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7"/>
  </p:notesMasterIdLst>
  <p:sldIdLst>
    <p:sldId id="310" r:id="rId2"/>
    <p:sldId id="311" r:id="rId3"/>
    <p:sldId id="1415" r:id="rId4"/>
    <p:sldId id="903" r:id="rId5"/>
    <p:sldId id="1244" r:id="rId6"/>
    <p:sldId id="970" r:id="rId7"/>
    <p:sldId id="1389" r:id="rId8"/>
    <p:sldId id="1258" r:id="rId9"/>
    <p:sldId id="1251" r:id="rId10"/>
    <p:sldId id="1417" r:id="rId11"/>
    <p:sldId id="1433" r:id="rId12"/>
    <p:sldId id="1255" r:id="rId13"/>
    <p:sldId id="1249" r:id="rId14"/>
    <p:sldId id="1259" r:id="rId15"/>
    <p:sldId id="1257" r:id="rId16"/>
    <p:sldId id="1254" r:id="rId17"/>
    <p:sldId id="1253" r:id="rId18"/>
    <p:sldId id="974" r:id="rId19"/>
    <p:sldId id="1387" r:id="rId20"/>
    <p:sldId id="1388" r:id="rId21"/>
    <p:sldId id="1261" r:id="rId22"/>
    <p:sldId id="1260" r:id="rId23"/>
    <p:sldId id="1356" r:id="rId24"/>
    <p:sldId id="1357" r:id="rId25"/>
    <p:sldId id="1263" r:id="rId26"/>
    <p:sldId id="1384" r:id="rId27"/>
    <p:sldId id="1355" r:id="rId28"/>
    <p:sldId id="1366" r:id="rId29"/>
    <p:sldId id="1359" r:id="rId30"/>
    <p:sldId id="1370" r:id="rId31"/>
    <p:sldId id="1369" r:id="rId32"/>
    <p:sldId id="1398" r:id="rId33"/>
    <p:sldId id="1292" r:id="rId34"/>
    <p:sldId id="1269" r:id="rId35"/>
    <p:sldId id="1423" r:id="rId36"/>
    <p:sldId id="1296" r:id="rId37"/>
    <p:sldId id="1303" r:id="rId38"/>
    <p:sldId id="1298" r:id="rId39"/>
    <p:sldId id="1397" r:id="rId40"/>
    <p:sldId id="1316" r:id="rId41"/>
    <p:sldId id="1342" r:id="rId42"/>
    <p:sldId id="1276" r:id="rId43"/>
    <p:sldId id="1318" r:id="rId44"/>
    <p:sldId id="1283" r:id="rId45"/>
    <p:sldId id="1300" r:id="rId46"/>
    <p:sldId id="1426" r:id="rId47"/>
    <p:sldId id="1425" r:id="rId48"/>
    <p:sldId id="1306" r:id="rId49"/>
    <p:sldId id="1279" r:id="rId50"/>
    <p:sldId id="1349" r:id="rId51"/>
    <p:sldId id="1302" r:id="rId52"/>
    <p:sldId id="1381" r:id="rId53"/>
    <p:sldId id="1393" r:id="rId54"/>
    <p:sldId id="1394" r:id="rId55"/>
    <p:sldId id="1395" r:id="rId56"/>
    <p:sldId id="1294" r:id="rId57"/>
    <p:sldId id="1310" r:id="rId58"/>
    <p:sldId id="1416" r:id="rId59"/>
    <p:sldId id="1312" r:id="rId60"/>
    <p:sldId id="1428" r:id="rId61"/>
    <p:sldId id="1315" r:id="rId62"/>
    <p:sldId id="1429" r:id="rId63"/>
    <p:sldId id="1314" r:id="rId64"/>
    <p:sldId id="1383" r:id="rId65"/>
    <p:sldId id="1320" r:id="rId66"/>
    <p:sldId id="1325" r:id="rId67"/>
    <p:sldId id="1313" r:id="rId68"/>
    <p:sldId id="1327" r:id="rId69"/>
    <p:sldId id="1326" r:id="rId70"/>
    <p:sldId id="1427" r:id="rId71"/>
    <p:sldId id="1328" r:id="rId72"/>
    <p:sldId id="1333" r:id="rId73"/>
    <p:sldId id="1339" r:id="rId74"/>
    <p:sldId id="1420" r:id="rId75"/>
    <p:sldId id="1335" r:id="rId76"/>
    <p:sldId id="1343" r:id="rId77"/>
    <p:sldId id="1347" r:id="rId78"/>
    <p:sldId id="1404" r:id="rId79"/>
    <p:sldId id="1338" r:id="rId80"/>
    <p:sldId id="1340" r:id="rId81"/>
    <p:sldId id="1380" r:id="rId82"/>
    <p:sldId id="1363" r:id="rId83"/>
    <p:sldId id="1378" r:id="rId84"/>
    <p:sldId id="1346" r:id="rId85"/>
    <p:sldId id="1421" r:id="rId86"/>
    <p:sldId id="1412" r:id="rId87"/>
    <p:sldId id="1413" r:id="rId88"/>
    <p:sldId id="1348" r:id="rId89"/>
    <p:sldId id="1405" r:id="rId90"/>
    <p:sldId id="1406" r:id="rId91"/>
    <p:sldId id="1409" r:id="rId92"/>
    <p:sldId id="1407" r:id="rId93"/>
    <p:sldId id="1410" r:id="rId94"/>
    <p:sldId id="1351" r:id="rId95"/>
    <p:sldId id="1372" r:id="rId96"/>
    <p:sldId id="1373" r:id="rId97"/>
    <p:sldId id="1371" r:id="rId98"/>
    <p:sldId id="1362" r:id="rId99"/>
    <p:sldId id="1431" r:id="rId100"/>
    <p:sldId id="1432" r:id="rId101"/>
    <p:sldId id="1352" r:id="rId102"/>
    <p:sldId id="1375" r:id="rId103"/>
    <p:sldId id="1386" r:id="rId104"/>
    <p:sldId id="1419" r:id="rId105"/>
    <p:sldId id="1360" r:id="rId106"/>
  </p:sldIdLst>
  <p:sldSz cx="9144000" cy="6858000" type="screen4x3"/>
  <p:notesSz cx="6873875" cy="10004425"/>
  <p:embeddedFontLst>
    <p:embeddedFont>
      <p:font typeface="맑은 고딕" pitchFamily="50" charset="-127"/>
      <p:regular r:id="rId108"/>
      <p:bold r:id="rId109"/>
    </p:embeddedFont>
    <p:embeddedFont>
      <p:font typeface="Calibri" pitchFamily="34" charset="0"/>
      <p:regular r:id="rId110"/>
      <p:bold r:id="rId111"/>
      <p:italic r:id="rId112"/>
      <p:boldItalic r:id="rId113"/>
    </p:embeddedFont>
    <p:embeddedFont>
      <p:font typeface="Segoe UI" pitchFamily="34" charset="0"/>
      <p:regular r:id="rId114"/>
      <p:bold r:id="rId115"/>
      <p:italic r:id="rId116"/>
      <p:boldItalic r:id="rId117"/>
    </p:embeddedFont>
    <p:embeddedFont>
      <p:font typeface="나눔바른고딕" pitchFamily="50" charset="-127"/>
      <p:regular r:id="rId118"/>
    </p:embeddedFont>
    <p:embeddedFont>
      <p:font typeface="나눔고딕" pitchFamily="50" charset="-127"/>
      <p:regular r:id="rId119"/>
      <p:bold r:id="rId120"/>
    </p:embeddedFont>
  </p:embeddedFontLst>
  <p:defaultTextStyle>
    <a:defPPr>
      <a:defRPr lang="ko-KR"/>
    </a:defPPr>
    <a:lvl1pPr marL="0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390980E-1D60-4E2E-8421-3CDCB7FAB94F}">
          <p14:sldIdLst>
            <p14:sldId id="310"/>
            <p14:sldId id="311"/>
            <p14:sldId id="1415"/>
          </p14:sldIdLst>
        </p14:section>
        <p14:section name="join/login/find" id="{59536A90-9772-4AF6-BAAF-681A430CE2FF}">
          <p14:sldIdLst>
            <p14:sldId id="903"/>
            <p14:sldId id="1244"/>
            <p14:sldId id="970"/>
            <p14:sldId id="1389"/>
            <p14:sldId id="1258"/>
            <p14:sldId id="1251"/>
            <p14:sldId id="1417"/>
            <p14:sldId id="1433"/>
            <p14:sldId id="1255"/>
            <p14:sldId id="1249"/>
            <p14:sldId id="1259"/>
            <p14:sldId id="1257"/>
            <p14:sldId id="1254"/>
            <p14:sldId id="1253"/>
            <p14:sldId id="974"/>
          </p14:sldIdLst>
        </p14:section>
        <p14:section name="guide" id="{3BA52AD3-A8F1-456B-BC1F-3EDCDFB3F5B8}">
          <p14:sldIdLst>
            <p14:sldId id="1387"/>
            <p14:sldId id="1388"/>
          </p14:sldIdLst>
        </p14:section>
        <p14:section name="main" id="{E87C4C6F-678F-4BC9-89B0-817054F46F30}">
          <p14:sldIdLst>
            <p14:sldId id="1261"/>
            <p14:sldId id="1260"/>
            <p14:sldId id="1356"/>
            <p14:sldId id="1357"/>
            <p14:sldId id="1263"/>
            <p14:sldId id="1384"/>
            <p14:sldId id="1355"/>
            <p14:sldId id="1366"/>
            <p14:sldId id="1359"/>
            <p14:sldId id="1370"/>
            <p14:sldId id="1369"/>
            <p14:sldId id="1398"/>
          </p14:sldIdLst>
        </p14:section>
        <p14:section name="bike/transfer" id="{7CB5368B-3957-45F7-9A20-753D1467159A}">
          <p14:sldIdLst>
            <p14:sldId id="1292"/>
          </p14:sldIdLst>
        </p14:section>
        <p14:section name="bike" id="{9C7290D5-1B0F-4A2B-9D22-E2CC16119BE6}">
          <p14:sldIdLst>
            <p14:sldId id="1269"/>
            <p14:sldId id="1423"/>
            <p14:sldId id="1296"/>
            <p14:sldId id="1303"/>
            <p14:sldId id="1298"/>
            <p14:sldId id="1397"/>
            <p14:sldId id="1316"/>
            <p14:sldId id="1342"/>
          </p14:sldIdLst>
        </p14:section>
        <p14:section name="transfer" id="{28664A17-3A32-4DF7-AAC7-FCFF78952E0D}">
          <p14:sldIdLst>
            <p14:sldId id="1276"/>
            <p14:sldId id="1318"/>
            <p14:sldId id="1283"/>
            <p14:sldId id="1300"/>
          </p14:sldIdLst>
        </p14:section>
        <p14:section name="pub_bus/subway" id="{36276DFE-0C28-43DE-9C1B-DB9680FDB1A4}">
          <p14:sldIdLst>
            <p14:sldId id="1426"/>
            <p14:sldId id="1425"/>
            <p14:sldId id="1306"/>
          </p14:sldIdLst>
        </p14:section>
        <p14:section name="subway_wifi" id="{8AE507B4-BF2F-425D-84BB-A94B38133ED6}">
          <p14:sldIdLst>
            <p14:sldId id="1279"/>
            <p14:sldId id="1349"/>
            <p14:sldId id="1302"/>
            <p14:sldId id="1381"/>
          </p14:sldIdLst>
        </p14:section>
        <p14:section name="abnormal end" id="{92BAD671-987D-4AD3-A002-2AF39B5E1099}">
          <p14:sldIdLst>
            <p14:sldId id="1393"/>
            <p14:sldId id="1394"/>
            <p14:sldId id="1395"/>
          </p14:sldIdLst>
        </p14:section>
        <p14:section name="history" id="{458FCCE5-BAD1-4CC2-9B7B-418FE3FF779E}">
          <p14:sldIdLst>
            <p14:sldId id="1294"/>
            <p14:sldId id="1310"/>
            <p14:sldId id="1416"/>
            <p14:sldId id="1312"/>
            <p14:sldId id="1428"/>
            <p14:sldId id="1315"/>
            <p14:sldId id="1429"/>
            <p14:sldId id="1314"/>
            <p14:sldId id="1383"/>
            <p14:sldId id="1320"/>
          </p14:sldIdLst>
        </p14:section>
        <p14:section name="chart/ranking" id="{6D7A8227-549E-4418-8EEB-0A2809D0D826}">
          <p14:sldIdLst>
            <p14:sldId id="1325"/>
            <p14:sldId id="1313"/>
            <p14:sldId id="1327"/>
            <p14:sldId id="1326"/>
            <p14:sldId id="1427"/>
          </p14:sldIdLst>
        </p14:section>
        <p14:section name="bike_info" id="{19E31D50-4A18-4B54-9AB5-56D32B7E66B1}">
          <p14:sldIdLst>
            <p14:sldId id="1328"/>
            <p14:sldId id="1333"/>
            <p14:sldId id="1339"/>
            <p14:sldId id="1420"/>
          </p14:sldIdLst>
        </p14:section>
        <p14:section name="sponsor" id="{7AFE9B96-F21E-4225-ABC2-E84905EE9C45}">
          <p14:sldIdLst>
            <p14:sldId id="1335"/>
            <p14:sldId id="1343"/>
            <p14:sldId id="1347"/>
            <p14:sldId id="1404"/>
            <p14:sldId id="1338"/>
            <p14:sldId id="1340"/>
            <p14:sldId id="1380"/>
            <p14:sldId id="1363"/>
            <p14:sldId id="1378"/>
            <p14:sldId id="1346"/>
            <p14:sldId id="1421"/>
            <p14:sldId id="1412"/>
            <p14:sldId id="1413"/>
          </p14:sldIdLst>
        </p14:section>
        <p14:section name="option" id="{5BDC4D89-EC25-457A-9CF3-69ACEAF256BB}">
          <p14:sldIdLst>
            <p14:sldId id="1348"/>
            <p14:sldId id="1405"/>
            <p14:sldId id="1406"/>
            <p14:sldId id="1409"/>
            <p14:sldId id="1407"/>
            <p14:sldId id="1410"/>
            <p14:sldId id="1351"/>
            <p14:sldId id="1372"/>
            <p14:sldId id="1373"/>
            <p14:sldId id="1371"/>
            <p14:sldId id="1362"/>
            <p14:sldId id="1431"/>
            <p14:sldId id="1432"/>
            <p14:sldId id="1352"/>
            <p14:sldId id="1375"/>
            <p14:sldId id="1386"/>
            <p14:sldId id="1419"/>
            <p14:sldId id="1360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98DB"/>
    <a:srgbClr val="E8E8E8"/>
    <a:srgbClr val="993300"/>
    <a:srgbClr val="FFFFCC"/>
    <a:srgbClr val="FF3399"/>
    <a:srgbClr val="800000"/>
    <a:srgbClr val="CC6600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41" autoAdjust="0"/>
    <p:restoredTop sz="96686" autoAdjust="0"/>
  </p:normalViewPr>
  <p:slideViewPr>
    <p:cSldViewPr>
      <p:cViewPr>
        <p:scale>
          <a:sx n="125" d="100"/>
          <a:sy n="125" d="100"/>
        </p:scale>
        <p:origin x="-1260" y="-294"/>
      </p:cViewPr>
      <p:guideLst>
        <p:guide orient="horz" pos="2160"/>
        <p:guide pos="1020"/>
      </p:guideLst>
    </p:cSldViewPr>
  </p:slideViewPr>
  <p:outlineViewPr>
    <p:cViewPr>
      <p:scale>
        <a:sx n="33" d="100"/>
        <a:sy n="33" d="100"/>
      </p:scale>
      <p:origin x="0" y="3516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2736" y="-78"/>
      </p:cViewPr>
      <p:guideLst>
        <p:guide orient="horz" pos="3151"/>
        <p:guide pos="216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0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5.fntdata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6.fntdata"/><Relationship Id="rId118" Type="http://schemas.openxmlformats.org/officeDocument/2006/relationships/font" Target="fonts/font11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1.fntdata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7.fntdata"/><Relationship Id="rId119" Type="http://schemas.openxmlformats.org/officeDocument/2006/relationships/font" Target="fonts/font12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3.fntdata"/><Relationship Id="rId115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8679" cy="500221"/>
          </a:xfrm>
          <a:prstGeom prst="rect">
            <a:avLst/>
          </a:prstGeom>
        </p:spPr>
        <p:txBody>
          <a:bodyPr vert="horz" lIns="96442" tIns="48221" rIns="96442" bIns="48221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93605" y="0"/>
            <a:ext cx="2978679" cy="500221"/>
          </a:xfrm>
          <a:prstGeom prst="rect">
            <a:avLst/>
          </a:prstGeom>
        </p:spPr>
        <p:txBody>
          <a:bodyPr vert="horz" lIns="96442" tIns="48221" rIns="96442" bIns="48221" rtlCol="0"/>
          <a:lstStyle>
            <a:lvl1pPr algn="r">
              <a:defRPr sz="1300"/>
            </a:lvl1pPr>
          </a:lstStyle>
          <a:p>
            <a:fld id="{0E987DFB-B141-4E75-BE8D-353E8E31974E}" type="datetimeFigureOut">
              <a:rPr lang="ko-KR" altLang="en-US" smtClean="0"/>
              <a:pPr/>
              <a:t>2017-11-17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6625" y="750888"/>
            <a:ext cx="5000625" cy="3751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442" tIns="48221" rIns="96442" bIns="48221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7388" y="4752102"/>
            <a:ext cx="5499100" cy="4501991"/>
          </a:xfrm>
          <a:prstGeom prst="rect">
            <a:avLst/>
          </a:prstGeom>
        </p:spPr>
        <p:txBody>
          <a:bodyPr vert="horz" lIns="96442" tIns="48221" rIns="96442" bIns="48221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02468"/>
            <a:ext cx="2978679" cy="500221"/>
          </a:xfrm>
          <a:prstGeom prst="rect">
            <a:avLst/>
          </a:prstGeom>
        </p:spPr>
        <p:txBody>
          <a:bodyPr vert="horz" lIns="96442" tIns="48221" rIns="96442" bIns="48221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93605" y="9502468"/>
            <a:ext cx="2978679" cy="500221"/>
          </a:xfrm>
          <a:prstGeom prst="rect">
            <a:avLst/>
          </a:prstGeom>
        </p:spPr>
        <p:txBody>
          <a:bodyPr vert="horz" lIns="96442" tIns="48221" rIns="96442" bIns="48221" rtlCol="0" anchor="b"/>
          <a:lstStyle>
            <a:lvl1pPr algn="r">
              <a:defRPr sz="1300"/>
            </a:lvl1pPr>
          </a:lstStyle>
          <a:p>
            <a:fld id="{FFE570C6-4ADE-407A-AF71-BDB145A7AE5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1541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5614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987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cdn2.iconfinder.com/data/icons/technology-line-icons/300/boldicons-smartphone-512.png"/>
          <p:cNvPicPr>
            <a:picLocks noChangeAspect="1" noChangeArrowheads="1"/>
          </p:cNvPicPr>
          <p:nvPr userDrawn="1"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0" r="24907"/>
          <a:stretch/>
        </p:blipFill>
        <p:spPr bwMode="auto">
          <a:xfrm>
            <a:off x="75086" y="908722"/>
            <a:ext cx="2822861" cy="543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cdn2.iconfinder.com/data/icons/technology-line-icons/300/boldicons-smartphone-512.png"/>
          <p:cNvPicPr>
            <a:picLocks noChangeAspect="1" noChangeArrowheads="1"/>
          </p:cNvPicPr>
          <p:nvPr userDrawn="1"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0" r="24907"/>
          <a:stretch/>
        </p:blipFill>
        <p:spPr bwMode="auto">
          <a:xfrm>
            <a:off x="2901269" y="908722"/>
            <a:ext cx="2822861" cy="543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52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bile layout white png에 대한 이미지 검색결과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9" r="21676"/>
          <a:stretch/>
        </p:blipFill>
        <p:spPr bwMode="auto">
          <a:xfrm>
            <a:off x="467546" y="980728"/>
            <a:ext cx="2718243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226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obile layout white png에 대한 이미지 검색결과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9" r="21676"/>
          <a:stretch/>
        </p:blipFill>
        <p:spPr bwMode="auto">
          <a:xfrm>
            <a:off x="251522" y="1052736"/>
            <a:ext cx="2718243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obile layout white png에 대한 이미지 검색결과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9" r="21676"/>
          <a:stretch/>
        </p:blipFill>
        <p:spPr bwMode="auto">
          <a:xfrm>
            <a:off x="3077895" y="1052736"/>
            <a:ext cx="2718243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676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obile layout white png에 대한 이미지 검색결과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9" r="21676"/>
          <a:stretch/>
        </p:blipFill>
        <p:spPr bwMode="auto">
          <a:xfrm>
            <a:off x="8806" y="1556792"/>
            <a:ext cx="2160237" cy="406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obile layout white png에 대한 이미지 검색결과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9" r="21676"/>
          <a:stretch/>
        </p:blipFill>
        <p:spPr bwMode="auto">
          <a:xfrm>
            <a:off x="2134017" y="1556792"/>
            <a:ext cx="2160237" cy="406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bile layout white png에 대한 이미지 검색결과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9" r="21676"/>
          <a:stretch/>
        </p:blipFill>
        <p:spPr bwMode="auto">
          <a:xfrm>
            <a:off x="4294254" y="1556792"/>
            <a:ext cx="2160237" cy="406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267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2.iconfinder.com/data/icons/technology-line-icons/300/boldicons-smartphone-512.png"/>
          <p:cNvPicPr>
            <a:picLocks noChangeAspect="1" noChangeArrowheads="1"/>
          </p:cNvPicPr>
          <p:nvPr userDrawn="1"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0" r="24907"/>
          <a:stretch/>
        </p:blipFill>
        <p:spPr bwMode="auto">
          <a:xfrm rot="16200000">
            <a:off x="1367375" y="656961"/>
            <a:ext cx="2880323" cy="554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139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2.iconfinder.com/data/icons/technology-line-icons/300/boldicons-smartphone-512.png"/>
          <p:cNvPicPr>
            <a:picLocks noChangeAspect="1" noChangeArrowheads="1"/>
          </p:cNvPicPr>
          <p:nvPr userDrawn="1"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0" r="24907"/>
          <a:stretch/>
        </p:blipFill>
        <p:spPr bwMode="auto">
          <a:xfrm rot="16200000">
            <a:off x="1367375" y="-639181"/>
            <a:ext cx="2880323" cy="554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cdn2.iconfinder.com/data/icons/technology-line-icons/300/boldicons-smartphone-512.png"/>
          <p:cNvPicPr>
            <a:picLocks noChangeAspect="1" noChangeArrowheads="1"/>
          </p:cNvPicPr>
          <p:nvPr userDrawn="1"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0" r="24907"/>
          <a:stretch/>
        </p:blipFill>
        <p:spPr bwMode="auto">
          <a:xfrm rot="16200000">
            <a:off x="1367375" y="2241142"/>
            <a:ext cx="2880323" cy="554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112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3"/>
          <p:cNvSpPr>
            <a:spLocks noChangeArrowheads="1"/>
          </p:cNvSpPr>
          <p:nvPr/>
        </p:nvSpPr>
        <p:spPr bwMode="auto">
          <a:xfrm>
            <a:off x="4179889" y="6697604"/>
            <a:ext cx="7842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96888" indent="-396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95363" indent="-80963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492250" indent="-12065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990725" indent="-161925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888892" fontAlgn="auto">
              <a:spcBef>
                <a:spcPts val="0"/>
              </a:spcBef>
              <a:spcAft>
                <a:spcPts val="0"/>
              </a:spcAft>
              <a:defRPr/>
            </a:pPr>
            <a:fld id="{3E49EFF5-EEDB-421E-BD74-EBA095F67761}" type="slidenum">
              <a:rPr lang="en-US" altLang="ko-KR" sz="7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pPr algn="ctr" defTabSz="888892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5" r:id="rId4"/>
    <p:sldLayoutId id="2147483656" r:id="rId5"/>
    <p:sldLayoutId id="2147483657" r:id="rId6"/>
    <p:sldLayoutId id="2147483653" r:id="rId7"/>
    <p:sldLayoutId id="2147483654" r:id="rId8"/>
  </p:sldLayoutIdLst>
  <p:txStyles>
    <p:titleStyle>
      <a:lvl1pPr algn="l" defTabSz="779252" rtl="0" eaLnBrk="1" latinLnBrk="1" hangingPunct="1">
        <a:spcBef>
          <a:spcPct val="0"/>
        </a:spcBef>
        <a:buNone/>
        <a:defRPr sz="1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2219" indent="-292219" algn="l" defTabSz="779252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33142" indent="-243516" algn="l" defTabSz="779252" rtl="0" eaLnBrk="1" latinLnBrk="1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4065" indent="-194813" algn="l" defTabSz="77925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690" indent="-194813" algn="l" defTabSz="779252" rtl="0" eaLnBrk="1" latinLnBrk="1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3316" indent="-194813" algn="l" defTabSz="779252" rtl="0" eaLnBrk="1" latinLnBrk="1" hangingPunct="1">
        <a:spcBef>
          <a:spcPct val="20000"/>
        </a:spcBef>
        <a:buFont typeface="Arial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942" indent="-194813" algn="l" defTabSz="779252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779252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779252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779252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58.png"/><Relationship Id="rId5" Type="http://schemas.openxmlformats.org/officeDocument/2006/relationships/tags" Target="../tags/tag29.xml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28.xml"/><Relationship Id="rId9" Type="http://schemas.openxmlformats.org/officeDocument/2006/relationships/tags" Target="../tags/tag3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4.wdp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microsoft.com/office/2007/relationships/hdphoto" Target="../media/hdphoto6.wdp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5" Type="http://schemas.microsoft.com/office/2007/relationships/hdphoto" Target="../media/hdphoto10.wdp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2.png"/><Relationship Id="rId3" Type="http://schemas.microsoft.com/office/2007/relationships/hdphoto" Target="../media/hdphoto11.wdp"/><Relationship Id="rId7" Type="http://schemas.microsoft.com/office/2007/relationships/hdphoto" Target="../media/hdphoto12.wdp"/><Relationship Id="rId12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microsoft.com/office/2007/relationships/hdphoto" Target="../media/hdphoto14.wdp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microsoft.com/office/2007/relationships/hdphoto" Target="../media/hdphoto13.wdp"/><Relationship Id="rId14" Type="http://schemas.microsoft.com/office/2007/relationships/hdphoto" Target="../media/hdphoto15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2.png"/><Relationship Id="rId3" Type="http://schemas.microsoft.com/office/2007/relationships/hdphoto" Target="../media/hdphoto16.wdp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microsoft.com/office/2007/relationships/hdphoto" Target="../media/hdphoto12.wdp"/><Relationship Id="rId5" Type="http://schemas.microsoft.com/office/2007/relationships/hdphoto" Target="../media/hdphoto17.wdp"/><Relationship Id="rId10" Type="http://schemas.openxmlformats.org/officeDocument/2006/relationships/image" Target="../media/image28.png"/><Relationship Id="rId4" Type="http://schemas.openxmlformats.org/officeDocument/2006/relationships/image" Target="../media/image34.png"/><Relationship Id="rId9" Type="http://schemas.microsoft.com/office/2007/relationships/hdphoto" Target="../media/hdphoto13.wdp"/><Relationship Id="rId14" Type="http://schemas.microsoft.com/office/2007/relationships/hdphoto" Target="../media/hdphoto15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13" Type="http://schemas.openxmlformats.org/officeDocument/2006/relationships/image" Target="../media/image32.png"/><Relationship Id="rId3" Type="http://schemas.microsoft.com/office/2007/relationships/hdphoto" Target="../media/hdphoto11.wdp"/><Relationship Id="rId7" Type="http://schemas.openxmlformats.org/officeDocument/2006/relationships/image" Target="../media/image35.png"/><Relationship Id="rId12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2.wdp"/><Relationship Id="rId11" Type="http://schemas.microsoft.com/office/2007/relationships/hdphoto" Target="../media/hdphoto13.wdp"/><Relationship Id="rId5" Type="http://schemas.openxmlformats.org/officeDocument/2006/relationships/image" Target="../media/image28.png"/><Relationship Id="rId10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26.png"/><Relationship Id="rId14" Type="http://schemas.microsoft.com/office/2007/relationships/hdphoto" Target="../media/hdphoto15.wdp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5" Type="http://schemas.microsoft.com/office/2007/relationships/hdphoto" Target="../media/hdphoto10.wdp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hdphoto" Target="../media/hdphoto19.wdp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10" Type="http://schemas.openxmlformats.org/officeDocument/2006/relationships/image" Target="../media/image42.png"/><Relationship Id="rId4" Type="http://schemas.openxmlformats.org/officeDocument/2006/relationships/image" Target="../media/image26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5" Type="http://schemas.microsoft.com/office/2007/relationships/hdphoto" Target="../media/hdphoto21.wdp"/><Relationship Id="rId4" Type="http://schemas.openxmlformats.org/officeDocument/2006/relationships/image" Target="../media/image4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5" Type="http://schemas.microsoft.com/office/2007/relationships/hdphoto" Target="../media/hdphoto21.wdp"/><Relationship Id="rId4" Type="http://schemas.openxmlformats.org/officeDocument/2006/relationships/image" Target="../media/image4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1.wdp"/><Relationship Id="rId7" Type="http://schemas.microsoft.com/office/2007/relationships/hdphoto" Target="../media/hdphoto2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microsoft.com/office/2007/relationships/hdphoto" Target="../media/hdphoto22.wdp"/><Relationship Id="rId10" Type="http://schemas.microsoft.com/office/2007/relationships/hdphoto" Target="../media/hdphoto24.wdp"/><Relationship Id="rId4" Type="http://schemas.openxmlformats.org/officeDocument/2006/relationships/image" Target="../media/image50.png"/><Relationship Id="rId9" Type="http://schemas.openxmlformats.org/officeDocument/2006/relationships/image" Target="../media/image5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reentransport.org/" TargetMode="Externa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9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microsoft.com/office/2007/relationships/hdphoto" Target="../media/hdphoto9.wdp"/><Relationship Id="rId4" Type="http://schemas.openxmlformats.org/officeDocument/2006/relationships/image" Target="../media/image2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29"/>
          <p:cNvSpPr txBox="1">
            <a:spLocks noChangeArrowheads="1"/>
          </p:cNvSpPr>
          <p:nvPr/>
        </p:nvSpPr>
        <p:spPr bwMode="auto">
          <a:xfrm>
            <a:off x="662354" y="2497142"/>
            <a:ext cx="8129954" cy="90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7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스마트교통마일리지</a:t>
            </a:r>
            <a:r>
              <a:rPr lang="ko-KR" altLang="en-US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사용자앱</a:t>
            </a:r>
            <a:r>
              <a:rPr lang="ko-KR" altLang="en-US" sz="17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7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스토리보드 </a:t>
            </a:r>
            <a:endParaRPr lang="en-US" altLang="ko-KR" sz="17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Group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9163"/>
              </p:ext>
            </p:extLst>
          </p:nvPr>
        </p:nvGraphicFramePr>
        <p:xfrm>
          <a:off x="4870941" y="4143375"/>
          <a:ext cx="3789485" cy="942708"/>
        </p:xfrm>
        <a:graphic>
          <a:graphicData uri="http://schemas.openxmlformats.org/drawingml/2006/table">
            <a:tbl>
              <a:tblPr/>
              <a:tblGrid>
                <a:gridCol w="925197"/>
                <a:gridCol w="1114619"/>
                <a:gridCol w="808892"/>
                <a:gridCol w="940777"/>
              </a:tblGrid>
              <a:tr h="2356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 버전</a:t>
                      </a:r>
                    </a:p>
                  </a:txBody>
                  <a:tcPr marL="99692" marR="83077" marT="46719" marB="46719" anchor="ctr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v.2.0</a:t>
                      </a:r>
                    </a:p>
                  </a:txBody>
                  <a:tcPr marL="66462" marR="83077" marT="46719" marB="46719" anchor="ctr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56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 구분</a:t>
                      </a:r>
                    </a:p>
                  </a:txBody>
                  <a:tcPr marL="99692" marR="83077" marT="46719" marB="46719" anchor="ctr" horzOverflow="overflow">
                    <a:lnL cap="flat"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스토리보드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83077" marT="46719" marB="46719" anchor="ctr" horzOverflow="overflow">
                    <a:lnL>
                      <a:noFill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56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99692" marR="83077" marT="46719" marB="46719" anchor="ctr" horzOverflow="overflow">
                    <a:lnL cap="flat"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기획팀</a:t>
                      </a:r>
                    </a:p>
                  </a:txBody>
                  <a:tcPr marL="66462" marR="83077" marT="46719" marB="46719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확인자</a:t>
                      </a:r>
                    </a:p>
                  </a:txBody>
                  <a:tcPr marL="99692" marR="83077" marT="46719" marB="46719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83077" marT="46719" marB="46719" anchor="ctr" horzOverflow="overflow">
                    <a:lnL>
                      <a:noFill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56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692" marR="83077" marT="46719" marB="46719" anchor="ctr" horzOverflow="overflow">
                    <a:lnL cap="flat"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83077" marT="46719" marB="46719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692" marR="83077" marT="46719" marB="46719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83077" marT="46719" marB="46719" anchor="ctr" horzOverflow="overflow">
                    <a:lnL>
                      <a:noFill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29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224007"/>
              </p:ext>
            </p:extLst>
          </p:nvPr>
        </p:nvGraphicFramePr>
        <p:xfrm>
          <a:off x="5940152" y="758276"/>
          <a:ext cx="3140347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1403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우편번호 찾기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도로명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주소 찾기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닫기 버튼 클릭 시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닫음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주소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입력창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주소 검색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검색 결과가 있을 경우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4)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영역 노출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검색 결과가 없을 경우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검색 결과가 없습니다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”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문구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검색결과 영역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주소 리스트 선택 시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닫히며 해당 정보가 주소 정보에 자동 입력됨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46294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1220788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postcode_road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549276" y="1685993"/>
            <a:ext cx="2175900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우편번호 찾기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359552" y="17474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7" name="Close Window"/>
          <p:cNvSpPr>
            <a:spLocks noChangeAspect="1" noEditPoints="1"/>
          </p:cNvSpPr>
          <p:nvPr/>
        </p:nvSpPr>
        <p:spPr bwMode="auto">
          <a:xfrm>
            <a:off x="578849" y="1729267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3391327" y="1685993"/>
            <a:ext cx="2175900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우편번호 찾기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3195574" y="17474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3" name="Close Window"/>
          <p:cNvSpPr>
            <a:spLocks noChangeAspect="1" noEditPoints="1"/>
          </p:cNvSpPr>
          <p:nvPr/>
        </p:nvSpPr>
        <p:spPr bwMode="auto">
          <a:xfrm>
            <a:off x="3420900" y="1729267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9552" y="2061428"/>
            <a:ext cx="2089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주소를 검색해주세요</a:t>
            </a:r>
            <a:endParaRPr lang="en-US" altLang="ko-KR" sz="800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59017"/>
              </p:ext>
            </p:extLst>
          </p:nvPr>
        </p:nvGraphicFramePr>
        <p:xfrm>
          <a:off x="3437988" y="3422902"/>
          <a:ext cx="2026925" cy="17342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9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82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주소</a:t>
                      </a:r>
                      <a:endParaRPr lang="ko-KR" altLang="en-US" sz="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9199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충청남도 천안시 </a:t>
                      </a:r>
                      <a:r>
                        <a:rPr lang="ko-KR" altLang="en-US" sz="7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동남구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목천읍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삼방로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95</a:t>
                      </a:r>
                    </a:p>
                    <a:p>
                      <a:pPr algn="l" latinLnBrk="1"/>
                      <a:r>
                        <a:rPr lang="en-US" altLang="ko-KR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지번</a:t>
                      </a:r>
                      <a:r>
                        <a:rPr lang="en-US" altLang="ko-KR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] 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충청남도 천안시 </a:t>
                      </a:r>
                      <a:r>
                        <a:rPr lang="ko-KR" altLang="en-US" sz="7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동남구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특전읍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남화리 </a:t>
                      </a:r>
                      <a:r>
                        <a:rPr lang="en-US" altLang="ko-KR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230-1 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독립기념관</a:t>
                      </a:r>
                      <a:endParaRPr lang="ko-KR" altLang="en-US" sz="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9199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광주광역시 서구 </a:t>
                      </a:r>
                      <a:r>
                        <a:rPr lang="ko-KR" altLang="en-US" sz="7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학생독립로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30 (</a:t>
                      </a:r>
                      <a:r>
                        <a:rPr lang="ko-KR" altLang="en-US" sz="7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화정동</a:t>
                      </a:r>
                      <a:r>
                        <a:rPr lang="en-US" altLang="ko-KR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지번</a:t>
                      </a:r>
                      <a:r>
                        <a:rPr lang="en-US" altLang="ko-KR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] 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광주광역시 서구 </a:t>
                      </a:r>
                      <a:r>
                        <a:rPr lang="ko-KR" altLang="en-US" sz="7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화정동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512 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광주학생독립운동기념관</a:t>
                      </a:r>
                      <a:endParaRPr lang="ko-KR" altLang="en-US" sz="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91998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경기도 김포시 </a:t>
                      </a:r>
                      <a:r>
                        <a:rPr lang="ko-KR" altLang="en-US" sz="7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양촌읍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양곡</a:t>
                      </a:r>
                      <a:r>
                        <a:rPr lang="en-US" altLang="ko-KR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로 </a:t>
                      </a:r>
                      <a:r>
                        <a:rPr lang="en-US" altLang="ko-KR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30</a:t>
                      </a:r>
                      <a:r>
                        <a:rPr lang="ko-KR" altLang="en-US" sz="7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번길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46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지번</a:t>
                      </a:r>
                      <a:r>
                        <a:rPr lang="en-US" altLang="ko-KR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] 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경기도 김포시 </a:t>
                      </a:r>
                      <a:r>
                        <a:rPr lang="ko-KR" altLang="en-US" sz="7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양촌읍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7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양곡리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1331 </a:t>
                      </a:r>
                      <a:r>
                        <a:rPr lang="ko-KR" altLang="en-US" sz="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김포시독립운동기념관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8" name="직사각형 77"/>
          <p:cNvSpPr/>
          <p:nvPr/>
        </p:nvSpPr>
        <p:spPr>
          <a:xfrm>
            <a:off x="3431133" y="3140968"/>
            <a:ext cx="209314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 dirty="0" smtClean="0"/>
              <a:t>주소 검색 결과  </a:t>
            </a:r>
            <a:r>
              <a:rPr lang="en-US" altLang="ko-KR" sz="800" b="1" dirty="0" smtClean="0"/>
              <a:t>(9</a:t>
            </a:r>
            <a:r>
              <a:rPr lang="ko-KR" altLang="en-US" sz="800" b="1" dirty="0" smtClean="0"/>
              <a:t>건</a:t>
            </a:r>
            <a:r>
              <a:rPr lang="en-US" altLang="ko-KR" sz="800" b="1" dirty="0" smtClean="0"/>
              <a:t>)</a:t>
            </a:r>
            <a:endParaRPr lang="en-US" altLang="ko-KR" sz="800" b="1" dirty="0"/>
          </a:p>
        </p:txBody>
      </p:sp>
      <p:sp>
        <p:nvSpPr>
          <p:cNvPr id="79" name="타원 78"/>
          <p:cNvSpPr/>
          <p:nvPr/>
        </p:nvSpPr>
        <p:spPr>
          <a:xfrm>
            <a:off x="3288799" y="31764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3301002" y="36810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1" name="꺾인 연결선 80"/>
          <p:cNvCxnSpPr/>
          <p:nvPr/>
        </p:nvCxnSpPr>
        <p:spPr>
          <a:xfrm>
            <a:off x="2672089" y="2453406"/>
            <a:ext cx="639791" cy="339934"/>
          </a:xfrm>
          <a:prstGeom prst="bentConnector3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654478" y="2348365"/>
            <a:ext cx="1974414" cy="2165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10452" y="2639452"/>
            <a:ext cx="2089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검색어</a:t>
            </a:r>
            <a:r>
              <a:rPr lang="ko-KR" altLang="en-US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 예 </a:t>
            </a:r>
            <a:r>
              <a:rPr lang="en-US" altLang="ko-KR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700" dirty="0" err="1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도로명</a:t>
            </a:r>
            <a:r>
              <a:rPr lang="en-US" altLang="ko-KR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반포대로 </a:t>
            </a:r>
            <a:r>
              <a:rPr lang="en-US" altLang="ko-KR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58), </a:t>
            </a:r>
            <a:r>
              <a:rPr lang="ko-KR" altLang="en-US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건물명</a:t>
            </a:r>
            <a:r>
              <a:rPr lang="en-US" altLang="ko-KR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독립기념관</a:t>
            </a:r>
            <a:r>
              <a:rPr lang="en-US" altLang="ko-KR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), </a:t>
            </a:r>
            <a:r>
              <a:rPr lang="ko-KR" altLang="en-US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지번</a:t>
            </a:r>
            <a:r>
              <a:rPr lang="en-US" altLang="ko-KR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삼성동 </a:t>
            </a:r>
            <a:r>
              <a:rPr lang="en-US" altLang="ko-KR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25)</a:t>
            </a:r>
            <a:endParaRPr lang="en-US" altLang="ko-KR" sz="700" dirty="0">
              <a:solidFill>
                <a:srgbClr val="004BE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4" name="Search"/>
          <p:cNvSpPr>
            <a:spLocks noChangeAspect="1" noEditPoints="1"/>
          </p:cNvSpPr>
          <p:nvPr/>
        </p:nvSpPr>
        <p:spPr bwMode="auto">
          <a:xfrm>
            <a:off x="2416083" y="2389951"/>
            <a:ext cx="139700" cy="142875"/>
          </a:xfrm>
          <a:custGeom>
            <a:avLst/>
            <a:gdLst>
              <a:gd name="T0" fmla="*/ 227 w 572"/>
              <a:gd name="T1" fmla="*/ 0 h 585"/>
              <a:gd name="T2" fmla="*/ 0 w 572"/>
              <a:gd name="T3" fmla="*/ 227 h 585"/>
              <a:gd name="T4" fmla="*/ 227 w 572"/>
              <a:gd name="T5" fmla="*/ 453 h 585"/>
              <a:gd name="T6" fmla="*/ 359 w 572"/>
              <a:gd name="T7" fmla="*/ 410 h 585"/>
              <a:gd name="T8" fmla="*/ 535 w 572"/>
              <a:gd name="T9" fmla="*/ 585 h 585"/>
              <a:gd name="T10" fmla="*/ 572 w 572"/>
              <a:gd name="T11" fmla="*/ 548 h 585"/>
              <a:gd name="T12" fmla="*/ 399 w 572"/>
              <a:gd name="T13" fmla="*/ 374 h 585"/>
              <a:gd name="T14" fmla="*/ 454 w 572"/>
              <a:gd name="T15" fmla="*/ 227 h 585"/>
              <a:gd name="T16" fmla="*/ 227 w 572"/>
              <a:gd name="T17" fmla="*/ 0 h 585"/>
              <a:gd name="T18" fmla="*/ 227 w 572"/>
              <a:gd name="T19" fmla="*/ 27 h 585"/>
              <a:gd name="T20" fmla="*/ 427 w 572"/>
              <a:gd name="T21" fmla="*/ 227 h 585"/>
              <a:gd name="T22" fmla="*/ 227 w 572"/>
              <a:gd name="T23" fmla="*/ 427 h 585"/>
              <a:gd name="T24" fmla="*/ 27 w 572"/>
              <a:gd name="T25" fmla="*/ 227 h 585"/>
              <a:gd name="T26" fmla="*/ 227 w 572"/>
              <a:gd name="T27" fmla="*/ 27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72" h="585">
                <a:moveTo>
                  <a:pt x="227" y="0"/>
                </a:moveTo>
                <a:cubicBezTo>
                  <a:pt x="102" y="0"/>
                  <a:pt x="0" y="102"/>
                  <a:pt x="0" y="227"/>
                </a:cubicBezTo>
                <a:cubicBezTo>
                  <a:pt x="0" y="352"/>
                  <a:pt x="102" y="453"/>
                  <a:pt x="227" y="453"/>
                </a:cubicBezTo>
                <a:cubicBezTo>
                  <a:pt x="276" y="453"/>
                  <a:pt x="322" y="437"/>
                  <a:pt x="359" y="410"/>
                </a:cubicBezTo>
                <a:lnTo>
                  <a:pt x="535" y="585"/>
                </a:lnTo>
                <a:lnTo>
                  <a:pt x="572" y="548"/>
                </a:lnTo>
                <a:lnTo>
                  <a:pt x="399" y="374"/>
                </a:lnTo>
                <a:cubicBezTo>
                  <a:pt x="433" y="335"/>
                  <a:pt x="454" y="283"/>
                  <a:pt x="454" y="227"/>
                </a:cubicBezTo>
                <a:cubicBezTo>
                  <a:pt x="454" y="102"/>
                  <a:pt x="352" y="0"/>
                  <a:pt x="227" y="0"/>
                </a:cubicBezTo>
                <a:close/>
                <a:moveTo>
                  <a:pt x="227" y="27"/>
                </a:moveTo>
                <a:cubicBezTo>
                  <a:pt x="338" y="27"/>
                  <a:pt x="427" y="116"/>
                  <a:pt x="427" y="227"/>
                </a:cubicBezTo>
                <a:cubicBezTo>
                  <a:pt x="427" y="337"/>
                  <a:pt x="338" y="427"/>
                  <a:pt x="227" y="427"/>
                </a:cubicBezTo>
                <a:cubicBezTo>
                  <a:pt x="116" y="427"/>
                  <a:pt x="27" y="337"/>
                  <a:pt x="27" y="227"/>
                </a:cubicBezTo>
                <a:cubicBezTo>
                  <a:pt x="27" y="116"/>
                  <a:pt x="116" y="27"/>
                  <a:pt x="227" y="27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375574" y="2061428"/>
            <a:ext cx="2089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주소를 검색해주세요</a:t>
            </a:r>
            <a:endParaRPr lang="en-US" altLang="ko-KR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90500" y="2348365"/>
            <a:ext cx="1974414" cy="2165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446474" y="2639452"/>
            <a:ext cx="2089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검색어</a:t>
            </a:r>
            <a:r>
              <a:rPr lang="ko-KR" altLang="en-US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 예 </a:t>
            </a:r>
            <a:r>
              <a:rPr lang="en-US" altLang="ko-KR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700" dirty="0" err="1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도로명</a:t>
            </a:r>
            <a:r>
              <a:rPr lang="en-US" altLang="ko-KR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반포대로 </a:t>
            </a:r>
            <a:r>
              <a:rPr lang="en-US" altLang="ko-KR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58), </a:t>
            </a:r>
            <a:r>
              <a:rPr lang="ko-KR" altLang="en-US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건물명</a:t>
            </a:r>
            <a:r>
              <a:rPr lang="en-US" altLang="ko-KR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독립기념관</a:t>
            </a:r>
            <a:r>
              <a:rPr lang="en-US" altLang="ko-KR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), </a:t>
            </a:r>
            <a:r>
              <a:rPr lang="ko-KR" altLang="en-US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지번</a:t>
            </a:r>
            <a:r>
              <a:rPr lang="en-US" altLang="ko-KR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삼성동 </a:t>
            </a:r>
            <a:r>
              <a:rPr lang="en-US" altLang="ko-KR" sz="700" dirty="0" smtClean="0">
                <a:solidFill>
                  <a:srgbClr val="004BE2"/>
                </a:solidFill>
                <a:latin typeface="나눔고딕" pitchFamily="50" charset="-127"/>
                <a:ea typeface="나눔고딕" pitchFamily="50" charset="-127"/>
              </a:rPr>
              <a:t>25)</a:t>
            </a:r>
            <a:endParaRPr lang="en-US" altLang="ko-KR" sz="700" dirty="0">
              <a:solidFill>
                <a:srgbClr val="004BE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4" name="Search"/>
          <p:cNvSpPr>
            <a:spLocks noChangeAspect="1" noEditPoints="1"/>
          </p:cNvSpPr>
          <p:nvPr/>
        </p:nvSpPr>
        <p:spPr bwMode="auto">
          <a:xfrm>
            <a:off x="5252105" y="2389951"/>
            <a:ext cx="139700" cy="142875"/>
          </a:xfrm>
          <a:custGeom>
            <a:avLst/>
            <a:gdLst>
              <a:gd name="T0" fmla="*/ 227 w 572"/>
              <a:gd name="T1" fmla="*/ 0 h 585"/>
              <a:gd name="T2" fmla="*/ 0 w 572"/>
              <a:gd name="T3" fmla="*/ 227 h 585"/>
              <a:gd name="T4" fmla="*/ 227 w 572"/>
              <a:gd name="T5" fmla="*/ 453 h 585"/>
              <a:gd name="T6" fmla="*/ 359 w 572"/>
              <a:gd name="T7" fmla="*/ 410 h 585"/>
              <a:gd name="T8" fmla="*/ 535 w 572"/>
              <a:gd name="T9" fmla="*/ 585 h 585"/>
              <a:gd name="T10" fmla="*/ 572 w 572"/>
              <a:gd name="T11" fmla="*/ 548 h 585"/>
              <a:gd name="T12" fmla="*/ 399 w 572"/>
              <a:gd name="T13" fmla="*/ 374 h 585"/>
              <a:gd name="T14" fmla="*/ 454 w 572"/>
              <a:gd name="T15" fmla="*/ 227 h 585"/>
              <a:gd name="T16" fmla="*/ 227 w 572"/>
              <a:gd name="T17" fmla="*/ 0 h 585"/>
              <a:gd name="T18" fmla="*/ 227 w 572"/>
              <a:gd name="T19" fmla="*/ 27 h 585"/>
              <a:gd name="T20" fmla="*/ 427 w 572"/>
              <a:gd name="T21" fmla="*/ 227 h 585"/>
              <a:gd name="T22" fmla="*/ 227 w 572"/>
              <a:gd name="T23" fmla="*/ 427 h 585"/>
              <a:gd name="T24" fmla="*/ 27 w 572"/>
              <a:gd name="T25" fmla="*/ 227 h 585"/>
              <a:gd name="T26" fmla="*/ 227 w 572"/>
              <a:gd name="T27" fmla="*/ 27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72" h="585">
                <a:moveTo>
                  <a:pt x="227" y="0"/>
                </a:moveTo>
                <a:cubicBezTo>
                  <a:pt x="102" y="0"/>
                  <a:pt x="0" y="102"/>
                  <a:pt x="0" y="227"/>
                </a:cubicBezTo>
                <a:cubicBezTo>
                  <a:pt x="0" y="352"/>
                  <a:pt x="102" y="453"/>
                  <a:pt x="227" y="453"/>
                </a:cubicBezTo>
                <a:cubicBezTo>
                  <a:pt x="276" y="453"/>
                  <a:pt x="322" y="437"/>
                  <a:pt x="359" y="410"/>
                </a:cubicBezTo>
                <a:lnTo>
                  <a:pt x="535" y="585"/>
                </a:lnTo>
                <a:lnTo>
                  <a:pt x="572" y="548"/>
                </a:lnTo>
                <a:lnTo>
                  <a:pt x="399" y="374"/>
                </a:lnTo>
                <a:cubicBezTo>
                  <a:pt x="433" y="335"/>
                  <a:pt x="454" y="283"/>
                  <a:pt x="454" y="227"/>
                </a:cubicBezTo>
                <a:cubicBezTo>
                  <a:pt x="454" y="102"/>
                  <a:pt x="352" y="0"/>
                  <a:pt x="227" y="0"/>
                </a:cubicBezTo>
                <a:close/>
                <a:moveTo>
                  <a:pt x="227" y="27"/>
                </a:moveTo>
                <a:cubicBezTo>
                  <a:pt x="338" y="27"/>
                  <a:pt x="427" y="116"/>
                  <a:pt x="427" y="227"/>
                </a:cubicBezTo>
                <a:cubicBezTo>
                  <a:pt x="427" y="337"/>
                  <a:pt x="338" y="427"/>
                  <a:pt x="227" y="427"/>
                </a:cubicBezTo>
                <a:cubicBezTo>
                  <a:pt x="116" y="427"/>
                  <a:pt x="27" y="337"/>
                  <a:pt x="27" y="227"/>
                </a:cubicBezTo>
                <a:cubicBezTo>
                  <a:pt x="27" y="116"/>
                  <a:pt x="116" y="27"/>
                  <a:pt x="227" y="27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3492425" y="2356718"/>
            <a:ext cx="20893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독립기념관</a:t>
            </a:r>
            <a:endParaRPr lang="en-US" altLang="ko-KR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6" name="타원 125"/>
          <p:cNvSpPr/>
          <p:nvPr/>
        </p:nvSpPr>
        <p:spPr>
          <a:xfrm>
            <a:off x="2347316" y="216915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531904" y="235282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8837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918122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bike_certification_2/bike_certification_3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789443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NFC/QR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코드 등록 페이지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_2/3</a:t>
                      </a: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이전 버튼 클릭 시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bike_certification_1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NFC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로 인증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bike_start_nfc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2-1) NFC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기능이 꺼져 있을 때 나오는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3"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QR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코드로 인증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bike_start_qr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3"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NFC/QR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코드 인증 완료되면 해당 문구 노출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인증한 방식으로 이후 자전거 인증방식이 저장됨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3"/>
                        <a:tabLst/>
                        <a:defRPr/>
                      </a:pP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메인으로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이동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[main]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bike_certification_1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단계만 완료하고 중단한 경우에는 회원정보에서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자전거 </a:t>
                      </a:r>
                      <a:r>
                        <a:rPr lang="en-US" altLang="ko-KR" sz="1000" baseline="0" dirty="0" err="1" smtClean="0">
                          <a:solidFill>
                            <a:schemeClr val="tx1"/>
                          </a:solidFill>
                        </a:rPr>
                        <a:t>nfc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altLang="ko-KR" sz="1000" baseline="0" dirty="0" err="1" smtClean="0">
                          <a:solidFill>
                            <a:schemeClr val="tx1"/>
                          </a:solidFill>
                        </a:rPr>
                        <a:t>qr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코드 등록 회원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으로 변경되지만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bike_certification_2,3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을 완료하지 않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은 경우에는 완료하기 전까지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[main]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자전거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대중교통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자전거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NFC/QR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등록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팝업창이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노출됨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545890" y="1675630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자전거 </a:t>
            </a: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NFC/QR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코드 등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록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67544" y="1675630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  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392781" y="1675630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자전거 </a:t>
            </a: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NFC/QR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코드 등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록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3314435" y="1675630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  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659808" y="155582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1290" y="2544178"/>
            <a:ext cx="1752058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인증할 수단을 선택하세요</a:t>
            </a:r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90318" y="2235731"/>
            <a:ext cx="138691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STEP 2. NFC/QR</a:t>
            </a:r>
            <a:r>
              <a:rPr lang="ko-KR" altLang="en-US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코드 인증</a:t>
            </a:r>
            <a:endParaRPr lang="ko-KR" altLang="en-US" sz="8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03266" y="2924944"/>
            <a:ext cx="1464633" cy="300835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NFC</a:t>
            </a:r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로 인증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03266" y="3284984"/>
            <a:ext cx="1464633" cy="30083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코드로 인증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11213" y="3319985"/>
            <a:ext cx="1752058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등록이 완료되었습니다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3721792" y="3591911"/>
            <a:ext cx="1464633" cy="30083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메인으로</a:t>
            </a:r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이동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827584" y="283494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813266" y="334540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3721792" y="316540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3603104" y="357160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22950" y="703729"/>
            <a:ext cx="15728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ysClr val="windowText" lastClr="000000"/>
                </a:solidFill>
              </a:rPr>
              <a:t>bike_certification_2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647206" y="703729"/>
            <a:ext cx="15728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 smtClean="0">
                <a:solidFill>
                  <a:sysClr val="windowText" lastClr="000000"/>
                </a:solidFill>
              </a:rPr>
              <a:t>bike_certification_3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702367" y="5602738"/>
            <a:ext cx="1944216" cy="32326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  <p:sp>
        <p:nvSpPr>
          <p:cNvPr id="77" name="직사각형 76"/>
          <p:cNvSpPr/>
          <p:nvPr/>
        </p:nvSpPr>
        <p:spPr>
          <a:xfrm>
            <a:off x="2702367" y="4618989"/>
            <a:ext cx="1944216" cy="9829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NFC</a:t>
            </a:r>
            <a:r>
              <a:rPr lang="ko-KR" altLang="en-US" sz="1000" dirty="0" smtClean="0">
                <a:solidFill>
                  <a:schemeClr val="tx1"/>
                </a:solidFill>
              </a:rPr>
              <a:t>가 꺼져 있습니다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탑승 인증을 하려면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NFC</a:t>
            </a:r>
            <a:r>
              <a:rPr lang="ko-KR" altLang="en-US" sz="1000" dirty="0" smtClean="0">
                <a:solidFill>
                  <a:schemeClr val="tx1"/>
                </a:solidFill>
              </a:rPr>
              <a:t>를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켜주세요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8" name="타원 77"/>
          <p:cNvSpPr/>
          <p:nvPr/>
        </p:nvSpPr>
        <p:spPr>
          <a:xfrm>
            <a:off x="2651500" y="4528989"/>
            <a:ext cx="302785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2-1</a:t>
            </a:r>
            <a:endParaRPr lang="ko-KR" altLang="en-US" sz="700" dirty="0"/>
          </a:p>
        </p:txBody>
      </p:sp>
      <p:sp>
        <p:nvSpPr>
          <p:cNvPr id="24" name="TextBox 23"/>
          <p:cNvSpPr txBox="1"/>
          <p:nvPr/>
        </p:nvSpPr>
        <p:spPr>
          <a:xfrm>
            <a:off x="731710" y="4725144"/>
            <a:ext cx="175205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인증이 계속해서 실패할 경우</a:t>
            </a:r>
            <a:endParaRPr lang="en-US" altLang="ko-KR" sz="8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관리자에게 문의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부탁드립니다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911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255916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certification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666710"/>
              </p:ext>
            </p:extLst>
          </p:nvPr>
        </p:nvGraphicFramePr>
        <p:xfrm>
          <a:off x="5824141" y="764704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 방식 설정 페이지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현재 페이지에서 인증 방식 설정하면 주행기록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시 해당 인증방식으로만 노출되게 설정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뒤로 버튼 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[option]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으로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탑승 인증 수단 선택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대중교통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탑승 시 인증 수단 선택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지하철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Wi-Fi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 선택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(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디폴트는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off)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6)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5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저장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저장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5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지하철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Wi-Fi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 안내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확인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닫음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521469" y="168599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  인증 방식 설정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31469" y="164851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/>
              <a:t>1</a:t>
            </a:r>
            <a:endParaRPr lang="ko-KR" altLang="en-US" sz="700" dirty="0"/>
          </a:p>
        </p:txBody>
      </p:sp>
      <p:sp>
        <p:nvSpPr>
          <p:cNvPr id="50" name="직사각형 49"/>
          <p:cNvSpPr/>
          <p:nvPr/>
        </p:nvSpPr>
        <p:spPr>
          <a:xfrm>
            <a:off x="449461" y="167708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257144" y="1700808"/>
            <a:ext cx="514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</a:rPr>
              <a:t>저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</a:rPr>
              <a:t>장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47586" y="2102446"/>
            <a:ext cx="16935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인증 방식 설정</a:t>
            </a:r>
            <a:endParaRPr lang="ko-KR" altLang="en-US" sz="9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548869" y="2293422"/>
            <a:ext cx="222293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자전거 탑승 인증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대중교통 </a:t>
            </a:r>
            <a:r>
              <a:rPr lang="ko-KR" altLang="en-US" sz="600" dirty="0" err="1" smtClean="0"/>
              <a:t>환승</a:t>
            </a:r>
            <a:r>
              <a:rPr lang="ko-KR" altLang="en-US" sz="600" dirty="0" smtClean="0"/>
              <a:t> 인증</a:t>
            </a:r>
            <a:r>
              <a:rPr lang="en-US" altLang="ko-KR" sz="600" dirty="0" smtClean="0"/>
              <a:t>, </a:t>
            </a:r>
            <a:r>
              <a:rPr lang="ko-KR" altLang="en-US" sz="600" dirty="0" smtClean="0"/>
              <a:t>지하철</a:t>
            </a:r>
            <a:r>
              <a:rPr lang="en-US" altLang="ko-KR" sz="600" dirty="0"/>
              <a:t> </a:t>
            </a:r>
            <a:r>
              <a:rPr lang="en-US" altLang="ko-KR" sz="600" dirty="0" smtClean="0"/>
              <a:t>Wi-Fi</a:t>
            </a:r>
            <a:r>
              <a:rPr lang="ko-KR" altLang="en-US" sz="600" dirty="0" smtClean="0"/>
              <a:t> 인증 설정 </a:t>
            </a:r>
            <a:endParaRPr lang="ko-KR" altLang="en-US" sz="600" dirty="0"/>
          </a:p>
        </p:txBody>
      </p:sp>
      <p:cxnSp>
        <p:nvCxnSpPr>
          <p:cNvPr id="47" name="직선 연결선 46"/>
          <p:cNvCxnSpPr/>
          <p:nvPr/>
        </p:nvCxnSpPr>
        <p:spPr>
          <a:xfrm>
            <a:off x="547586" y="2564904"/>
            <a:ext cx="216280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1763688" y="2708920"/>
            <a:ext cx="397737" cy="228827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NFC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81438" y="2722303"/>
            <a:ext cx="1126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자전거 탑승 인증 수단</a:t>
            </a:r>
            <a:endParaRPr lang="ko-KR" altLang="en-US" sz="800" b="1" dirty="0"/>
          </a:p>
        </p:txBody>
      </p:sp>
      <p:sp>
        <p:nvSpPr>
          <p:cNvPr id="54" name="직사각형 53"/>
          <p:cNvSpPr/>
          <p:nvPr/>
        </p:nvSpPr>
        <p:spPr>
          <a:xfrm>
            <a:off x="2161425" y="2708920"/>
            <a:ext cx="397737" cy="22882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QR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81438" y="3304611"/>
            <a:ext cx="1381117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800" b="1" dirty="0" smtClean="0"/>
              <a:t>지하철 </a:t>
            </a:r>
            <a:r>
              <a:rPr lang="ko-KR" altLang="en-US" sz="800" b="1" dirty="0" err="1" smtClean="0"/>
              <a:t>환승</a:t>
            </a:r>
            <a:r>
              <a:rPr lang="ko-KR" altLang="en-US" sz="800" b="1" dirty="0" smtClean="0"/>
              <a:t> 시</a:t>
            </a:r>
            <a:endParaRPr lang="en-US" altLang="ko-KR" sz="800" b="1" dirty="0" smtClean="0"/>
          </a:p>
          <a:p>
            <a:pPr>
              <a:lnSpc>
                <a:spcPct val="130000"/>
              </a:lnSpc>
            </a:pPr>
            <a:r>
              <a:rPr lang="en-US" altLang="ko-KR" sz="800" b="1" dirty="0" smtClean="0"/>
              <a:t>Wi-Fi  </a:t>
            </a:r>
            <a:r>
              <a:rPr lang="ko-KR" altLang="en-US" sz="800" b="1" dirty="0" smtClean="0"/>
              <a:t>자동인증</a:t>
            </a:r>
            <a:r>
              <a:rPr lang="en-US" altLang="ko-KR" sz="800" b="1" baseline="30000" dirty="0" smtClean="0"/>
              <a:t>Beta</a:t>
            </a:r>
            <a:endParaRPr lang="ko-KR" altLang="en-US" sz="800" b="1" baseline="30000" dirty="0"/>
          </a:p>
        </p:txBody>
      </p:sp>
      <p:sp>
        <p:nvSpPr>
          <p:cNvPr id="63" name="직사각형 62"/>
          <p:cNvSpPr/>
          <p:nvPr/>
        </p:nvSpPr>
        <p:spPr>
          <a:xfrm>
            <a:off x="1763687" y="3370845"/>
            <a:ext cx="397737" cy="22882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on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161424" y="3370845"/>
            <a:ext cx="397737" cy="228827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off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059832" y="692696"/>
            <a:ext cx="2664296" cy="585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939695" y="2011137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3364683" y="1628613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655224" y="1672834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지하철 </a:t>
            </a:r>
            <a:r>
              <a:rPr lang="en-US" altLang="ko-KR" sz="1100" b="1" dirty="0" smtClean="0"/>
              <a:t>Wi-Fi </a:t>
            </a:r>
            <a:r>
              <a:rPr lang="ko-KR" altLang="en-US" sz="1100" b="1" dirty="0" smtClean="0"/>
              <a:t>인증</a:t>
            </a:r>
            <a:endParaRPr lang="ko-KR" altLang="en-US" sz="11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455876" y="2060848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지하철 </a:t>
            </a:r>
            <a:r>
              <a:rPr lang="en-US" altLang="ko-KR" sz="900" dirty="0" smtClean="0"/>
              <a:t>Wi-Fi </a:t>
            </a:r>
            <a:r>
              <a:rPr lang="ko-KR" altLang="en-US" sz="900" dirty="0" smtClean="0"/>
              <a:t>인증은 </a:t>
            </a:r>
            <a:r>
              <a:rPr lang="en-US" altLang="ko-KR" sz="900" dirty="0" smtClean="0"/>
              <a:t>Beta </a:t>
            </a:r>
            <a:r>
              <a:rPr lang="ko-KR" altLang="en-US" sz="900" dirty="0" smtClean="0"/>
              <a:t>서비스 중입니다</a:t>
            </a:r>
            <a:r>
              <a:rPr lang="en-US" altLang="ko-KR" sz="900" dirty="0" smtClean="0"/>
              <a:t>. </a:t>
            </a:r>
            <a:r>
              <a:rPr lang="ko-KR" altLang="en-US" sz="900" dirty="0" smtClean="0"/>
              <a:t>안정적인 기록을 위해 </a:t>
            </a:r>
            <a:r>
              <a:rPr lang="ko-KR" altLang="en-US" sz="900" dirty="0" err="1" smtClean="0"/>
              <a:t>환승</a:t>
            </a:r>
            <a:r>
              <a:rPr lang="ko-KR" altLang="en-US" sz="900" dirty="0" smtClean="0"/>
              <a:t> 시 </a:t>
            </a:r>
            <a:r>
              <a:rPr lang="en-US" altLang="ko-KR" sz="900" dirty="0" smtClean="0"/>
              <a:t>GPS</a:t>
            </a:r>
            <a:r>
              <a:rPr lang="ko-KR" altLang="en-US" sz="900" dirty="0" smtClean="0"/>
              <a:t>도 함께 켜주세요</a:t>
            </a:r>
            <a:r>
              <a:rPr lang="en-US" altLang="ko-KR" sz="900" dirty="0" smtClean="0"/>
              <a:t>.</a:t>
            </a:r>
            <a:endParaRPr lang="en-US" altLang="ko-KR" sz="900" dirty="0"/>
          </a:p>
        </p:txBody>
      </p:sp>
      <p:sp>
        <p:nvSpPr>
          <p:cNvPr id="33" name="타원 32"/>
          <p:cNvSpPr/>
          <p:nvPr/>
        </p:nvSpPr>
        <p:spPr>
          <a:xfrm>
            <a:off x="3318908" y="16062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32" name="타원 31"/>
          <p:cNvSpPr/>
          <p:nvPr/>
        </p:nvSpPr>
        <p:spPr>
          <a:xfrm>
            <a:off x="449481" y="274002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34" name="타원 33"/>
          <p:cNvSpPr/>
          <p:nvPr/>
        </p:nvSpPr>
        <p:spPr>
          <a:xfrm>
            <a:off x="431560" y="335699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35" name="타원 34"/>
          <p:cNvSpPr/>
          <p:nvPr/>
        </p:nvSpPr>
        <p:spPr>
          <a:xfrm>
            <a:off x="2161424" y="16962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cxnSp>
        <p:nvCxnSpPr>
          <p:cNvPr id="65" name="직선 연결선 64"/>
          <p:cNvCxnSpPr/>
          <p:nvPr/>
        </p:nvCxnSpPr>
        <p:spPr>
          <a:xfrm>
            <a:off x="3363521" y="2655667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939695" y="2709310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확인</a:t>
            </a:r>
            <a:endParaRPr lang="en-US" altLang="ko-KR" sz="1050" b="1" dirty="0" smtClean="0"/>
          </a:p>
        </p:txBody>
      </p:sp>
      <p:sp>
        <p:nvSpPr>
          <p:cNvPr id="28" name="직사각형 27"/>
          <p:cNvSpPr/>
          <p:nvPr/>
        </p:nvSpPr>
        <p:spPr>
          <a:xfrm>
            <a:off x="1763688" y="3026749"/>
            <a:ext cx="397737" cy="228827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NFC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1438" y="3040132"/>
            <a:ext cx="1254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대중교통 인증 수단</a:t>
            </a:r>
            <a:endParaRPr lang="ko-KR" altLang="en-US" sz="800" b="1" dirty="0"/>
          </a:p>
        </p:txBody>
      </p:sp>
      <p:sp>
        <p:nvSpPr>
          <p:cNvPr id="30" name="직사각형 29"/>
          <p:cNvSpPr/>
          <p:nvPr/>
        </p:nvSpPr>
        <p:spPr>
          <a:xfrm>
            <a:off x="2161425" y="3026749"/>
            <a:ext cx="397737" cy="22882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QR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49481" y="305785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45658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3181501" y="4880632"/>
            <a:ext cx="2160240" cy="7920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데이터 이전이 </a:t>
            </a:r>
            <a:r>
              <a:rPr lang="ko-KR" altLang="en-US" sz="7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불인되었습니다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아이디 확인 후 </a:t>
            </a:r>
            <a:r>
              <a:rPr lang="ko-KR" altLang="en-US" sz="7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재신청해주세요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450364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data-backup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365082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 가져오기 페이지</a:t>
                      </a:r>
                      <a:endParaRPr lang="en-US" altLang="ko-KR" sz="10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이전 자전거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마일리지의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총 주행 거리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마일리지를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가져오는 기능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마일리지는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이전 자전거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따로 관리되어야 함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이전 버튼 클릭 시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[option]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돌아감</a:t>
                      </a:r>
                      <a:endParaRPr kumimoji="0" lang="en-US" altLang="ko-KR" sz="10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2)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현재 아이디 노출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수정불가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3) (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구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</a:t>
                      </a:r>
                      <a:r>
                        <a:rPr kumimoji="0" lang="ko-KR" altLang="en-US" sz="10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아이디 </a:t>
                      </a:r>
                      <a:r>
                        <a:rPr kumimoji="0" lang="ko-KR" altLang="en-US" sz="10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입력창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터치 시 영문 </a:t>
                      </a:r>
                      <a:r>
                        <a:rPr kumimoji="0" lang="ko-KR" altLang="en-US" sz="10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키패드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kumimoji="0" lang="en-US" altLang="ko-KR" sz="10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4)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데이터 가져오기 버튼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이전 회원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에 해당 아이디가 있을 경우에는 신청완료 후 버튼 비활성화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없을 경우에는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5-3)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메시지 노출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신청되지 않거나 관리자가 데이터 이전 불인 처리했을 때는 버튼 활성화됨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5) 4)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클릭 시 나타나는 영역</a:t>
                      </a:r>
                      <a:endParaRPr kumimoji="0" lang="en-US" altLang="ko-KR" sz="10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-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신청이 완료되었을 때 문구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“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신청이 완료되었습니다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- 5-1)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관리자가 데이터 이전 승인 후 데이터 전부 이동되었을 때 문구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“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데이터가 이전되었습니다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- 5-2)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관리자가 데이터 이전 불인 시 문구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“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데이터 이전이 </a:t>
                      </a:r>
                      <a:r>
                        <a:rPr kumimoji="0" lang="ko-KR" altLang="en-US" sz="10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불인되었습니다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아이디 확인 후 </a:t>
                      </a:r>
                      <a:r>
                        <a:rPr kumimoji="0" lang="ko-KR" altLang="en-US" sz="10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재신청해주세요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 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- 5-3) 3)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에서 입력한 아이디가 이전 회원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에 없을 경우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“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아이디가 없습니다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아이디 확인 후 </a:t>
                      </a:r>
                      <a:r>
                        <a:rPr kumimoji="0" lang="ko-KR" altLang="en-US" sz="10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재신청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해주세요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” 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6)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문의하기 버튼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고객센터 담당자에게 메일 전송할 수 있도록 연동됨</a:t>
                      </a:r>
                      <a:endParaRPr kumimoji="0" lang="en-US" altLang="ko-KR" sz="10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55576" y="1618248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마일리지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데이터 가져오</a:t>
            </a:r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3568" y="1609343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5576" y="1916832"/>
            <a:ext cx="2188923" cy="7920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구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자전거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앱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 사용자이신가요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pPr algn="ctr"/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자전거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 포인트와 총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활동수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 algn="ctr"/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총 이동거리 정보가</a:t>
            </a:r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스마트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8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회원정보에 동기화됩니다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ctr"/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데이터 이전은 최소 </a:t>
            </a:r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~7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일 소요됩니다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59632" y="4970632"/>
            <a:ext cx="1152128" cy="2012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회원정보 </a:t>
            </a:r>
            <a:r>
              <a:rPr lang="en-US" altLang="ko-KR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1:1 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문의하기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76049" y="4005064"/>
            <a:ext cx="2160240" cy="7920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신청이 완료되었습니다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064858" y="3542002"/>
            <a:ext cx="1570358" cy="252028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자전거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정보 가져오기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76049" y="15282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20" name="타원 19"/>
          <p:cNvSpPr/>
          <p:nvPr/>
        </p:nvSpPr>
        <p:spPr>
          <a:xfrm>
            <a:off x="989632" y="34608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21" name="타원 20"/>
          <p:cNvSpPr/>
          <p:nvPr/>
        </p:nvSpPr>
        <p:spPr>
          <a:xfrm>
            <a:off x="755576" y="391506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755576" y="2708920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774116" y="2958208"/>
            <a:ext cx="858978" cy="20129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abcd1234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47687" y="2958208"/>
            <a:ext cx="68800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현재 아이디 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: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774116" y="3210895"/>
            <a:ext cx="858978" cy="20129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77769" y="3153026"/>
            <a:ext cx="8579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구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자전거  </a:t>
            </a:r>
            <a:endParaRPr lang="en-US" altLang="ko-KR" sz="700" b="1" dirty="0" smtClean="0">
              <a:latin typeface="나눔고딕" pitchFamily="50" charset="-127"/>
              <a:ea typeface="나눔고딕" pitchFamily="50" charset="-127"/>
            </a:endParaRPr>
          </a:p>
          <a:p>
            <a:pPr algn="r"/>
            <a:r>
              <a:rPr lang="ko-KR" altLang="en-US" sz="700" b="1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 아이디 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: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84116" y="287885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29" name="타원 28"/>
          <p:cNvSpPr/>
          <p:nvPr/>
        </p:nvSpPr>
        <p:spPr>
          <a:xfrm>
            <a:off x="1684116" y="315302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30" name="타원 29"/>
          <p:cNvSpPr/>
          <p:nvPr/>
        </p:nvSpPr>
        <p:spPr>
          <a:xfrm>
            <a:off x="1133608" y="488063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23" name="직사각형 22"/>
          <p:cNvSpPr/>
          <p:nvPr/>
        </p:nvSpPr>
        <p:spPr>
          <a:xfrm>
            <a:off x="3203848" y="4005064"/>
            <a:ext cx="2160240" cy="7920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데이터가 이전되었습니다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4" name="타원 23"/>
          <p:cNvSpPr/>
          <p:nvPr/>
        </p:nvSpPr>
        <p:spPr>
          <a:xfrm>
            <a:off x="3183374" y="3915064"/>
            <a:ext cx="308505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5-1</a:t>
            </a:r>
            <a:endParaRPr lang="ko-KR" altLang="en-US" sz="700" dirty="0"/>
          </a:p>
        </p:txBody>
      </p:sp>
      <p:sp>
        <p:nvSpPr>
          <p:cNvPr id="28" name="타원 27"/>
          <p:cNvSpPr/>
          <p:nvPr/>
        </p:nvSpPr>
        <p:spPr>
          <a:xfrm>
            <a:off x="3131840" y="4887917"/>
            <a:ext cx="308505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5-2</a:t>
            </a:r>
            <a:endParaRPr lang="ko-KR" altLang="en-US" sz="700" dirty="0"/>
          </a:p>
        </p:txBody>
      </p:sp>
      <p:sp>
        <p:nvSpPr>
          <p:cNvPr id="33" name="직사각형 32"/>
          <p:cNvSpPr/>
          <p:nvPr/>
        </p:nvSpPr>
        <p:spPr>
          <a:xfrm>
            <a:off x="3181501" y="5772658"/>
            <a:ext cx="2160240" cy="7920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아이디가 없습니다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아이디 확인 후 </a:t>
            </a:r>
            <a:r>
              <a:rPr lang="ko-KR" altLang="en-US" sz="7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재신청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해주세요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34" name="타원 33"/>
          <p:cNvSpPr/>
          <p:nvPr/>
        </p:nvSpPr>
        <p:spPr>
          <a:xfrm>
            <a:off x="3129967" y="5644528"/>
            <a:ext cx="308505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5-3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29274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/>
          <p:nvPr/>
        </p:nvSpPr>
        <p:spPr>
          <a:xfrm>
            <a:off x="3459407" y="4893201"/>
            <a:ext cx="1996775" cy="3519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altLang="ko-KR" sz="900" dirty="0" smtClean="0">
                <a:solidFill>
                  <a:schemeClr val="tx1"/>
                </a:solidFill>
              </a:rPr>
              <a:t>20170520.jpg   </a:t>
            </a:r>
            <a:r>
              <a:rPr lang="en-US" altLang="ko-KR" sz="900" dirty="0">
                <a:solidFill>
                  <a:schemeClr val="tx1"/>
                </a:solidFill>
              </a:rPr>
              <a:t>x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3466480" y="3967318"/>
            <a:ext cx="1996775" cy="8675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내용을 입력하세요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279441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report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12976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신고하기 페이지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이전 버튼 클릭 시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[option]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돌아감</a:t>
                      </a:r>
                      <a:endParaRPr kumimoji="0" lang="en-US" altLang="ko-KR" sz="10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2)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카테고리 선택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: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2-1)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선택박스 노출</a:t>
                      </a:r>
                      <a:endParaRPr kumimoji="0" lang="en-US" altLang="ko-KR" sz="10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3)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내용 </a:t>
                      </a:r>
                      <a:r>
                        <a:rPr kumimoji="0" lang="ko-KR" altLang="en-US" sz="10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입력창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한글 </a:t>
                      </a:r>
                      <a:r>
                        <a:rPr kumimoji="0" lang="ko-KR" altLang="en-US" sz="10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키패드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kumimoji="0" lang="en-US" altLang="ko-KR" sz="10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4)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이미지 변경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필수 항목 아님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이미지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카메라 버튼 클릭 시 프로필 이미지 변경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생성 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이미지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팝업창에서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카메라로 촬영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사진 앨범에서 선택 가능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_edit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5)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위치정보 전송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버튼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클릭시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오른쪽 페이지처럼 노출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6)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카메라로 촬영 버튼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카메라 기능 실행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촬영한 이미지 프로필 이미지로 첨부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7)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사진 앨범에서 선택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갤러리 이미지 화면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1000" baseline="0" dirty="0" err="1" smtClean="0">
                          <a:solidFill>
                            <a:schemeClr val="tx1"/>
                          </a:solidFill>
                        </a:rPr>
                        <a:t>img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edit]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표시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8)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취소 버튼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팝업창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닫음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9)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지도 노출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10)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내 현재위치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11)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텍스트 수 노출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12)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첨부파일 영역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카메라로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업로드한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파일명 노출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 X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버튼 클릭 시 삭제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13)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보내기 버튼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클릭시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관리자에게 데이터 전송되며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[option]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페이지로 이동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 startAt="6"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8" name="직사각형 87"/>
          <p:cNvSpPr/>
          <p:nvPr/>
        </p:nvSpPr>
        <p:spPr>
          <a:xfrm>
            <a:off x="547759" y="1681089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      신고하기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641284" y="2479088"/>
            <a:ext cx="1996775" cy="23558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내용을 입력하세요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174220" y="5029108"/>
            <a:ext cx="936000" cy="216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bg1">
                    <a:lumMod val="50000"/>
                  </a:schemeClr>
                </a:solidFill>
              </a:rPr>
              <a:t>보내기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119116" y="4567319"/>
            <a:ext cx="5677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0 / 500</a:t>
            </a:r>
            <a:endParaRPr lang="ko-KR" altLang="en-US" sz="900" dirty="0"/>
          </a:p>
        </p:txBody>
      </p:sp>
      <p:sp>
        <p:nvSpPr>
          <p:cNvPr id="97" name="직사각형 96"/>
          <p:cNvSpPr/>
          <p:nvPr/>
        </p:nvSpPr>
        <p:spPr>
          <a:xfrm>
            <a:off x="475751" y="1667542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8" name="그룹 97"/>
          <p:cNvGrpSpPr/>
          <p:nvPr/>
        </p:nvGrpSpPr>
        <p:grpSpPr>
          <a:xfrm>
            <a:off x="677928" y="4512384"/>
            <a:ext cx="293672" cy="284768"/>
            <a:chOff x="712231" y="4017704"/>
            <a:chExt cx="416158" cy="403540"/>
          </a:xfrm>
        </p:grpSpPr>
        <p:sp>
          <p:nvSpPr>
            <p:cNvPr id="99" name="직사각형 98"/>
            <p:cNvSpPr/>
            <p:nvPr/>
          </p:nvSpPr>
          <p:spPr>
            <a:xfrm>
              <a:off x="712231" y="4017704"/>
              <a:ext cx="416158" cy="4035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0" name="Picture 2" descr="camera white icon png에 대한 이미지 검색결과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189" y="4127826"/>
              <a:ext cx="238241" cy="183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모서리가 둥근 직사각형 100"/>
          <p:cNvSpPr/>
          <p:nvPr/>
        </p:nvSpPr>
        <p:spPr>
          <a:xfrm>
            <a:off x="365580" y="5665431"/>
            <a:ext cx="2054594" cy="720080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656121" y="5737439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카메라로 촬영</a:t>
            </a:r>
            <a:endParaRPr lang="ko-KR" altLang="en-US" sz="11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489240" y="6071057"/>
            <a:ext cx="1720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사진 앨범에서 선택</a:t>
            </a:r>
            <a:endParaRPr lang="ko-KR" altLang="en-US" sz="1100" b="1" dirty="0"/>
          </a:p>
        </p:txBody>
      </p:sp>
      <p:cxnSp>
        <p:nvCxnSpPr>
          <p:cNvPr id="104" name="직선 연결선 103"/>
          <p:cNvCxnSpPr/>
          <p:nvPr/>
        </p:nvCxnSpPr>
        <p:spPr>
          <a:xfrm>
            <a:off x="428693" y="6017117"/>
            <a:ext cx="19442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모서리가 둥근 직사각형 104"/>
          <p:cNvSpPr/>
          <p:nvPr/>
        </p:nvSpPr>
        <p:spPr>
          <a:xfrm>
            <a:off x="365580" y="6430135"/>
            <a:ext cx="2054594" cy="315416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655325" y="6483941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ko-KR" altLang="en-US" sz="1050" b="1" dirty="0"/>
          </a:p>
        </p:txBody>
      </p:sp>
      <p:sp>
        <p:nvSpPr>
          <p:cNvPr id="108" name="타원 107"/>
          <p:cNvSpPr/>
          <p:nvPr/>
        </p:nvSpPr>
        <p:spPr>
          <a:xfrm>
            <a:off x="306133" y="570084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  <p:sp>
        <p:nvSpPr>
          <p:cNvPr id="109" name="타원 108"/>
          <p:cNvSpPr/>
          <p:nvPr/>
        </p:nvSpPr>
        <p:spPr>
          <a:xfrm>
            <a:off x="311984" y="614436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7</a:t>
            </a:r>
            <a:endParaRPr lang="ko-KR" altLang="en-US" sz="800" dirty="0"/>
          </a:p>
        </p:txBody>
      </p:sp>
      <p:cxnSp>
        <p:nvCxnSpPr>
          <p:cNvPr id="110" name="꺾인 연결선 109"/>
          <p:cNvCxnSpPr>
            <a:stCxn id="99" idx="1"/>
            <a:endCxn id="101" idx="1"/>
          </p:cNvCxnSpPr>
          <p:nvPr/>
        </p:nvCxnSpPr>
        <p:spPr>
          <a:xfrm rot="10800000" flipV="1">
            <a:off x="365580" y="4654767"/>
            <a:ext cx="312348" cy="1370703"/>
          </a:xfrm>
          <a:prstGeom prst="bentConnector3">
            <a:avLst>
              <a:gd name="adj1" fmla="val 173188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타원 110"/>
          <p:cNvSpPr/>
          <p:nvPr/>
        </p:nvSpPr>
        <p:spPr>
          <a:xfrm>
            <a:off x="421735" y="17425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13" name="타원 112"/>
          <p:cNvSpPr/>
          <p:nvPr/>
        </p:nvSpPr>
        <p:spPr>
          <a:xfrm>
            <a:off x="542784" y="24194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117" name="TextBox 116"/>
          <p:cNvSpPr txBox="1"/>
          <p:nvPr/>
        </p:nvSpPr>
        <p:spPr>
          <a:xfrm>
            <a:off x="4944312" y="4590094"/>
            <a:ext cx="5677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0 / 500</a:t>
            </a:r>
            <a:endParaRPr lang="ko-KR" altLang="en-US" sz="900" dirty="0"/>
          </a:p>
        </p:txBody>
      </p:sp>
      <p:sp>
        <p:nvSpPr>
          <p:cNvPr id="124" name="직사각형 123"/>
          <p:cNvSpPr/>
          <p:nvPr/>
        </p:nvSpPr>
        <p:spPr>
          <a:xfrm>
            <a:off x="3369557" y="1681089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      신고하기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3297549" y="1667542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36" name="Drop-Down Box"/>
          <p:cNvGrpSpPr/>
          <p:nvPr/>
        </p:nvGrpSpPr>
        <p:grpSpPr>
          <a:xfrm>
            <a:off x="632032" y="2136775"/>
            <a:ext cx="2015031" cy="241093"/>
            <a:chOff x="595686" y="1261240"/>
            <a:chExt cx="1368150" cy="193563"/>
          </a:xfrm>
        </p:grpSpPr>
        <p:sp>
          <p:nvSpPr>
            <p:cNvPr id="140" name="Text 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8"/>
              </p:custDataLst>
            </p:nvPr>
          </p:nvSpPr>
          <p:spPr>
            <a:xfrm>
              <a:off x="595686" y="1261240"/>
              <a:ext cx="1368150" cy="19356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카테고리 선택</a:t>
              </a:r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1" name="Arrow Down" descr="&lt;SmartSettings&gt;&lt;SmartResize anchorLeft=&quot;None&quot; anchorTop=&quot;Absolut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 rot="10800000" flipH="1" flipV="1">
              <a:off x="1887169" y="1343499"/>
              <a:ext cx="42672" cy="29045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2" name="타원 111"/>
          <p:cNvSpPr/>
          <p:nvPr/>
        </p:nvSpPr>
        <p:spPr>
          <a:xfrm>
            <a:off x="542784" y="207872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cxnSp>
        <p:nvCxnSpPr>
          <p:cNvPr id="143" name="꺾인 연결선 142"/>
          <p:cNvCxnSpPr>
            <a:stCxn id="58" idx="3"/>
            <a:endCxn id="124" idx="1"/>
          </p:cNvCxnSpPr>
          <p:nvPr/>
        </p:nvCxnSpPr>
        <p:spPr>
          <a:xfrm flipV="1">
            <a:off x="1308356" y="1832513"/>
            <a:ext cx="2061201" cy="282225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/>
          <p:cNvSpPr/>
          <p:nvPr/>
        </p:nvSpPr>
        <p:spPr>
          <a:xfrm>
            <a:off x="3996018" y="5258618"/>
            <a:ext cx="936000" cy="216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bg1">
                    <a:lumMod val="50000"/>
                  </a:schemeClr>
                </a:solidFill>
              </a:rPr>
              <a:t>보내기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6" name="타원 145"/>
          <p:cNvSpPr/>
          <p:nvPr/>
        </p:nvSpPr>
        <p:spPr>
          <a:xfrm>
            <a:off x="306133" y="649784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8</a:t>
            </a:r>
            <a:endParaRPr lang="ko-KR" altLang="en-US" sz="800" dirty="0"/>
          </a:p>
        </p:txBody>
      </p:sp>
      <p:sp>
        <p:nvSpPr>
          <p:cNvPr id="147" name="타원 146"/>
          <p:cNvSpPr/>
          <p:nvPr/>
        </p:nvSpPr>
        <p:spPr>
          <a:xfrm>
            <a:off x="1095358" y="491986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13</a:t>
            </a:r>
            <a:endParaRPr lang="ko-KR" altLang="en-US" sz="800" dirty="0"/>
          </a:p>
        </p:txBody>
      </p:sp>
      <p:grpSp>
        <p:nvGrpSpPr>
          <p:cNvPr id="50" name="Map"/>
          <p:cNvGrpSpPr>
            <a:grpSpLocks noChangeAspect="1"/>
          </p:cNvGrpSpPr>
          <p:nvPr/>
        </p:nvGrpSpPr>
        <p:grpSpPr>
          <a:xfrm>
            <a:off x="3471219" y="2455150"/>
            <a:ext cx="1992036" cy="1453762"/>
            <a:chOff x="4585634" y="1597655"/>
            <a:chExt cx="2238375" cy="1633537"/>
          </a:xfrm>
        </p:grpSpPr>
        <p:sp>
          <p:nvSpPr>
            <p:cNvPr id="51" name="Background"/>
            <p:cNvSpPr/>
            <p:nvPr/>
          </p:nvSpPr>
          <p:spPr>
            <a:xfrm>
              <a:off x="4585634" y="1597655"/>
              <a:ext cx="2238375" cy="1633537"/>
            </a:xfrm>
            <a:prstGeom prst="rect">
              <a:avLst/>
            </a:prstGeom>
            <a:solidFill>
              <a:srgbClr val="F2F2F2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River"/>
            <p:cNvSpPr>
              <a:spLocks/>
            </p:cNvSpPr>
            <p:nvPr/>
          </p:nvSpPr>
          <p:spPr bwMode="auto">
            <a:xfrm>
              <a:off x="5468144" y="1597655"/>
              <a:ext cx="1290638" cy="1633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289" y="2525"/>
                </a:cxn>
                <a:cxn ang="0">
                  <a:pos x="4162" y="4620"/>
                </a:cxn>
                <a:cxn ang="0">
                  <a:pos x="4877" y="5439"/>
                </a:cxn>
                <a:cxn ang="0">
                  <a:pos x="5298" y="5951"/>
                </a:cxn>
                <a:cxn ang="0">
                  <a:pos x="5532" y="6277"/>
                </a:cxn>
                <a:cxn ang="0">
                  <a:pos x="5753" y="6609"/>
                </a:cxn>
                <a:cxn ang="0">
                  <a:pos x="5960" y="6945"/>
                </a:cxn>
                <a:cxn ang="0">
                  <a:pos x="6150" y="7278"/>
                </a:cxn>
                <a:cxn ang="0">
                  <a:pos x="6478" y="7922"/>
                </a:cxn>
                <a:cxn ang="0">
                  <a:pos x="6724" y="8506"/>
                </a:cxn>
                <a:cxn ang="0">
                  <a:pos x="6806" y="9445"/>
                </a:cxn>
                <a:cxn ang="0">
                  <a:pos x="6827" y="9849"/>
                </a:cxn>
                <a:cxn ang="0">
                  <a:pos x="7796" y="9849"/>
                </a:cxn>
                <a:cxn ang="0">
                  <a:pos x="7695" y="9275"/>
                </a:cxn>
                <a:cxn ang="0">
                  <a:pos x="7571" y="8686"/>
                </a:cxn>
                <a:cxn ang="0">
                  <a:pos x="7445" y="8202"/>
                </a:cxn>
                <a:cxn ang="0">
                  <a:pos x="7288" y="7711"/>
                </a:cxn>
                <a:cxn ang="0">
                  <a:pos x="7190" y="7460"/>
                </a:cxn>
                <a:cxn ang="0">
                  <a:pos x="7074" y="7206"/>
                </a:cxn>
                <a:cxn ang="0">
                  <a:pos x="6937" y="6947"/>
                </a:cxn>
                <a:cxn ang="0">
                  <a:pos x="6776" y="6683"/>
                </a:cxn>
                <a:cxn ang="0">
                  <a:pos x="6566" y="6386"/>
                </a:cxn>
                <a:cxn ang="0">
                  <a:pos x="6291" y="6033"/>
                </a:cxn>
                <a:cxn ang="0">
                  <a:pos x="5577" y="5184"/>
                </a:cxn>
                <a:cxn ang="0">
                  <a:pos x="3708" y="3069"/>
                </a:cxn>
                <a:cxn ang="0">
                  <a:pos x="2658" y="1894"/>
                </a:cxn>
                <a:cxn ang="0">
                  <a:pos x="1670" y="807"/>
                </a:cxn>
                <a:cxn ang="0">
                  <a:pos x="928" y="0"/>
                </a:cxn>
                <a:cxn ang="0">
                  <a:pos x="0" y="0"/>
                </a:cxn>
              </a:cxnLst>
              <a:rect l="0" t="0" r="r" b="b"/>
              <a:pathLst>
                <a:path w="7796" h="9849">
                  <a:moveTo>
                    <a:pt x="0" y="0"/>
                  </a:moveTo>
                  <a:cubicBezTo>
                    <a:pt x="199" y="219"/>
                    <a:pt x="1109" y="1214"/>
                    <a:pt x="2289" y="2525"/>
                  </a:cubicBezTo>
                  <a:cubicBezTo>
                    <a:pt x="2942" y="3248"/>
                    <a:pt x="3613" y="3998"/>
                    <a:pt x="4162" y="4620"/>
                  </a:cubicBezTo>
                  <a:cubicBezTo>
                    <a:pt x="4437" y="4932"/>
                    <a:pt x="4682" y="5211"/>
                    <a:pt x="4877" y="5439"/>
                  </a:cubicBezTo>
                  <a:cubicBezTo>
                    <a:pt x="5072" y="5667"/>
                    <a:pt x="5218" y="5844"/>
                    <a:pt x="5298" y="5951"/>
                  </a:cubicBezTo>
                  <a:cubicBezTo>
                    <a:pt x="5378" y="6058"/>
                    <a:pt x="5456" y="6167"/>
                    <a:pt x="5532" y="6277"/>
                  </a:cubicBezTo>
                  <a:cubicBezTo>
                    <a:pt x="5608" y="6387"/>
                    <a:pt x="5682" y="6498"/>
                    <a:pt x="5753" y="6609"/>
                  </a:cubicBezTo>
                  <a:cubicBezTo>
                    <a:pt x="5825" y="6721"/>
                    <a:pt x="5894" y="6833"/>
                    <a:pt x="5960" y="6945"/>
                  </a:cubicBezTo>
                  <a:cubicBezTo>
                    <a:pt x="6026" y="7057"/>
                    <a:pt x="6090" y="7167"/>
                    <a:pt x="6150" y="7278"/>
                  </a:cubicBezTo>
                  <a:cubicBezTo>
                    <a:pt x="6271" y="7499"/>
                    <a:pt x="6382" y="7715"/>
                    <a:pt x="6478" y="7922"/>
                  </a:cubicBezTo>
                  <a:cubicBezTo>
                    <a:pt x="6575" y="8129"/>
                    <a:pt x="6657" y="8325"/>
                    <a:pt x="6724" y="8506"/>
                  </a:cubicBezTo>
                  <a:cubicBezTo>
                    <a:pt x="6759" y="8846"/>
                    <a:pt x="6786" y="9162"/>
                    <a:pt x="6806" y="9445"/>
                  </a:cubicBezTo>
                  <a:cubicBezTo>
                    <a:pt x="6817" y="9599"/>
                    <a:pt x="6821" y="9716"/>
                    <a:pt x="6827" y="9849"/>
                  </a:cubicBezTo>
                  <a:lnTo>
                    <a:pt x="7796" y="9849"/>
                  </a:lnTo>
                  <a:cubicBezTo>
                    <a:pt x="7765" y="9661"/>
                    <a:pt x="7731" y="9465"/>
                    <a:pt x="7695" y="9275"/>
                  </a:cubicBezTo>
                  <a:cubicBezTo>
                    <a:pt x="7653" y="9054"/>
                    <a:pt x="7610" y="8847"/>
                    <a:pt x="7571" y="8686"/>
                  </a:cubicBezTo>
                  <a:cubicBezTo>
                    <a:pt x="7530" y="8525"/>
                    <a:pt x="7490" y="8365"/>
                    <a:pt x="7445" y="8202"/>
                  </a:cubicBezTo>
                  <a:cubicBezTo>
                    <a:pt x="7399" y="8040"/>
                    <a:pt x="7348" y="7877"/>
                    <a:pt x="7288" y="7711"/>
                  </a:cubicBezTo>
                  <a:cubicBezTo>
                    <a:pt x="7257" y="7628"/>
                    <a:pt x="7225" y="7544"/>
                    <a:pt x="7190" y="7460"/>
                  </a:cubicBezTo>
                  <a:cubicBezTo>
                    <a:pt x="7154" y="7376"/>
                    <a:pt x="7115" y="7292"/>
                    <a:pt x="7074" y="7206"/>
                  </a:cubicBezTo>
                  <a:cubicBezTo>
                    <a:pt x="7031" y="7120"/>
                    <a:pt x="6987" y="7034"/>
                    <a:pt x="6937" y="6947"/>
                  </a:cubicBezTo>
                  <a:cubicBezTo>
                    <a:pt x="6888" y="6860"/>
                    <a:pt x="6835" y="6772"/>
                    <a:pt x="6776" y="6683"/>
                  </a:cubicBezTo>
                  <a:cubicBezTo>
                    <a:pt x="6718" y="6594"/>
                    <a:pt x="6648" y="6494"/>
                    <a:pt x="6566" y="6386"/>
                  </a:cubicBezTo>
                  <a:cubicBezTo>
                    <a:pt x="6485" y="6277"/>
                    <a:pt x="6393" y="6160"/>
                    <a:pt x="6291" y="6033"/>
                  </a:cubicBezTo>
                  <a:cubicBezTo>
                    <a:pt x="6088" y="5781"/>
                    <a:pt x="5846" y="5495"/>
                    <a:pt x="5577" y="5184"/>
                  </a:cubicBezTo>
                  <a:cubicBezTo>
                    <a:pt x="5037" y="4561"/>
                    <a:pt x="4387" y="3836"/>
                    <a:pt x="3708" y="3069"/>
                  </a:cubicBezTo>
                  <a:cubicBezTo>
                    <a:pt x="3370" y="2685"/>
                    <a:pt x="3008" y="2282"/>
                    <a:pt x="2658" y="1894"/>
                  </a:cubicBezTo>
                  <a:cubicBezTo>
                    <a:pt x="2307" y="1506"/>
                    <a:pt x="1968" y="1132"/>
                    <a:pt x="1670" y="807"/>
                  </a:cubicBezTo>
                  <a:cubicBezTo>
                    <a:pt x="1238" y="334"/>
                    <a:pt x="1084" y="169"/>
                    <a:pt x="92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350" cap="rnd">
              <a:solidFill>
                <a:srgbClr val="80808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Streets"/>
            <p:cNvSpPr>
              <a:spLocks noEditPoints="1"/>
            </p:cNvSpPr>
            <p:nvPr/>
          </p:nvSpPr>
          <p:spPr bwMode="auto">
            <a:xfrm>
              <a:off x="4585634" y="1597655"/>
              <a:ext cx="2238375" cy="1633537"/>
            </a:xfrm>
            <a:custGeom>
              <a:avLst/>
              <a:gdLst>
                <a:gd name="T0" fmla="*/ 57 w 6215"/>
                <a:gd name="T1" fmla="*/ 885 h 4534"/>
                <a:gd name="T2" fmla="*/ 0 w 6215"/>
                <a:gd name="T3" fmla="*/ 1173 h 4534"/>
                <a:gd name="T4" fmla="*/ 0 w 6215"/>
                <a:gd name="T5" fmla="*/ 3540 h 4534"/>
                <a:gd name="T6" fmla="*/ 1342 w 6215"/>
                <a:gd name="T7" fmla="*/ 2690 h 4534"/>
                <a:gd name="T8" fmla="*/ 327 w 6215"/>
                <a:gd name="T9" fmla="*/ 4534 h 4534"/>
                <a:gd name="T10" fmla="*/ 1979 w 6215"/>
                <a:gd name="T11" fmla="*/ 3409 h 4534"/>
                <a:gd name="T12" fmla="*/ 1823 w 6215"/>
                <a:gd name="T13" fmla="*/ 4534 h 4534"/>
                <a:gd name="T14" fmla="*/ 2626 w 6215"/>
                <a:gd name="T15" fmla="*/ 4139 h 4534"/>
                <a:gd name="T16" fmla="*/ 3588 w 6215"/>
                <a:gd name="T17" fmla="*/ 4534 h 4534"/>
                <a:gd name="T18" fmla="*/ 4742 w 6215"/>
                <a:gd name="T19" fmla="*/ 3723 h 4534"/>
                <a:gd name="T20" fmla="*/ 5092 w 6215"/>
                <a:gd name="T21" fmla="*/ 4534 h 4534"/>
                <a:gd name="T22" fmla="*/ 5297 w 6215"/>
                <a:gd name="T23" fmla="*/ 4371 h 4534"/>
                <a:gd name="T24" fmla="*/ 4928 w 6215"/>
                <a:gd name="T25" fmla="*/ 3582 h 4534"/>
                <a:gd name="T26" fmla="*/ 4270 w 6215"/>
                <a:gd name="T27" fmla="*/ 2884 h 4534"/>
                <a:gd name="T28" fmla="*/ 4188 w 6215"/>
                <a:gd name="T29" fmla="*/ 3077 h 4534"/>
                <a:gd name="T30" fmla="*/ 3260 w 6215"/>
                <a:gd name="T31" fmla="*/ 4504 h 4534"/>
                <a:gd name="T32" fmla="*/ 5053 w 6215"/>
                <a:gd name="T33" fmla="*/ 2000 h 4534"/>
                <a:gd name="T34" fmla="*/ 6215 w 6215"/>
                <a:gd name="T35" fmla="*/ 2972 h 4534"/>
                <a:gd name="T36" fmla="*/ 6215 w 6215"/>
                <a:gd name="T37" fmla="*/ 976 h 4534"/>
                <a:gd name="T38" fmla="*/ 6175 w 6215"/>
                <a:gd name="T39" fmla="*/ 701 h 4534"/>
                <a:gd name="T40" fmla="*/ 5294 w 6215"/>
                <a:gd name="T41" fmla="*/ 0 h 4534"/>
                <a:gd name="T42" fmla="*/ 5073 w 6215"/>
                <a:gd name="T43" fmla="*/ 1671 h 4534"/>
                <a:gd name="T44" fmla="*/ 5223 w 6215"/>
                <a:gd name="T45" fmla="*/ 468 h 4534"/>
                <a:gd name="T46" fmla="*/ 5147 w 6215"/>
                <a:gd name="T47" fmla="*/ 264 h 4534"/>
                <a:gd name="T48" fmla="*/ 4401 w 6215"/>
                <a:gd name="T49" fmla="*/ 906 h 4534"/>
                <a:gd name="T50" fmla="*/ 3299 w 6215"/>
                <a:gd name="T51" fmla="*/ 0 h 4534"/>
                <a:gd name="T52" fmla="*/ 4039 w 6215"/>
                <a:gd name="T53" fmla="*/ 2582 h 4534"/>
                <a:gd name="T54" fmla="*/ 1444 w 6215"/>
                <a:gd name="T55" fmla="*/ 0 h 4534"/>
                <a:gd name="T56" fmla="*/ 3864 w 6215"/>
                <a:gd name="T57" fmla="*/ 2736 h 4534"/>
                <a:gd name="T58" fmla="*/ 1164 w 6215"/>
                <a:gd name="T59" fmla="*/ 888 h 4534"/>
                <a:gd name="T60" fmla="*/ 1335 w 6215"/>
                <a:gd name="T61" fmla="*/ 129 h 4534"/>
                <a:gd name="T62" fmla="*/ 1125 w 6215"/>
                <a:gd name="T63" fmla="*/ 0 h 4534"/>
                <a:gd name="T64" fmla="*/ 989 w 6215"/>
                <a:gd name="T65" fmla="*/ 1041 h 4534"/>
                <a:gd name="T66" fmla="*/ 2645 w 6215"/>
                <a:gd name="T67" fmla="*/ 3810 h 4534"/>
                <a:gd name="T68" fmla="*/ 671 w 6215"/>
                <a:gd name="T69" fmla="*/ 680 h 4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15" h="4534">
                  <a:moveTo>
                    <a:pt x="1125" y="0"/>
                  </a:moveTo>
                  <a:lnTo>
                    <a:pt x="57" y="885"/>
                  </a:lnTo>
                  <a:lnTo>
                    <a:pt x="0" y="820"/>
                  </a:lnTo>
                  <a:lnTo>
                    <a:pt x="0" y="1173"/>
                  </a:lnTo>
                  <a:lnTo>
                    <a:pt x="1188" y="2515"/>
                  </a:lnTo>
                  <a:lnTo>
                    <a:pt x="0" y="3540"/>
                  </a:lnTo>
                  <a:lnTo>
                    <a:pt x="0" y="3848"/>
                  </a:lnTo>
                  <a:lnTo>
                    <a:pt x="1342" y="2690"/>
                  </a:lnTo>
                  <a:lnTo>
                    <a:pt x="1825" y="3236"/>
                  </a:lnTo>
                  <a:lnTo>
                    <a:pt x="327" y="4534"/>
                  </a:lnTo>
                  <a:lnTo>
                    <a:pt x="683" y="4534"/>
                  </a:lnTo>
                  <a:lnTo>
                    <a:pt x="1979" y="3409"/>
                  </a:lnTo>
                  <a:lnTo>
                    <a:pt x="2470" y="3963"/>
                  </a:lnTo>
                  <a:lnTo>
                    <a:pt x="1823" y="4534"/>
                  </a:lnTo>
                  <a:lnTo>
                    <a:pt x="2175" y="4534"/>
                  </a:lnTo>
                  <a:lnTo>
                    <a:pt x="2626" y="4139"/>
                  </a:lnTo>
                  <a:lnTo>
                    <a:pt x="2975" y="4534"/>
                  </a:lnTo>
                  <a:lnTo>
                    <a:pt x="3588" y="4534"/>
                  </a:lnTo>
                  <a:lnTo>
                    <a:pt x="4670" y="3630"/>
                  </a:lnTo>
                  <a:cubicBezTo>
                    <a:pt x="4692" y="3657"/>
                    <a:pt x="4716" y="3688"/>
                    <a:pt x="4742" y="3723"/>
                  </a:cubicBezTo>
                  <a:cubicBezTo>
                    <a:pt x="4827" y="3833"/>
                    <a:pt x="4923" y="3971"/>
                    <a:pt x="4964" y="4056"/>
                  </a:cubicBezTo>
                  <a:cubicBezTo>
                    <a:pt x="4994" y="4122"/>
                    <a:pt x="5049" y="4333"/>
                    <a:pt x="5092" y="4534"/>
                  </a:cubicBezTo>
                  <a:lnTo>
                    <a:pt x="5332" y="4534"/>
                  </a:lnTo>
                  <a:cubicBezTo>
                    <a:pt x="5321" y="4480"/>
                    <a:pt x="5309" y="4425"/>
                    <a:pt x="5297" y="4371"/>
                  </a:cubicBezTo>
                  <a:cubicBezTo>
                    <a:pt x="5261" y="4209"/>
                    <a:pt x="5221" y="4057"/>
                    <a:pt x="5174" y="3957"/>
                  </a:cubicBezTo>
                  <a:cubicBezTo>
                    <a:pt x="5116" y="3836"/>
                    <a:pt x="5015" y="3698"/>
                    <a:pt x="4928" y="3582"/>
                  </a:cubicBezTo>
                  <a:cubicBezTo>
                    <a:pt x="4752" y="3351"/>
                    <a:pt x="4555" y="3143"/>
                    <a:pt x="4363" y="2923"/>
                  </a:cubicBezTo>
                  <a:cubicBezTo>
                    <a:pt x="4341" y="2897"/>
                    <a:pt x="4305" y="2883"/>
                    <a:pt x="4270" y="2884"/>
                  </a:cubicBezTo>
                  <a:cubicBezTo>
                    <a:pt x="4226" y="2885"/>
                    <a:pt x="4184" y="2914"/>
                    <a:pt x="4166" y="2954"/>
                  </a:cubicBezTo>
                  <a:cubicBezTo>
                    <a:pt x="4149" y="2995"/>
                    <a:pt x="4158" y="3045"/>
                    <a:pt x="4188" y="3077"/>
                  </a:cubicBezTo>
                  <a:lnTo>
                    <a:pt x="4517" y="3454"/>
                  </a:lnTo>
                  <a:lnTo>
                    <a:pt x="3260" y="4504"/>
                  </a:lnTo>
                  <a:lnTo>
                    <a:pt x="2800" y="3984"/>
                  </a:lnTo>
                  <a:lnTo>
                    <a:pt x="5053" y="2000"/>
                  </a:lnTo>
                  <a:lnTo>
                    <a:pt x="6215" y="3325"/>
                  </a:lnTo>
                  <a:lnTo>
                    <a:pt x="6215" y="2972"/>
                  </a:lnTo>
                  <a:lnTo>
                    <a:pt x="5227" y="1847"/>
                  </a:lnTo>
                  <a:lnTo>
                    <a:pt x="6215" y="976"/>
                  </a:lnTo>
                  <a:lnTo>
                    <a:pt x="6215" y="666"/>
                  </a:lnTo>
                  <a:lnTo>
                    <a:pt x="6175" y="701"/>
                  </a:lnTo>
                  <a:lnTo>
                    <a:pt x="5595" y="0"/>
                  </a:lnTo>
                  <a:lnTo>
                    <a:pt x="5294" y="0"/>
                  </a:lnTo>
                  <a:lnTo>
                    <a:pt x="5999" y="855"/>
                  </a:lnTo>
                  <a:lnTo>
                    <a:pt x="5073" y="1671"/>
                  </a:lnTo>
                  <a:lnTo>
                    <a:pt x="4555" y="1081"/>
                  </a:lnTo>
                  <a:lnTo>
                    <a:pt x="5223" y="468"/>
                  </a:lnTo>
                  <a:cubicBezTo>
                    <a:pt x="5257" y="437"/>
                    <a:pt x="5270" y="384"/>
                    <a:pt x="5254" y="341"/>
                  </a:cubicBezTo>
                  <a:cubicBezTo>
                    <a:pt x="5237" y="297"/>
                    <a:pt x="5194" y="265"/>
                    <a:pt x="5147" y="264"/>
                  </a:cubicBezTo>
                  <a:cubicBezTo>
                    <a:pt x="5117" y="264"/>
                    <a:pt x="5087" y="276"/>
                    <a:pt x="5065" y="296"/>
                  </a:cubicBezTo>
                  <a:lnTo>
                    <a:pt x="4401" y="906"/>
                  </a:lnTo>
                  <a:lnTo>
                    <a:pt x="3607" y="0"/>
                  </a:lnTo>
                  <a:lnTo>
                    <a:pt x="3299" y="0"/>
                  </a:lnTo>
                  <a:lnTo>
                    <a:pt x="4899" y="1825"/>
                  </a:lnTo>
                  <a:lnTo>
                    <a:pt x="4039" y="2582"/>
                  </a:lnTo>
                  <a:lnTo>
                    <a:pt x="1738" y="0"/>
                  </a:lnTo>
                  <a:lnTo>
                    <a:pt x="1444" y="0"/>
                  </a:lnTo>
                  <a:cubicBezTo>
                    <a:pt x="1448" y="18"/>
                    <a:pt x="1457" y="35"/>
                    <a:pt x="1469" y="48"/>
                  </a:cubicBezTo>
                  <a:lnTo>
                    <a:pt x="3864" y="2736"/>
                  </a:lnTo>
                  <a:lnTo>
                    <a:pt x="3256" y="3272"/>
                  </a:lnTo>
                  <a:lnTo>
                    <a:pt x="1164" y="888"/>
                  </a:lnTo>
                  <a:lnTo>
                    <a:pt x="851" y="531"/>
                  </a:lnTo>
                  <a:lnTo>
                    <a:pt x="1335" y="129"/>
                  </a:lnTo>
                  <a:cubicBezTo>
                    <a:pt x="1372" y="100"/>
                    <a:pt x="1387" y="44"/>
                    <a:pt x="1371" y="0"/>
                  </a:cubicBezTo>
                  <a:lnTo>
                    <a:pt x="1125" y="0"/>
                  </a:lnTo>
                  <a:close/>
                  <a:moveTo>
                    <a:pt x="671" y="680"/>
                  </a:moveTo>
                  <a:lnTo>
                    <a:pt x="989" y="1041"/>
                  </a:lnTo>
                  <a:lnTo>
                    <a:pt x="3082" y="3426"/>
                  </a:lnTo>
                  <a:lnTo>
                    <a:pt x="2645" y="3810"/>
                  </a:lnTo>
                  <a:lnTo>
                    <a:pt x="211" y="1060"/>
                  </a:lnTo>
                  <a:lnTo>
                    <a:pt x="671" y="680"/>
                  </a:ln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4" name="Pointer"/>
            <p:cNvGrpSpPr/>
            <p:nvPr/>
          </p:nvGrpSpPr>
          <p:grpSpPr>
            <a:xfrm>
              <a:off x="5614473" y="2271995"/>
              <a:ext cx="180696" cy="284857"/>
              <a:chOff x="2838590" y="3023046"/>
              <a:chExt cx="180696" cy="284857"/>
            </a:xfrm>
          </p:grpSpPr>
          <p:sp>
            <p:nvSpPr>
              <p:cNvPr id="55" name="Pointer Outer"/>
              <p:cNvSpPr>
                <a:spLocks/>
              </p:cNvSpPr>
              <p:nvPr/>
            </p:nvSpPr>
            <p:spPr bwMode="auto">
              <a:xfrm>
                <a:off x="2838590" y="3023046"/>
                <a:ext cx="180696" cy="284857"/>
              </a:xfrm>
              <a:custGeom>
                <a:avLst/>
                <a:gdLst>
                  <a:gd name="T0" fmla="*/ 1933 w 3866"/>
                  <a:gd name="T1" fmla="*/ 0 h 6125"/>
                  <a:gd name="T2" fmla="*/ 0 w 3866"/>
                  <a:gd name="T3" fmla="*/ 1934 h 6125"/>
                  <a:gd name="T4" fmla="*/ 1171 w 3866"/>
                  <a:gd name="T5" fmla="*/ 3711 h 6125"/>
                  <a:gd name="T6" fmla="*/ 1933 w 3866"/>
                  <a:gd name="T7" fmla="*/ 6125 h 6125"/>
                  <a:gd name="T8" fmla="*/ 2696 w 3866"/>
                  <a:gd name="T9" fmla="*/ 3710 h 6125"/>
                  <a:gd name="T10" fmla="*/ 3866 w 3866"/>
                  <a:gd name="T11" fmla="*/ 1934 h 6125"/>
                  <a:gd name="T12" fmla="*/ 1933 w 3866"/>
                  <a:gd name="T13" fmla="*/ 0 h 6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66" h="6125">
                    <a:moveTo>
                      <a:pt x="1933" y="0"/>
                    </a:moveTo>
                    <a:cubicBezTo>
                      <a:pt x="865" y="0"/>
                      <a:pt x="0" y="866"/>
                      <a:pt x="0" y="1934"/>
                    </a:cubicBezTo>
                    <a:cubicBezTo>
                      <a:pt x="0" y="2730"/>
                      <a:pt x="482" y="3415"/>
                      <a:pt x="1171" y="3711"/>
                    </a:cubicBezTo>
                    <a:lnTo>
                      <a:pt x="1933" y="6125"/>
                    </a:lnTo>
                    <a:lnTo>
                      <a:pt x="2696" y="3710"/>
                    </a:lnTo>
                    <a:cubicBezTo>
                      <a:pt x="3384" y="3414"/>
                      <a:pt x="3866" y="2730"/>
                      <a:pt x="3866" y="1934"/>
                    </a:cubicBezTo>
                    <a:cubicBezTo>
                      <a:pt x="3866" y="866"/>
                      <a:pt x="3001" y="0"/>
                      <a:pt x="1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Pointer Inner"/>
              <p:cNvSpPr>
                <a:spLocks noChangeArrowheads="1"/>
              </p:cNvSpPr>
              <p:nvPr/>
            </p:nvSpPr>
            <p:spPr bwMode="auto">
              <a:xfrm>
                <a:off x="2894968" y="3077480"/>
                <a:ext cx="67940" cy="67531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9" name="그룹 8"/>
          <p:cNvGrpSpPr/>
          <p:nvPr/>
        </p:nvGrpSpPr>
        <p:grpSpPr>
          <a:xfrm>
            <a:off x="1014684" y="4512384"/>
            <a:ext cx="293672" cy="284768"/>
            <a:chOff x="1014684" y="4512384"/>
            <a:chExt cx="293672" cy="284768"/>
          </a:xfrm>
        </p:grpSpPr>
        <p:sp>
          <p:nvSpPr>
            <p:cNvPr id="58" name="직사각형 57"/>
            <p:cNvSpPr/>
            <p:nvPr/>
          </p:nvSpPr>
          <p:spPr>
            <a:xfrm>
              <a:off x="1014684" y="4512384"/>
              <a:ext cx="293672" cy="28476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Location"/>
            <p:cNvSpPr>
              <a:spLocks noChangeAspect="1" noEditPoints="1"/>
            </p:cNvSpPr>
            <p:nvPr/>
          </p:nvSpPr>
          <p:spPr bwMode="auto">
            <a:xfrm>
              <a:off x="1108058" y="4576171"/>
              <a:ext cx="104775" cy="157163"/>
            </a:xfrm>
            <a:custGeom>
              <a:avLst/>
              <a:gdLst>
                <a:gd name="T0" fmla="*/ 213 w 426"/>
                <a:gd name="T1" fmla="*/ 0 h 642"/>
                <a:gd name="T2" fmla="*/ 0 w 426"/>
                <a:gd name="T3" fmla="*/ 213 h 642"/>
                <a:gd name="T4" fmla="*/ 102 w 426"/>
                <a:gd name="T5" fmla="*/ 497 h 642"/>
                <a:gd name="T6" fmla="*/ 203 w 426"/>
                <a:gd name="T7" fmla="*/ 635 h 642"/>
                <a:gd name="T8" fmla="*/ 223 w 426"/>
                <a:gd name="T9" fmla="*/ 635 h 642"/>
                <a:gd name="T10" fmla="*/ 324 w 426"/>
                <a:gd name="T11" fmla="*/ 495 h 642"/>
                <a:gd name="T12" fmla="*/ 426 w 426"/>
                <a:gd name="T13" fmla="*/ 213 h 642"/>
                <a:gd name="T14" fmla="*/ 213 w 426"/>
                <a:gd name="T15" fmla="*/ 0 h 642"/>
                <a:gd name="T16" fmla="*/ 213 w 426"/>
                <a:gd name="T17" fmla="*/ 27 h 642"/>
                <a:gd name="T18" fmla="*/ 400 w 426"/>
                <a:gd name="T19" fmla="*/ 213 h 642"/>
                <a:gd name="T20" fmla="*/ 302 w 426"/>
                <a:gd name="T21" fmla="*/ 481 h 642"/>
                <a:gd name="T22" fmla="*/ 213 w 426"/>
                <a:gd name="T23" fmla="*/ 605 h 642"/>
                <a:gd name="T24" fmla="*/ 124 w 426"/>
                <a:gd name="T25" fmla="*/ 482 h 642"/>
                <a:gd name="T26" fmla="*/ 26 w 426"/>
                <a:gd name="T27" fmla="*/ 213 h 642"/>
                <a:gd name="T28" fmla="*/ 213 w 426"/>
                <a:gd name="T29" fmla="*/ 27 h 642"/>
                <a:gd name="T30" fmla="*/ 213 w 426"/>
                <a:gd name="T31" fmla="*/ 133 h 642"/>
                <a:gd name="T32" fmla="*/ 120 w 426"/>
                <a:gd name="T33" fmla="*/ 227 h 642"/>
                <a:gd name="T34" fmla="*/ 213 w 426"/>
                <a:gd name="T35" fmla="*/ 320 h 642"/>
                <a:gd name="T36" fmla="*/ 306 w 426"/>
                <a:gd name="T37" fmla="*/ 227 h 642"/>
                <a:gd name="T38" fmla="*/ 213 w 426"/>
                <a:gd name="T39" fmla="*/ 133 h 642"/>
                <a:gd name="T40" fmla="*/ 213 w 426"/>
                <a:gd name="T41" fmla="*/ 160 h 642"/>
                <a:gd name="T42" fmla="*/ 280 w 426"/>
                <a:gd name="T43" fmla="*/ 227 h 642"/>
                <a:gd name="T44" fmla="*/ 213 w 426"/>
                <a:gd name="T45" fmla="*/ 293 h 642"/>
                <a:gd name="T46" fmla="*/ 146 w 426"/>
                <a:gd name="T47" fmla="*/ 227 h 642"/>
                <a:gd name="T48" fmla="*/ 213 w 426"/>
                <a:gd name="T49" fmla="*/ 16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6" h="642">
                  <a:moveTo>
                    <a:pt x="213" y="0"/>
                  </a:moveTo>
                  <a:cubicBezTo>
                    <a:pt x="95" y="0"/>
                    <a:pt x="0" y="95"/>
                    <a:pt x="0" y="213"/>
                  </a:cubicBezTo>
                  <a:cubicBezTo>
                    <a:pt x="0" y="311"/>
                    <a:pt x="51" y="415"/>
                    <a:pt x="102" y="497"/>
                  </a:cubicBezTo>
                  <a:cubicBezTo>
                    <a:pt x="152" y="578"/>
                    <a:pt x="203" y="635"/>
                    <a:pt x="203" y="635"/>
                  </a:cubicBezTo>
                  <a:cubicBezTo>
                    <a:pt x="208" y="642"/>
                    <a:pt x="218" y="641"/>
                    <a:pt x="223" y="635"/>
                  </a:cubicBezTo>
                  <a:cubicBezTo>
                    <a:pt x="223" y="635"/>
                    <a:pt x="274" y="577"/>
                    <a:pt x="324" y="495"/>
                  </a:cubicBezTo>
                  <a:cubicBezTo>
                    <a:pt x="375" y="413"/>
                    <a:pt x="426" y="309"/>
                    <a:pt x="426" y="213"/>
                  </a:cubicBezTo>
                  <a:cubicBezTo>
                    <a:pt x="426" y="95"/>
                    <a:pt x="331" y="0"/>
                    <a:pt x="213" y="0"/>
                  </a:cubicBezTo>
                  <a:close/>
                  <a:moveTo>
                    <a:pt x="213" y="27"/>
                  </a:moveTo>
                  <a:cubicBezTo>
                    <a:pt x="317" y="27"/>
                    <a:pt x="400" y="110"/>
                    <a:pt x="400" y="213"/>
                  </a:cubicBezTo>
                  <a:cubicBezTo>
                    <a:pt x="400" y="299"/>
                    <a:pt x="351" y="401"/>
                    <a:pt x="302" y="481"/>
                  </a:cubicBezTo>
                  <a:cubicBezTo>
                    <a:pt x="260" y="548"/>
                    <a:pt x="225" y="591"/>
                    <a:pt x="213" y="605"/>
                  </a:cubicBezTo>
                  <a:cubicBezTo>
                    <a:pt x="201" y="591"/>
                    <a:pt x="166" y="549"/>
                    <a:pt x="124" y="482"/>
                  </a:cubicBezTo>
                  <a:cubicBezTo>
                    <a:pt x="75" y="403"/>
                    <a:pt x="26" y="301"/>
                    <a:pt x="26" y="213"/>
                  </a:cubicBezTo>
                  <a:cubicBezTo>
                    <a:pt x="26" y="110"/>
                    <a:pt x="110" y="27"/>
                    <a:pt x="213" y="27"/>
                  </a:cubicBezTo>
                  <a:close/>
                  <a:moveTo>
                    <a:pt x="213" y="133"/>
                  </a:moveTo>
                  <a:cubicBezTo>
                    <a:pt x="162" y="133"/>
                    <a:pt x="120" y="175"/>
                    <a:pt x="120" y="227"/>
                  </a:cubicBezTo>
                  <a:cubicBezTo>
                    <a:pt x="120" y="278"/>
                    <a:pt x="162" y="320"/>
                    <a:pt x="213" y="320"/>
                  </a:cubicBezTo>
                  <a:cubicBezTo>
                    <a:pt x="264" y="320"/>
                    <a:pt x="306" y="278"/>
                    <a:pt x="306" y="227"/>
                  </a:cubicBezTo>
                  <a:cubicBezTo>
                    <a:pt x="306" y="175"/>
                    <a:pt x="264" y="133"/>
                    <a:pt x="213" y="133"/>
                  </a:cubicBezTo>
                  <a:close/>
                  <a:moveTo>
                    <a:pt x="213" y="160"/>
                  </a:moveTo>
                  <a:cubicBezTo>
                    <a:pt x="250" y="160"/>
                    <a:pt x="280" y="190"/>
                    <a:pt x="280" y="227"/>
                  </a:cubicBezTo>
                  <a:cubicBezTo>
                    <a:pt x="280" y="264"/>
                    <a:pt x="250" y="293"/>
                    <a:pt x="213" y="293"/>
                  </a:cubicBezTo>
                  <a:cubicBezTo>
                    <a:pt x="176" y="293"/>
                    <a:pt x="146" y="264"/>
                    <a:pt x="146" y="227"/>
                  </a:cubicBezTo>
                  <a:cubicBezTo>
                    <a:pt x="146" y="190"/>
                    <a:pt x="176" y="160"/>
                    <a:pt x="213" y="16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6" name="Drop-Down Box"/>
          <p:cNvGrpSpPr/>
          <p:nvPr/>
        </p:nvGrpSpPr>
        <p:grpSpPr>
          <a:xfrm>
            <a:off x="3471219" y="2136775"/>
            <a:ext cx="2015031" cy="241093"/>
            <a:chOff x="595686" y="1261240"/>
            <a:chExt cx="1368150" cy="193563"/>
          </a:xfrm>
        </p:grpSpPr>
        <p:sp>
          <p:nvSpPr>
            <p:cNvPr id="67" name="Text Box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6"/>
              </p:custDataLst>
            </p:nvPr>
          </p:nvSpPr>
          <p:spPr>
            <a:xfrm>
              <a:off x="595686" y="1261240"/>
              <a:ext cx="1368150" cy="19356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카테고리 선택</a:t>
              </a:r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Arrow Down" descr="&lt;SmartSettings&gt;&lt;SmartResize anchorLeft=&quot;None&quot; anchorTop=&quot;Absolut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 bwMode="auto">
            <a:xfrm rot="10800000" flipH="1" flipV="1">
              <a:off x="1887169" y="1343499"/>
              <a:ext cx="42672" cy="29045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0" name="Drop-Down Box (Expanded)" descr="&lt;SmartSettings&gt;&lt;SmartResize enabled=&quot;True&quot; minWidth=&quot;0&quot; minHeight=&quot;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3203848" y="5429495"/>
            <a:ext cx="2052479" cy="1139107"/>
            <a:chOff x="595518" y="1261240"/>
            <a:chExt cx="1368318" cy="914540"/>
          </a:xfrm>
        </p:grpSpPr>
        <p:grpSp>
          <p:nvGrpSpPr>
            <p:cNvPr id="71" name="Drop-Down Box"/>
            <p:cNvGrpSpPr/>
            <p:nvPr/>
          </p:nvGrpSpPr>
          <p:grpSpPr>
            <a:xfrm>
              <a:off x="595686" y="1261240"/>
              <a:ext cx="1368150" cy="193563"/>
              <a:chOff x="595686" y="1261240"/>
              <a:chExt cx="1368150" cy="193563"/>
            </a:xfrm>
          </p:grpSpPr>
          <p:sp>
            <p:nvSpPr>
              <p:cNvPr id="75" name="Text Box" descr="&lt;SmartSettings&gt;&lt;SmartResize anchorLeft=&quot;Absolute&quot; anchorTop=&quot;Absolute&quot; anchorRight=&quot;Absolute&quot; anchorBottom=&quot;None&quot; /&gt;&lt;/SmartSettings&gt;"/>
              <p:cNvSpPr/>
              <p:nvPr>
                <p:custDataLst>
                  <p:tags r:id="rId4"/>
                </p:custDataLst>
              </p:nvPr>
            </p:nvSpPr>
            <p:spPr>
              <a:xfrm>
                <a:off x="595686" y="1261240"/>
                <a:ext cx="1368150" cy="19356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256032" bIns="508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카테고리 선택</a:t>
                </a:r>
                <a:endPara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6" name="Arrow Down" descr="&lt;SmartSettings&gt;&lt;SmartResize anchorLeft=&quot;None&quot; anchorTop=&quot;Absolute&quot; anchorRight=&quot;Absolute&quot; anchorBottom=&quot;None&quot; /&gt;&lt;/SmartSettings&gt;"/>
              <p:cNvSpPr>
                <a:spLocks noChangeAspect="1"/>
              </p:cNvSpPr>
              <p:nvPr>
                <p:custDataLst>
                  <p:tags r:id="rId5"/>
                </p:custDataLst>
              </p:nvPr>
            </p:nvSpPr>
            <p:spPr bwMode="auto">
              <a:xfrm rot="10800000" flipH="1">
                <a:off x="1887169" y="1343499"/>
                <a:ext cx="42672" cy="29045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72" name="Drop-Down Menu"/>
            <p:cNvGrpSpPr/>
            <p:nvPr/>
          </p:nvGrpSpPr>
          <p:grpSpPr>
            <a:xfrm>
              <a:off x="595518" y="1455070"/>
              <a:ext cx="1368318" cy="720710"/>
              <a:chOff x="595518" y="1455070"/>
              <a:chExt cx="1368318" cy="720710"/>
            </a:xfrm>
          </p:grpSpPr>
          <p:sp>
            <p:nvSpPr>
              <p:cNvPr id="73" name="Box" descr="&lt;SmartSettings&gt;&lt;SmartResize anchorLeft=&quot;Absolute&quot; anchorTop=&quot;Absolute&quot; anchorRight=&quot;Absolute&quot; anchorBottom=&quot;Absolute&quot; /&gt;&lt;/SmartSettings&gt;"/>
              <p:cNvSpPr/>
              <p:nvPr>
                <p:custDataLst>
                  <p:tags r:id="rId2"/>
                </p:custDataLst>
              </p:nvPr>
            </p:nvSpPr>
            <p:spPr>
              <a:xfrm>
                <a:off x="595686" y="1455070"/>
                <a:ext cx="1368150" cy="72071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91440" bIns="50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200"/>
                  </a:spcAft>
                </a:pPr>
                <a:r>
                  <a:rPr lang="ko-KR" altLang="en-US" sz="900" noProof="1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그룹</a:t>
                </a:r>
                <a:r>
                  <a:rPr lang="en-US" altLang="ko-KR" sz="9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ko-KR" altLang="en-US" sz="900" noProof="1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관련 오류</a:t>
                </a:r>
                <a:endParaRPr lang="en-US" altLang="ko-KR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900" noProof="1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시</a:t>
                </a:r>
                <a:r>
                  <a:rPr lang="ko-KR" altLang="en-US" sz="900" noProof="1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설</a:t>
                </a:r>
                <a:r>
                  <a:rPr lang="ko-KR" altLang="en-US" sz="900" noProof="1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명</a:t>
                </a:r>
                <a:r>
                  <a:rPr lang="en-US" altLang="ko-KR" sz="900" noProof="1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/</a:t>
                </a:r>
                <a:r>
                  <a:rPr lang="ko-KR" altLang="en-US" sz="900" noProof="1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건물명 수정 </a:t>
                </a:r>
                <a:endPara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900" noProof="1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주행 관련 오류</a:t>
                </a:r>
                <a:endParaRPr lang="en-US" altLang="ko-KR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900" noProof="1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대중교통 관련 오류</a:t>
                </a:r>
                <a:endParaRPr lang="en-US" altLang="ko-KR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900" noProof="1" smtClean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기타 오류</a:t>
                </a:r>
                <a:endParaRPr lang="en-US" sz="9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4" name="Selection Overlay" descr="&lt;SmartSettings&gt;&lt;SmartResize anchorLeft=&quot;Absolute&quot; anchorTop=&quot;Absolute&quot; anchorRight=&quot;Absolute&quot; anchorBottom=&quot;None&quot; /&gt;&lt;/SmartSettings&gt;"/>
              <p:cNvSpPr/>
              <p:nvPr>
                <p:custDataLst>
                  <p:tags r:id="rId3"/>
                </p:custDataLst>
              </p:nvPr>
            </p:nvSpPr>
            <p:spPr>
              <a:xfrm>
                <a:off x="595518" y="1621865"/>
                <a:ext cx="1368150" cy="133011"/>
              </a:xfrm>
              <a:prstGeom prst="rect">
                <a:avLst/>
              </a:prstGeom>
              <a:solidFill>
                <a:srgbClr val="5B9BD5">
                  <a:alpha val="21961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77" name="타원 76"/>
          <p:cNvSpPr/>
          <p:nvPr/>
        </p:nvSpPr>
        <p:spPr>
          <a:xfrm>
            <a:off x="3042128" y="5313696"/>
            <a:ext cx="323944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2-1</a:t>
            </a:r>
            <a:endParaRPr lang="ko-KR" altLang="en-US" sz="800" dirty="0"/>
          </a:p>
        </p:txBody>
      </p:sp>
      <p:sp>
        <p:nvSpPr>
          <p:cNvPr id="107" name="타원 106"/>
          <p:cNvSpPr/>
          <p:nvPr/>
        </p:nvSpPr>
        <p:spPr>
          <a:xfrm>
            <a:off x="980445" y="437528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5</a:t>
            </a:r>
            <a:endParaRPr lang="ko-KR" altLang="en-US" sz="800" dirty="0"/>
          </a:p>
        </p:txBody>
      </p:sp>
      <p:sp>
        <p:nvSpPr>
          <p:cNvPr id="114" name="타원 113"/>
          <p:cNvSpPr/>
          <p:nvPr/>
        </p:nvSpPr>
        <p:spPr>
          <a:xfrm>
            <a:off x="560718" y="437725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78" name="타원 77"/>
          <p:cNvSpPr/>
          <p:nvPr/>
        </p:nvSpPr>
        <p:spPr>
          <a:xfrm>
            <a:off x="3374869" y="236515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9</a:t>
            </a:r>
            <a:endParaRPr lang="ko-KR" altLang="en-US" sz="800" dirty="0"/>
          </a:p>
        </p:txBody>
      </p:sp>
      <p:sp>
        <p:nvSpPr>
          <p:cNvPr id="79" name="타원 78"/>
          <p:cNvSpPr/>
          <p:nvPr/>
        </p:nvSpPr>
        <p:spPr>
          <a:xfrm>
            <a:off x="4206832" y="288283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84" name="타원 83"/>
          <p:cNvSpPr/>
          <p:nvPr/>
        </p:nvSpPr>
        <p:spPr>
          <a:xfrm>
            <a:off x="4806978" y="464092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11</a:t>
            </a:r>
            <a:endParaRPr lang="ko-KR" altLang="en-US" sz="800" dirty="0"/>
          </a:p>
        </p:txBody>
      </p:sp>
      <p:sp>
        <p:nvSpPr>
          <p:cNvPr id="85" name="타원 84"/>
          <p:cNvSpPr/>
          <p:nvPr/>
        </p:nvSpPr>
        <p:spPr>
          <a:xfrm>
            <a:off x="3361590" y="482092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12</a:t>
            </a:r>
            <a:endParaRPr lang="ko-KR" altLang="en-US" sz="800" dirty="0"/>
          </a:p>
        </p:txBody>
      </p:sp>
      <p:sp>
        <p:nvSpPr>
          <p:cNvPr id="63" name="타원 62"/>
          <p:cNvSpPr/>
          <p:nvPr/>
        </p:nvSpPr>
        <p:spPr>
          <a:xfrm>
            <a:off x="3906018" y="516861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8086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58390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notice/</a:t>
                      </a: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notice_detail</a:t>
                      </a:r>
                      <a:endParaRPr lang="ko-KR" altLang="en-US" sz="1100" b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39256" y="1679662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공지사항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566920" y="1988840"/>
            <a:ext cx="2125743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 smtClean="0">
                <a:solidFill>
                  <a:schemeClr val="tx1"/>
                </a:solidFill>
              </a:rPr>
              <a:t>[</a:t>
            </a:r>
            <a:r>
              <a:rPr lang="ko-KR" altLang="en-US" sz="900" b="1" dirty="0" smtClean="0">
                <a:solidFill>
                  <a:schemeClr val="tx1"/>
                </a:solidFill>
              </a:rPr>
              <a:t>행사</a:t>
            </a:r>
            <a:r>
              <a:rPr lang="en-US" altLang="ko-KR" sz="900" b="1" dirty="0">
                <a:solidFill>
                  <a:schemeClr val="tx1"/>
                </a:solidFill>
              </a:rPr>
              <a:t>] </a:t>
            </a:r>
            <a:r>
              <a:rPr lang="ko-KR" altLang="en-US" sz="900" b="1" dirty="0">
                <a:solidFill>
                  <a:schemeClr val="tx1"/>
                </a:solidFill>
              </a:rPr>
              <a:t>서촌 보행길 걷기 행사 안내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9877" y="2255483"/>
            <a:ext cx="1626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2016-05-07</a:t>
            </a:r>
            <a:endParaRPr lang="ko-KR" altLang="en-US" sz="8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566920" y="2485497"/>
            <a:ext cx="21547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row"/>
          <p:cNvSpPr>
            <a:spLocks noEditPoints="1"/>
          </p:cNvSpPr>
          <p:nvPr/>
        </p:nvSpPr>
        <p:spPr bwMode="auto">
          <a:xfrm>
            <a:off x="2501717" y="2127137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566920" y="2485496"/>
            <a:ext cx="2154756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 smtClean="0">
                <a:solidFill>
                  <a:schemeClr val="tx1"/>
                </a:solidFill>
              </a:rPr>
              <a:t>[</a:t>
            </a:r>
            <a:r>
              <a:rPr lang="ko-KR" altLang="en-US" sz="900" b="1" dirty="0" smtClean="0">
                <a:solidFill>
                  <a:schemeClr val="tx1"/>
                </a:solidFill>
              </a:rPr>
              <a:t>행사</a:t>
            </a:r>
            <a:r>
              <a:rPr lang="en-US" altLang="ko-KR" sz="900" b="1" dirty="0">
                <a:solidFill>
                  <a:schemeClr val="tx1"/>
                </a:solidFill>
              </a:rPr>
              <a:t>] </a:t>
            </a:r>
            <a:r>
              <a:rPr lang="ko-KR" altLang="en-US" sz="900" b="1" dirty="0">
                <a:solidFill>
                  <a:schemeClr val="tx1"/>
                </a:solidFill>
              </a:rPr>
              <a:t>서촌 보행길 걷기 행사 안내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9877" y="2752139"/>
            <a:ext cx="1626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2016-05-07</a:t>
            </a:r>
            <a:endParaRPr lang="ko-KR" altLang="en-US" sz="8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93485" y="2983653"/>
            <a:ext cx="215293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"/>
          <p:cNvSpPr>
            <a:spLocks noEditPoints="1"/>
          </p:cNvSpPr>
          <p:nvPr/>
        </p:nvSpPr>
        <p:spPr bwMode="auto">
          <a:xfrm>
            <a:off x="2501717" y="2623793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566920" y="2983653"/>
            <a:ext cx="2154756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 smtClean="0">
                <a:solidFill>
                  <a:schemeClr val="tx1"/>
                </a:solidFill>
              </a:rPr>
              <a:t>[</a:t>
            </a:r>
            <a:r>
              <a:rPr lang="ko-KR" altLang="en-US" sz="900" b="1" dirty="0" smtClean="0">
                <a:solidFill>
                  <a:schemeClr val="tx1"/>
                </a:solidFill>
              </a:rPr>
              <a:t>행사</a:t>
            </a:r>
            <a:r>
              <a:rPr lang="en-US" altLang="ko-KR" sz="900" b="1" dirty="0">
                <a:solidFill>
                  <a:schemeClr val="tx1"/>
                </a:solidFill>
              </a:rPr>
              <a:t>] </a:t>
            </a:r>
            <a:r>
              <a:rPr lang="ko-KR" altLang="en-US" sz="900" b="1" dirty="0">
                <a:solidFill>
                  <a:schemeClr val="tx1"/>
                </a:solidFill>
              </a:rPr>
              <a:t>서촌 보행길 걷기 행사 안내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9877" y="3250296"/>
            <a:ext cx="1626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2016-05-07</a:t>
            </a:r>
            <a:endParaRPr lang="ko-KR" altLang="en-US" sz="800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557500" y="3487280"/>
            <a:ext cx="21889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"/>
          <p:cNvSpPr>
            <a:spLocks noEditPoints="1"/>
          </p:cNvSpPr>
          <p:nvPr/>
        </p:nvSpPr>
        <p:spPr bwMode="auto">
          <a:xfrm>
            <a:off x="2501717" y="3121950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566920" y="3487280"/>
            <a:ext cx="2125743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 smtClean="0">
                <a:solidFill>
                  <a:schemeClr val="tx1"/>
                </a:solidFill>
              </a:rPr>
              <a:t>[</a:t>
            </a:r>
            <a:r>
              <a:rPr lang="ko-KR" altLang="en-US" sz="900" b="1" dirty="0">
                <a:solidFill>
                  <a:schemeClr val="tx1"/>
                </a:solidFill>
              </a:rPr>
              <a:t>행사</a:t>
            </a:r>
            <a:r>
              <a:rPr lang="en-US" altLang="ko-KR" sz="900" b="1" dirty="0">
                <a:solidFill>
                  <a:schemeClr val="tx1"/>
                </a:solidFill>
              </a:rPr>
              <a:t>] </a:t>
            </a:r>
            <a:r>
              <a:rPr lang="ko-KR" altLang="en-US" sz="900" b="1" dirty="0">
                <a:solidFill>
                  <a:schemeClr val="tx1"/>
                </a:solidFill>
              </a:rPr>
              <a:t>서촌 보행길 걷기 행사 안내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9877" y="3753923"/>
            <a:ext cx="1626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2016-05-07</a:t>
            </a:r>
            <a:endParaRPr lang="ko-KR" altLang="en-US" sz="800" dirty="0"/>
          </a:p>
        </p:txBody>
      </p:sp>
      <p:cxnSp>
        <p:nvCxnSpPr>
          <p:cNvPr id="26" name="직선 연결선 25"/>
          <p:cNvCxnSpPr/>
          <p:nvPr/>
        </p:nvCxnSpPr>
        <p:spPr>
          <a:xfrm>
            <a:off x="566920" y="3960098"/>
            <a:ext cx="21547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row"/>
          <p:cNvSpPr>
            <a:spLocks noEditPoints="1"/>
          </p:cNvSpPr>
          <p:nvPr/>
        </p:nvSpPr>
        <p:spPr bwMode="auto">
          <a:xfrm>
            <a:off x="2501717" y="3625577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372901" y="168599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      공지상세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300893" y="167708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 rot="10800000" flipV="1">
            <a:off x="3376448" y="2124919"/>
            <a:ext cx="2160339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tx1"/>
                </a:solidFill>
              </a:rPr>
              <a:t>[</a:t>
            </a:r>
            <a:r>
              <a:rPr lang="ko-KR" altLang="en-US" sz="1000" b="1" dirty="0">
                <a:solidFill>
                  <a:schemeClr val="tx1"/>
                </a:solidFill>
              </a:rPr>
              <a:t>행사</a:t>
            </a:r>
            <a:r>
              <a:rPr lang="en-US" altLang="ko-KR" sz="1000" b="1" dirty="0">
                <a:solidFill>
                  <a:schemeClr val="tx1"/>
                </a:solidFill>
              </a:rPr>
              <a:t>] </a:t>
            </a:r>
            <a:r>
              <a:rPr lang="ko-KR" altLang="en-US" sz="1000" b="1" dirty="0">
                <a:solidFill>
                  <a:schemeClr val="tx1"/>
                </a:solidFill>
              </a:rPr>
              <a:t>서촌 보행길 걷기 행사 안내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84431" y="1988840"/>
            <a:ext cx="1626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2016-05-07</a:t>
            </a:r>
            <a:endParaRPr lang="ko-KR" altLang="en-US" sz="800" dirty="0"/>
          </a:p>
        </p:txBody>
      </p:sp>
      <p:grpSp>
        <p:nvGrpSpPr>
          <p:cNvPr id="39" name="Placeholder Picture"/>
          <p:cNvGrpSpPr>
            <a:grpSpLocks noChangeAspect="1"/>
          </p:cNvGrpSpPr>
          <p:nvPr/>
        </p:nvGrpSpPr>
        <p:grpSpPr bwMode="auto">
          <a:xfrm>
            <a:off x="3420447" y="3212976"/>
            <a:ext cx="2039989" cy="1541040"/>
            <a:chOff x="508000" y="1397000"/>
            <a:chExt cx="1732859" cy="1309029"/>
          </a:xfrm>
        </p:grpSpPr>
        <p:sp>
          <p:nvSpPr>
            <p:cNvPr id="40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1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2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3410894" y="2628201"/>
            <a:ext cx="2125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안녕하세요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5/30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서촌 보행길 걷기 행사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안내드립니다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해설사가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 들려주는 도심 명소의 숨겨진 이야기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!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가족과 친구와 함께 걸어요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10894" y="4869160"/>
            <a:ext cx="204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*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인원제한으로 인하여 조기에 마감될 수 있으며 참여자 전원에게 점심식사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소정의 기념품을 제공합니다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449256" y="173851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46" name="타원 45"/>
          <p:cNvSpPr/>
          <p:nvPr/>
        </p:nvSpPr>
        <p:spPr>
          <a:xfrm>
            <a:off x="2377103" y="201268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772193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공지사항 페이지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기존 사용하는 </a:t>
                      </a:r>
                      <a:r>
                        <a:rPr kumimoji="0" lang="ko-KR" altLang="en-US" sz="1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티스토리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게시물 내역 노출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뒤로 버튼 클릭 시 이전 페이지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타이틀 표시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3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등록한 날짜 표시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3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상세 페이지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news_detail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3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뒤로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버튼 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news_list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3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내용 표시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" name="타원 47"/>
          <p:cNvSpPr/>
          <p:nvPr/>
        </p:nvSpPr>
        <p:spPr>
          <a:xfrm>
            <a:off x="467500" y="206315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50" name="타원 49"/>
          <p:cNvSpPr/>
          <p:nvPr/>
        </p:nvSpPr>
        <p:spPr>
          <a:xfrm>
            <a:off x="3290920" y="168599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5</a:t>
            </a:r>
            <a:endParaRPr lang="ko-KR" altLang="en-US" sz="800" dirty="0"/>
          </a:p>
        </p:txBody>
      </p:sp>
      <p:cxnSp>
        <p:nvCxnSpPr>
          <p:cNvPr id="30" name="꺾인 연결선 29"/>
          <p:cNvCxnSpPr/>
          <p:nvPr/>
        </p:nvCxnSpPr>
        <p:spPr>
          <a:xfrm flipV="1">
            <a:off x="2609717" y="2116539"/>
            <a:ext cx="594131" cy="37861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3302299" y="267606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3396462" y="2513578"/>
            <a:ext cx="21547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03548" y="167708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76920" y="229092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58" name="타원 57"/>
          <p:cNvSpPr/>
          <p:nvPr/>
        </p:nvSpPr>
        <p:spPr>
          <a:xfrm>
            <a:off x="3263307" y="224315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59" name="타원 58"/>
          <p:cNvSpPr/>
          <p:nvPr/>
        </p:nvSpPr>
        <p:spPr>
          <a:xfrm>
            <a:off x="3268289" y="201268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60" name="직사각형 59"/>
          <p:cNvSpPr/>
          <p:nvPr/>
        </p:nvSpPr>
        <p:spPr>
          <a:xfrm>
            <a:off x="689238" y="692696"/>
            <a:ext cx="1812479" cy="22882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notice</a:t>
            </a:r>
            <a:endParaRPr lang="ko-KR" altLang="en-US" sz="105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428074" y="692696"/>
            <a:ext cx="1812479" cy="22882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notice_detail</a:t>
            </a:r>
            <a:endParaRPr lang="ko-KR" altLang="en-US" sz="105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176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248823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agreement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98382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이용약관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이용약관 내용 표시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755576" y="1622890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법률정보 </a:t>
            </a:r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및 이용약관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5576" y="3212976"/>
            <a:ext cx="21889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서비스 이용약관</a:t>
            </a:r>
          </a:p>
          <a:p>
            <a:pPr algn="ctr"/>
            <a:r>
              <a:rPr lang="ko-KR" altLang="en-US" sz="1050" dirty="0"/>
              <a:t>개인정보 취급방침</a:t>
            </a:r>
          </a:p>
          <a:p>
            <a:pPr algn="ctr"/>
            <a:r>
              <a:rPr lang="ko-KR" altLang="en-US" sz="1050" dirty="0"/>
              <a:t>위치정보 활용방침</a:t>
            </a:r>
          </a:p>
          <a:p>
            <a:pPr algn="ctr"/>
            <a:r>
              <a:rPr lang="ko-KR" altLang="en-US" sz="1050" dirty="0" smtClean="0"/>
              <a:t>결제정책 </a:t>
            </a:r>
            <a:r>
              <a:rPr lang="en-US" altLang="ko-KR" sz="1050" dirty="0" smtClean="0"/>
              <a:t>text</a:t>
            </a:r>
            <a:endParaRPr lang="ko-KR" altLang="en-US" sz="1050" dirty="0"/>
          </a:p>
        </p:txBody>
      </p:sp>
      <p:sp>
        <p:nvSpPr>
          <p:cNvPr id="11" name="Close Window"/>
          <p:cNvSpPr>
            <a:spLocks noChangeAspect="1" noEditPoints="1"/>
          </p:cNvSpPr>
          <p:nvPr/>
        </p:nvSpPr>
        <p:spPr bwMode="auto">
          <a:xfrm>
            <a:off x="809505" y="1668138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21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9512" y="476672"/>
            <a:ext cx="8640960" cy="612067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46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630380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join_id_2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653440" y="2728261"/>
            <a:ext cx="115641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휴대폰 번호 입력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84826" y="2728260"/>
            <a:ext cx="697725" cy="246221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인증번호 요청</a:t>
            </a:r>
            <a:endParaRPr lang="ko-KR" altLang="en-US" sz="8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53440" y="3044410"/>
            <a:ext cx="1156418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인증번호 입력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2" y="1687401"/>
            <a:ext cx="218130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회원가입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9424" y="1688809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6139" y="3392415"/>
            <a:ext cx="1872208" cy="14754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인증번호가 일치하지 않습니다</a:t>
            </a:r>
            <a:r>
              <a:rPr lang="en-US" altLang="ko-KR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8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31840" y="908720"/>
            <a:ext cx="2664296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507999"/>
              </p:ext>
            </p:extLst>
          </p:nvPr>
        </p:nvGraphicFramePr>
        <p:xfrm>
          <a:off x="3563888" y="758276"/>
          <a:ext cx="5516611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55166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b="1" u="none" baseline="0" dirty="0" smtClean="0">
                          <a:latin typeface="+mn-lt"/>
                          <a:ea typeface="+mn-ea"/>
                        </a:rPr>
                        <a:t>※ </a:t>
                      </a:r>
                      <a:r>
                        <a:rPr lang="ko-KR" altLang="en-US" sz="1100" b="1" u="none" baseline="0" dirty="0" smtClean="0">
                          <a:latin typeface="+mn-lt"/>
                          <a:ea typeface="+mn-ea"/>
                        </a:rPr>
                        <a:t>회원가입 화면</a:t>
                      </a:r>
                      <a:r>
                        <a:rPr lang="en-US" altLang="ko-KR" sz="11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1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일반 계정 가입</a:t>
                      </a:r>
                      <a:r>
                        <a:rPr lang="en-US" altLang="ko-KR" sz="11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100" b="1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Step</a:t>
                      </a:r>
                      <a:r>
                        <a:rPr lang="en-US" altLang="ko-KR" sz="11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2. </a:t>
                      </a:r>
                      <a:r>
                        <a:rPr lang="ko-KR" altLang="en-US" sz="11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핸드폰 인증</a:t>
                      </a:r>
                      <a:endParaRPr lang="en-US" altLang="ko-KR" sz="11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뒤로 가기 버튼 클릭 시 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[join_id_1]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1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휴대폰 번호 </a:t>
                      </a:r>
                      <a:r>
                        <a:rPr lang="ko-KR" altLang="en-US" sz="11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터치 시 숫자 </a:t>
                      </a:r>
                      <a:r>
                        <a:rPr lang="ko-KR" altLang="en-US" sz="11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키패드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11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2)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기입한 번호로 인증번호 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SMS 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발송</a:t>
                      </a:r>
                      <a:endParaRPr lang="en-US" altLang="ko-KR" sz="11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인증번호 입력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인증번호 확인 버튼 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결과에 따라 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6) 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영역에 텍스트 표시</a:t>
                      </a:r>
                      <a:endParaRPr lang="en-US" altLang="ko-KR" sz="11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인증번호 입력 후 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5) 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 결과에 따라 텍스트 표시</a:t>
                      </a:r>
                      <a:endParaRPr lang="en-US" altLang="ko-KR" sz="11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가입된 휴대폰인 경우 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“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가입된 휴대폰 번호입니다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인증번호가 올바르지 않은 경우 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“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인증번호가 일치하지 않습니다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인증번호가 올바른 경우 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인증번호가 일치합니다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7) 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다음 단계로 버튼 클릭 시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 완료되었으면 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[join_id_3]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</a:t>
                      </a: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endParaRPr lang="en-US" altLang="ko-KR" sz="11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인증이 완료되지 않은 경우 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: “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핸드폰 번호 인증을 해주세요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</a:rPr>
                        <a:t>.” </a:t>
                      </a:r>
                      <a:r>
                        <a:rPr lang="ko-KR" altLang="en-US" sz="1100" baseline="0" dirty="0" err="1" smtClean="0">
                          <a:solidFill>
                            <a:schemeClr val="tx1"/>
                          </a:solidFill>
                        </a:rPr>
                        <a:t>얼럿창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</a:rPr>
                        <a:t> 생성</a:t>
                      </a:r>
                      <a:endParaRPr lang="en-US" altLang="ko-KR" sz="11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타원 13"/>
          <p:cNvSpPr/>
          <p:nvPr/>
        </p:nvSpPr>
        <p:spPr>
          <a:xfrm>
            <a:off x="489171" y="17474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15" name="타원 14"/>
          <p:cNvSpPr/>
          <p:nvPr/>
        </p:nvSpPr>
        <p:spPr>
          <a:xfrm>
            <a:off x="531932" y="263826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16" name="타원 15"/>
          <p:cNvSpPr/>
          <p:nvPr/>
        </p:nvSpPr>
        <p:spPr>
          <a:xfrm>
            <a:off x="1809858" y="26382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17" name="타원 16"/>
          <p:cNvSpPr/>
          <p:nvPr/>
        </p:nvSpPr>
        <p:spPr>
          <a:xfrm>
            <a:off x="539552" y="301596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19" name="타원 18"/>
          <p:cNvSpPr/>
          <p:nvPr/>
        </p:nvSpPr>
        <p:spPr>
          <a:xfrm>
            <a:off x="1055991" y="33930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20" name="타원 19"/>
          <p:cNvSpPr/>
          <p:nvPr/>
        </p:nvSpPr>
        <p:spPr>
          <a:xfrm>
            <a:off x="2184465" y="166604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22" name="직사각형 21"/>
          <p:cNvSpPr/>
          <p:nvPr/>
        </p:nvSpPr>
        <p:spPr>
          <a:xfrm>
            <a:off x="2267744" y="1710458"/>
            <a:ext cx="4379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05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고딕" pitchFamily="50" charset="-127"/>
                <a:ea typeface="나눔고딕" pitchFamily="50" charset="-127"/>
              </a:rPr>
              <a:t>다</a:t>
            </a:r>
            <a:r>
              <a:rPr lang="ko-KR" altLang="en-US" sz="105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고딕" pitchFamily="50" charset="-127"/>
                <a:ea typeface="나눔고딕" pitchFamily="50" charset="-127"/>
              </a:rPr>
              <a:t>음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884826" y="3062331"/>
            <a:ext cx="697725" cy="246221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인증번호 확인</a:t>
            </a:r>
            <a:endParaRPr lang="ko-KR" altLang="en-US" sz="8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809858" y="30368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24" name="직사각형 23"/>
          <p:cNvSpPr/>
          <p:nvPr/>
        </p:nvSpPr>
        <p:spPr>
          <a:xfrm>
            <a:off x="930072" y="2204864"/>
            <a:ext cx="139017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smtClean="0"/>
              <a:t>스마트교통마일리지</a:t>
            </a:r>
            <a:endParaRPr lang="en-US" altLang="ko-KR" sz="1050" b="1" dirty="0"/>
          </a:p>
        </p:txBody>
      </p:sp>
    </p:spTree>
    <p:extLst>
      <p:ext uri="{BB962C8B-B14F-4D97-AF65-F5344CB8AC3E}">
        <p14:creationId xmlns:p14="http://schemas.microsoft.com/office/powerpoint/2010/main" val="343960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72193" y="3258901"/>
            <a:ext cx="1877491" cy="31614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이름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필수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031648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1" u="none" baseline="0" dirty="0" smtClean="0">
                          <a:latin typeface="+mn-lt"/>
                          <a:ea typeface="+mn-ea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+mn-lt"/>
                          <a:ea typeface="+mn-ea"/>
                        </a:rPr>
                        <a:t>회원가입 화면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일반 계정 가입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000" b="1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Step</a:t>
                      </a:r>
                      <a:r>
                        <a:rPr lang="en-US" altLang="ko-KR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3. </a:t>
                      </a:r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등록</a:t>
                      </a:r>
                      <a:endParaRPr lang="en-US" altLang="ko-KR" sz="10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뒤로 가기 버튼 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[join_id_2]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이미지 변경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필수 항목 아님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이미지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카메라 버튼 클릭 시 프로필 이미지 변경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생성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이미지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팝업창에서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카메라로 촬영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사진 앨범에서 선택 가능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3)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이름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입력창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터치 시 한글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키패드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노출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4)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이용약관 동의 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  - 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서비스 이용약관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”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[agreement]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팝업창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  - 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개인정보 취급방침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”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[agreement]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팝업창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  - 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위치정보 수집 및 이용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”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[agreement]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팝업창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5)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가입완료 버튼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가입 후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정회원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으로 분류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  (1)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이름이 입력되지 않았을 경우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이름을 입력해주세요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”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알럿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생성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  (2)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이용약관 동의가 되지 않았을 경우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이용약관에 동의 해주세요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.”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알럿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생성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 (3)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성명 및 이용약관 동의 완료한 경우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[main]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으로 이동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6)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카메라로 촬영 버튼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카메라 기능 실행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촬영한 이미지 프로필 이미지로 첨부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7)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사진 앨범에서 선택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갤러리 이미지 화면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1000" baseline="0" dirty="0" err="1" smtClean="0">
                          <a:solidFill>
                            <a:schemeClr val="tx1"/>
                          </a:solidFill>
                        </a:rPr>
                        <a:t>img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edit]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표시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8)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취소 버튼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팝업 닫음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23563" y="168599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회원가입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3563" y="167708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347864" y="168599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회원가입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347864" y="167708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63853" y="5175184"/>
            <a:ext cx="2188923" cy="360040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0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가입 완료</a:t>
            </a:r>
            <a:endParaRPr lang="ko-KR" altLang="en-US" sz="10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448371" y="4365104"/>
            <a:ext cx="2054594" cy="720080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38912" y="4437112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itchFamily="50" charset="-127"/>
                <a:ea typeface="나눔고딕" pitchFamily="50" charset="-127"/>
              </a:rPr>
              <a:t>카메라로 촬영</a:t>
            </a:r>
            <a:endParaRPr lang="ko-KR" altLang="en-US" sz="11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72031" y="4770730"/>
            <a:ext cx="1720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itchFamily="50" charset="-127"/>
                <a:ea typeface="나눔고딕" pitchFamily="50" charset="-127"/>
              </a:rPr>
              <a:t>사진 앨범에서 선택</a:t>
            </a:r>
            <a:endParaRPr lang="ko-KR" altLang="en-US" sz="11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3511484" y="4714402"/>
            <a:ext cx="19442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3448371" y="5129808"/>
            <a:ext cx="2054594" cy="315416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38116" y="5183614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취소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414526" y="427510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414526" y="481153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3414526" y="516527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꺾인 연결선 5"/>
          <p:cNvCxnSpPr>
            <a:endCxn id="30" idx="1"/>
          </p:cNvCxnSpPr>
          <p:nvPr/>
        </p:nvCxnSpPr>
        <p:spPr>
          <a:xfrm>
            <a:off x="1999092" y="2795050"/>
            <a:ext cx="1449279" cy="1930094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3511484" y="3212976"/>
            <a:ext cx="1877491" cy="31614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이름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필수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04032" y="3624202"/>
            <a:ext cx="1731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스마트교통마일리지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u="sng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서비스 이용약관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및 </a:t>
            </a:r>
            <a:r>
              <a:rPr lang="ko-KR" altLang="en-US" sz="700" u="sng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개인정보 취급방침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동의 합니다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.(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필수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5" name="그림 34" descr="ssa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654" y="3595015"/>
            <a:ext cx="214314" cy="242890"/>
          </a:xfrm>
          <a:prstGeom prst="rect">
            <a:avLst/>
          </a:prstGeom>
        </p:spPr>
      </p:pic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557803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join_id_3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1" name="타원 40"/>
          <p:cNvSpPr/>
          <p:nvPr/>
        </p:nvSpPr>
        <p:spPr>
          <a:xfrm>
            <a:off x="489171" y="17474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24845" y="316890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524896" y="36613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97487" y="3670421"/>
            <a:ext cx="1933912" cy="622675"/>
            <a:chOff x="697487" y="3690166"/>
            <a:chExt cx="1933912" cy="622675"/>
          </a:xfrm>
        </p:grpSpPr>
        <p:sp>
          <p:nvSpPr>
            <p:cNvPr id="28" name="TextBox 27"/>
            <p:cNvSpPr txBox="1"/>
            <p:nvPr/>
          </p:nvSpPr>
          <p:spPr>
            <a:xfrm>
              <a:off x="899592" y="3697287"/>
              <a:ext cx="1731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스마트교통마일리지</a:t>
              </a:r>
              <a:r>
                <a:rPr lang="en-US" altLang="ko-KR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700" u="sng" dirty="0" smtClean="0">
                  <a:solidFill>
                    <a:schemeClr val="accent2"/>
                  </a:solidFill>
                  <a:latin typeface="나눔고딕" pitchFamily="50" charset="-127"/>
                  <a:ea typeface="나눔고딕" pitchFamily="50" charset="-127"/>
                </a:rPr>
                <a:t>서비스 이용약관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및 </a:t>
              </a:r>
              <a:r>
                <a:rPr lang="ko-KR" altLang="en-US" sz="700" u="sng" dirty="0" smtClean="0">
                  <a:solidFill>
                    <a:schemeClr val="accent2"/>
                  </a:solidFill>
                  <a:latin typeface="나눔고딕" pitchFamily="50" charset="-127"/>
                  <a:ea typeface="나눔고딕" pitchFamily="50" charset="-127"/>
                </a:rPr>
                <a:t>개인정보 취급방침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에 동의 합니다</a:t>
              </a:r>
              <a:r>
                <a:rPr lang="en-US" altLang="ko-KR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.(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필수</a:t>
              </a:r>
              <a:r>
                <a:rPr lang="en-US" altLang="ko-KR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  <a:endPara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29" name="그림 28" descr="ssa.bmp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1856" y="3690166"/>
              <a:ext cx="214314" cy="24289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893495" y="4005064"/>
              <a:ext cx="1731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스마트교통마일리지</a:t>
              </a:r>
              <a:r>
                <a:rPr lang="en-US" altLang="ko-KR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700" u="sng" dirty="0" smtClean="0">
                  <a:solidFill>
                    <a:schemeClr val="accent2"/>
                  </a:solidFill>
                  <a:latin typeface="나눔고딕" pitchFamily="50" charset="-127"/>
                  <a:ea typeface="나눔고딕" pitchFamily="50" charset="-127"/>
                </a:rPr>
                <a:t>위치정보 수집 및 이용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에 동의 합니다</a:t>
              </a:r>
              <a:r>
                <a:rPr lang="en-US" altLang="ko-KR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.(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필수</a:t>
              </a:r>
              <a:r>
                <a:rPr lang="en-US" altLang="ko-KR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  <a:endPara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51" name="그림 50" descr="ssa.bmp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7487" y="4040295"/>
              <a:ext cx="214314" cy="242890"/>
            </a:xfrm>
            <a:prstGeom prst="rect">
              <a:avLst/>
            </a:prstGeom>
          </p:spPr>
        </p:pic>
      </p:grpSp>
      <p:sp>
        <p:nvSpPr>
          <p:cNvPr id="52" name="타원 51"/>
          <p:cNvSpPr/>
          <p:nvPr/>
        </p:nvSpPr>
        <p:spPr>
          <a:xfrm>
            <a:off x="2177744" y="167708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708968" y="3939751"/>
            <a:ext cx="1731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스마트교통마일리지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u="sng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위치정보 수집 및 이용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동의 합니다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.(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필수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4" name="그림 53" descr="ssa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960" y="3974982"/>
            <a:ext cx="214314" cy="242890"/>
          </a:xfrm>
          <a:prstGeom prst="rect">
            <a:avLst/>
          </a:prstGeom>
        </p:spPr>
      </p:pic>
      <p:pic>
        <p:nvPicPr>
          <p:cNvPr id="82" name="Picture 2" descr="https://case.edu/medicine/admissions/media/school-of-medicine/admissions/classprofi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642" y="2347432"/>
            <a:ext cx="695450" cy="70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2" descr="http://www.clipartbest.com/cliparts/ace/Kjx/aceKjxkc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31" y="2780928"/>
            <a:ext cx="311508" cy="26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직사각형 83"/>
          <p:cNvSpPr/>
          <p:nvPr/>
        </p:nvSpPr>
        <p:spPr>
          <a:xfrm>
            <a:off x="985941" y="2038179"/>
            <a:ext cx="12961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프로필 이미지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선택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10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5" name="Picture 2" descr="https://case.edu/medicine/admissions/media/school-of-medicine/admissions/classprofi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943" y="2347432"/>
            <a:ext cx="695450" cy="70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12" descr="http://www.clipartbest.com/cliparts/ace/Kjx/aceKjxkc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532" y="2780928"/>
            <a:ext cx="311508" cy="26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직사각형 86"/>
          <p:cNvSpPr/>
          <p:nvPr/>
        </p:nvSpPr>
        <p:spPr>
          <a:xfrm>
            <a:off x="3794253" y="2028959"/>
            <a:ext cx="12961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프로필 이미지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선택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1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128533" y="234743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267744" y="1710458"/>
            <a:ext cx="4379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05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고딕" pitchFamily="50" charset="-127"/>
                <a:ea typeface="나눔고딕" pitchFamily="50" charset="-127"/>
              </a:rPr>
              <a:t>완료</a:t>
            </a:r>
            <a:endParaRPr lang="ko-KR" altLang="en-US" sz="1050" b="1" dirty="0">
              <a:solidFill>
                <a:prstClr val="black">
                  <a:lumMod val="50000"/>
                  <a:lumOff val="50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090179" y="1710458"/>
            <a:ext cx="4379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05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고딕" pitchFamily="50" charset="-127"/>
                <a:ea typeface="나눔고딕" pitchFamily="50" charset="-127"/>
              </a:rPr>
              <a:t>완료</a:t>
            </a:r>
            <a:endParaRPr lang="ko-KR" altLang="en-US" sz="1050" b="1" dirty="0">
              <a:solidFill>
                <a:prstClr val="black">
                  <a:lumMod val="50000"/>
                  <a:lumOff val="50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1541" y="671209"/>
            <a:ext cx="2376260" cy="309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ko-KR" altLang="en-US" dirty="0" smtClean="0"/>
              <a:t>일반 계정 가입 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89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512994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join_id_pre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574071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1" u="none" baseline="0" dirty="0" smtClean="0">
                          <a:latin typeface="+mn-lt"/>
                          <a:ea typeface="+mn-ea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+mn-lt"/>
                          <a:ea typeface="+mn-ea"/>
                        </a:rPr>
                        <a:t>회원가입 화면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기존 회원 최초 로그인 시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000" b="1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등록</a:t>
                      </a:r>
                      <a:endParaRPr lang="en-US" altLang="ko-KR" sz="1000" b="1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뒤로 가기 버튼 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[login]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이미지 변경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필수 항목 아님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이미지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카메라 버튼 클릭 시 프로필 이미지 변경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생성 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이미지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팝업창에서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카메라로 촬영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사진 앨범에서 선택 가능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_edit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3)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이름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입력창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기존 회원 데이터에 있는 이름 노출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터치 시 한글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키패드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노출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4)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이용약관 동의 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  - 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서비스 이용약관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”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[agreement]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팝업창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  - 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개인정보 취급방침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”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[agreement]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팝업창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  - 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위치정보 수집 및 이용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”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[agreement]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팝업창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5)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가입완료 버튼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가입 후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준회원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으로 분류 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  (1)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이름이 입력되지 않았을 경우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이름을 입력해주세요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”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알럿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생성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  (2)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이용약관 동의가 되지 않았을 경우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이용약관에 동의 해주세요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.”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알럿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생성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 (3)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성명 및 이용약관 동의 완료한 경우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[main]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으로 이동 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6)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카메라로 촬영 버튼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카메라 기능 실행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촬영한 이미지 프로필 이미지로 첨부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7)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사진 앨범에서 선택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갤러리 이미지 화면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1000" baseline="0" dirty="0" err="1" smtClean="0">
                          <a:solidFill>
                            <a:schemeClr val="tx1"/>
                          </a:solidFill>
                        </a:rPr>
                        <a:t>img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edit]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표시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8)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취소 버튼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팝업 닫음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523563" y="168599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회원가입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23563" y="167708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6" name="Picture 2" descr="https://case.edu/medicine/admissions/media/school-of-medicine/admissions/classpro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642" y="2347432"/>
            <a:ext cx="695450" cy="70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http://www.clipartbest.com/cliparts/ace/Kjx/aceKjxkc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31" y="2780928"/>
            <a:ext cx="311508" cy="26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985941" y="2038179"/>
            <a:ext cx="12961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프로필 이미지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선택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1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47864" y="168599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회원가입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347864" y="167708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363853" y="5175184"/>
            <a:ext cx="2188923" cy="360040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0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가입 완료</a:t>
            </a:r>
            <a:endParaRPr lang="ko-KR" altLang="en-US" sz="10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2" name="Picture 2" descr="https://case.edu/medicine/admissions/media/school-of-medicine/admissions/classpro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943" y="2347432"/>
            <a:ext cx="695450" cy="70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 descr="http://www.clipartbest.com/cliparts/ace/Kjx/aceKjxkc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532" y="2780928"/>
            <a:ext cx="311508" cy="26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3794253" y="2028959"/>
            <a:ext cx="12961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프로필 이미지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선택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1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448371" y="4365104"/>
            <a:ext cx="2054594" cy="720080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38912" y="4437112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itchFamily="50" charset="-127"/>
                <a:ea typeface="나눔고딕" pitchFamily="50" charset="-127"/>
              </a:rPr>
              <a:t>카메라로 촬영</a:t>
            </a:r>
            <a:endParaRPr lang="ko-KR" altLang="en-US" sz="11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72031" y="4770730"/>
            <a:ext cx="1720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itchFamily="50" charset="-127"/>
                <a:ea typeface="나눔고딕" pitchFamily="50" charset="-127"/>
              </a:rPr>
              <a:t>사진 앨범에서 선택</a:t>
            </a:r>
            <a:endParaRPr lang="ko-KR" altLang="en-US" sz="11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3511484" y="4714402"/>
            <a:ext cx="19442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3448371" y="5129808"/>
            <a:ext cx="2054594" cy="315416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38116" y="5183614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취소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414526" y="427510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414526" y="481153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3414526" y="516527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89171" y="17474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1128533" y="234743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2177744" y="172256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31541" y="671209"/>
            <a:ext cx="2376260" cy="309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ko-KR" altLang="en-US" dirty="0" smtClean="0"/>
              <a:t>기존 회원 최초 로그인 시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672193" y="3258901"/>
            <a:ext cx="1877491" cy="31614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이름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필수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511484" y="3212976"/>
            <a:ext cx="1877491" cy="31614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이름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필수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704032" y="3624202"/>
            <a:ext cx="1731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에코 마일리지</a:t>
            </a:r>
            <a:r>
              <a:rPr lang="en-US" altLang="ko-KR" sz="7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u="sng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서비스 이용약관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및 </a:t>
            </a:r>
            <a:r>
              <a:rPr lang="ko-KR" altLang="en-US" sz="700" u="sng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개인정보 취급방침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동의 합니다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.(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필수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4" name="그림 63" descr="ssa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654" y="3595015"/>
            <a:ext cx="214314" cy="242890"/>
          </a:xfrm>
          <a:prstGeom prst="rect">
            <a:avLst/>
          </a:prstGeom>
        </p:spPr>
      </p:pic>
      <p:sp>
        <p:nvSpPr>
          <p:cNvPr id="65" name="타원 64"/>
          <p:cNvSpPr/>
          <p:nvPr/>
        </p:nvSpPr>
        <p:spPr>
          <a:xfrm>
            <a:off x="524845" y="316890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524896" y="36613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697487" y="3670421"/>
            <a:ext cx="1933912" cy="622675"/>
            <a:chOff x="697487" y="3690166"/>
            <a:chExt cx="1933912" cy="622675"/>
          </a:xfrm>
        </p:grpSpPr>
        <p:sp>
          <p:nvSpPr>
            <p:cNvPr id="68" name="TextBox 67"/>
            <p:cNvSpPr txBox="1"/>
            <p:nvPr/>
          </p:nvSpPr>
          <p:spPr>
            <a:xfrm>
              <a:off x="899592" y="3697287"/>
              <a:ext cx="1731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에코 마일리지</a:t>
              </a:r>
              <a:r>
                <a:rPr lang="en-US" altLang="ko-KR" sz="7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700" u="sng" dirty="0" smtClean="0">
                  <a:solidFill>
                    <a:schemeClr val="accent2"/>
                  </a:solidFill>
                  <a:latin typeface="나눔고딕" pitchFamily="50" charset="-127"/>
                  <a:ea typeface="나눔고딕" pitchFamily="50" charset="-127"/>
                </a:rPr>
                <a:t>서비스 이용약관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및 </a:t>
              </a:r>
              <a:r>
                <a:rPr lang="ko-KR" altLang="en-US" sz="700" u="sng" dirty="0" smtClean="0">
                  <a:solidFill>
                    <a:schemeClr val="accent2"/>
                  </a:solidFill>
                  <a:latin typeface="나눔고딕" pitchFamily="50" charset="-127"/>
                  <a:ea typeface="나눔고딕" pitchFamily="50" charset="-127"/>
                </a:rPr>
                <a:t>개인정보 취급방침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에 동의 합니다</a:t>
              </a:r>
              <a:r>
                <a:rPr lang="en-US" altLang="ko-KR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.(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필수</a:t>
              </a:r>
              <a:r>
                <a:rPr lang="en-US" altLang="ko-KR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  <a:endPara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69" name="그림 68" descr="ssa.bmp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856" y="3690166"/>
              <a:ext cx="214314" cy="242890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893495" y="4005064"/>
              <a:ext cx="1731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에코 마일리지</a:t>
              </a:r>
              <a:r>
                <a:rPr lang="en-US" altLang="ko-KR" sz="7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700" u="sng" dirty="0" smtClean="0">
                  <a:solidFill>
                    <a:schemeClr val="accent2"/>
                  </a:solidFill>
                  <a:latin typeface="나눔고딕" pitchFamily="50" charset="-127"/>
                  <a:ea typeface="나눔고딕" pitchFamily="50" charset="-127"/>
                </a:rPr>
                <a:t>위치정보 수집 및 이용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에 동의 합니다</a:t>
              </a:r>
              <a:r>
                <a:rPr lang="en-US" altLang="ko-KR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.(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필수</a:t>
              </a:r>
              <a:r>
                <a:rPr lang="en-US" altLang="ko-KR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  <a:endPara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71" name="그림 70" descr="ssa.bmp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487" y="4040295"/>
              <a:ext cx="214314" cy="242890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3708968" y="3939751"/>
            <a:ext cx="1731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에코 마일리지</a:t>
            </a:r>
            <a:r>
              <a:rPr lang="en-US" altLang="ko-KR" sz="70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u="sng" dirty="0" smtClean="0">
                <a:solidFill>
                  <a:schemeClr val="accent2"/>
                </a:solidFill>
                <a:latin typeface="나눔고딕" pitchFamily="50" charset="-127"/>
                <a:ea typeface="나눔고딕" pitchFamily="50" charset="-127"/>
              </a:rPr>
              <a:t>위치정보 수집 및 이용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동의 합니다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.(</a:t>
            </a:r>
            <a:r>
              <a:rPr lang="ko-KR" altLang="en-US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필수</a:t>
            </a:r>
            <a:r>
              <a:rPr lang="en-US" altLang="ko-KR" sz="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3" name="그림 72" descr="ssa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960" y="3974982"/>
            <a:ext cx="214314" cy="242890"/>
          </a:xfrm>
          <a:prstGeom prst="rect">
            <a:avLst/>
          </a:prstGeom>
        </p:spPr>
      </p:pic>
      <p:cxnSp>
        <p:nvCxnSpPr>
          <p:cNvPr id="74" name="꺾인 연결선 73"/>
          <p:cNvCxnSpPr/>
          <p:nvPr/>
        </p:nvCxnSpPr>
        <p:spPr>
          <a:xfrm>
            <a:off x="1999092" y="2795050"/>
            <a:ext cx="1449279" cy="1930094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2267744" y="1710458"/>
            <a:ext cx="4379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05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고딕" pitchFamily="50" charset="-127"/>
                <a:ea typeface="나눔고딕" pitchFamily="50" charset="-127"/>
              </a:rPr>
              <a:t>완료</a:t>
            </a:r>
            <a:endParaRPr lang="ko-KR" altLang="en-US" sz="1050" b="1" dirty="0">
              <a:solidFill>
                <a:prstClr val="black">
                  <a:lumMod val="50000"/>
                  <a:lumOff val="50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098847" y="1726019"/>
            <a:ext cx="4379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05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고딕" pitchFamily="50" charset="-127"/>
                <a:ea typeface="나눔고딕" pitchFamily="50" charset="-127"/>
              </a:rPr>
              <a:t>완료</a:t>
            </a:r>
            <a:endParaRPr lang="ko-KR" altLang="en-US" sz="1050" b="1" dirty="0">
              <a:solidFill>
                <a:prstClr val="black">
                  <a:lumMod val="50000"/>
                  <a:lumOff val="50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68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876419"/>
              </p:ext>
            </p:extLst>
          </p:nvPr>
        </p:nvGraphicFramePr>
        <p:xfrm>
          <a:off x="5724128" y="758276"/>
          <a:ext cx="3356371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3563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1" u="none" baseline="0" dirty="0" smtClean="0">
                          <a:latin typeface="+mn-lt"/>
                          <a:ea typeface="+mn-ea"/>
                        </a:rPr>
                        <a:t>※ </a:t>
                      </a:r>
                      <a:r>
                        <a:rPr lang="en-US" altLang="ko-KR" sz="1000" b="1" u="none" baseline="0" dirty="0" err="1" smtClean="0">
                          <a:latin typeface="+mn-lt"/>
                          <a:ea typeface="+mn-ea"/>
                        </a:rPr>
                        <a:t>ios</a:t>
                      </a:r>
                      <a:r>
                        <a:rPr lang="ko-KR" altLang="en-US" sz="1000" b="1" u="none" baseline="0" dirty="0" smtClean="0">
                          <a:latin typeface="+mn-lt"/>
                          <a:ea typeface="+mn-ea"/>
                        </a:rPr>
                        <a:t> 기기의 경우 바로 사진첩 내의 모든 사진 리스트 표시</a:t>
                      </a:r>
                      <a:endParaRPr lang="en-US" altLang="ko-KR" sz="1000" b="1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endParaRPr lang="en-US" altLang="ko-KR" sz="1000" b="1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닫기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사진 선택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닫음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사진 선택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사진 담긴 폴더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리스팅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선택 시 해당 폴더로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해당 폴더에 담긴 이미지 중 가장 최신 파일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썸네일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표시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모든 사진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해당 기기에 담긴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모든 사진 모아볼 수 있는 폴더 </a:t>
                      </a:r>
                      <a:b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선택 시 모든 사진 모아 보기로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해당 폴더 명 표시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해당 폴더 마다 보유 사진 개수 표시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뒤로가기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버튼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image folder list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선택된 폴더 명 표시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이미지 선택 표시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선택된 이미지 하이라이트 표시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다시 클릭 시 선택 취소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중복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선택안됨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완료 버튼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이미지 첨부 버튼</a:t>
                      </a:r>
                      <a:b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사진 미 선택 시 비활성화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사진 선택 시 활성화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.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선택된 이미지 첨부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" name="Placeholder Picture"/>
          <p:cNvGrpSpPr>
            <a:grpSpLocks noChangeAspect="1"/>
          </p:cNvGrpSpPr>
          <p:nvPr/>
        </p:nvGrpSpPr>
        <p:grpSpPr bwMode="auto">
          <a:xfrm>
            <a:off x="633109" y="2689924"/>
            <a:ext cx="547258" cy="364734"/>
            <a:chOff x="508000" y="1397000"/>
            <a:chExt cx="1732859" cy="1309029"/>
          </a:xfrm>
        </p:grpSpPr>
        <p:sp>
          <p:nvSpPr>
            <p:cNvPr id="5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6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7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8" name="Placeholder Picture"/>
          <p:cNvGrpSpPr>
            <a:grpSpLocks noChangeAspect="1"/>
          </p:cNvGrpSpPr>
          <p:nvPr/>
        </p:nvGrpSpPr>
        <p:grpSpPr bwMode="auto">
          <a:xfrm>
            <a:off x="633109" y="2147516"/>
            <a:ext cx="547258" cy="364734"/>
            <a:chOff x="508000" y="1397000"/>
            <a:chExt cx="1732859" cy="1309029"/>
          </a:xfrm>
        </p:grpSpPr>
        <p:sp>
          <p:nvSpPr>
            <p:cNvPr id="9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0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1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492982" y="1687162"/>
            <a:ext cx="2206810" cy="30284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사진 선택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Button"/>
          <p:cNvSpPr>
            <a:spLocks/>
          </p:cNvSpPr>
          <p:nvPr/>
        </p:nvSpPr>
        <p:spPr bwMode="auto">
          <a:xfrm>
            <a:off x="599513" y="2008196"/>
            <a:ext cx="2100280" cy="576064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>
              <a:solidFill>
                <a:srgbClr val="262626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Button"/>
          <p:cNvSpPr>
            <a:spLocks/>
          </p:cNvSpPr>
          <p:nvPr/>
        </p:nvSpPr>
        <p:spPr bwMode="auto">
          <a:xfrm>
            <a:off x="599513" y="2584259"/>
            <a:ext cx="2100280" cy="576064"/>
          </a:xfrm>
          <a:prstGeom prst="roundRect">
            <a:avLst>
              <a:gd name="adj" fmla="val 0"/>
            </a:avLst>
          </a:prstGeom>
          <a:noFill/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dirty="0">
              <a:solidFill>
                <a:srgbClr val="262626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17362" y="2152211"/>
            <a:ext cx="1080120" cy="288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모든 사진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17362" y="2728275"/>
            <a:ext cx="1080120" cy="288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Camera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 rot="10800000">
            <a:off x="2341364" y="2152211"/>
            <a:ext cx="502444" cy="30284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 rot="10800000">
            <a:off x="2341364" y="2728275"/>
            <a:ext cx="502444" cy="30284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63688" y="2152211"/>
            <a:ext cx="720080" cy="288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100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763688" y="2728275"/>
            <a:ext cx="720080" cy="2880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30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84562" y="20802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187624" y="207895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84562" y="265626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334390" y="1688160"/>
            <a:ext cx="2173714" cy="30284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모든 사진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987824" y="161615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203848" y="1644729"/>
            <a:ext cx="502444" cy="30284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644008" y="1673346"/>
            <a:ext cx="896392" cy="30284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완료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932040" y="161615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9" name="Placeholder Picture"/>
          <p:cNvGrpSpPr>
            <a:grpSpLocks noChangeAspect="1"/>
          </p:cNvGrpSpPr>
          <p:nvPr/>
        </p:nvGrpSpPr>
        <p:grpSpPr bwMode="auto">
          <a:xfrm>
            <a:off x="3398917" y="2005986"/>
            <a:ext cx="708349" cy="505929"/>
            <a:chOff x="508000" y="1397000"/>
            <a:chExt cx="1732859" cy="1309029"/>
          </a:xfrm>
        </p:grpSpPr>
        <p:sp>
          <p:nvSpPr>
            <p:cNvPr id="30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31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32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41" name="Placeholder Picture"/>
          <p:cNvGrpSpPr>
            <a:grpSpLocks noChangeAspect="1"/>
          </p:cNvGrpSpPr>
          <p:nvPr/>
        </p:nvGrpSpPr>
        <p:grpSpPr bwMode="auto">
          <a:xfrm>
            <a:off x="3398917" y="2498123"/>
            <a:ext cx="708349" cy="505929"/>
            <a:chOff x="508000" y="1397000"/>
            <a:chExt cx="1732859" cy="1309029"/>
          </a:xfrm>
        </p:grpSpPr>
        <p:sp>
          <p:nvSpPr>
            <p:cNvPr id="42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43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44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53" name="Placeholder Picture"/>
          <p:cNvGrpSpPr>
            <a:grpSpLocks noChangeAspect="1"/>
          </p:cNvGrpSpPr>
          <p:nvPr/>
        </p:nvGrpSpPr>
        <p:grpSpPr bwMode="auto">
          <a:xfrm>
            <a:off x="3398917" y="2980515"/>
            <a:ext cx="708349" cy="505929"/>
            <a:chOff x="508000" y="1397000"/>
            <a:chExt cx="1732859" cy="1309029"/>
          </a:xfrm>
        </p:grpSpPr>
        <p:sp>
          <p:nvSpPr>
            <p:cNvPr id="54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55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56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65" name="Placeholder Picture"/>
          <p:cNvGrpSpPr>
            <a:grpSpLocks noChangeAspect="1"/>
          </p:cNvGrpSpPr>
          <p:nvPr/>
        </p:nvGrpSpPr>
        <p:grpSpPr bwMode="auto">
          <a:xfrm>
            <a:off x="3398917" y="3499551"/>
            <a:ext cx="708349" cy="505929"/>
            <a:chOff x="508000" y="1397000"/>
            <a:chExt cx="1732859" cy="1309029"/>
          </a:xfrm>
        </p:grpSpPr>
        <p:sp>
          <p:nvSpPr>
            <p:cNvPr id="66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67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68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77" name="Placeholder Picture"/>
          <p:cNvGrpSpPr>
            <a:grpSpLocks noChangeAspect="1"/>
          </p:cNvGrpSpPr>
          <p:nvPr/>
        </p:nvGrpSpPr>
        <p:grpSpPr bwMode="auto">
          <a:xfrm>
            <a:off x="3398917" y="3986784"/>
            <a:ext cx="708349" cy="505929"/>
            <a:chOff x="508000" y="1397000"/>
            <a:chExt cx="1732859" cy="1309029"/>
          </a:xfrm>
        </p:grpSpPr>
        <p:sp>
          <p:nvSpPr>
            <p:cNvPr id="78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79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80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sp>
        <p:nvSpPr>
          <p:cNvPr id="91" name="타원 90"/>
          <p:cNvSpPr/>
          <p:nvPr/>
        </p:nvSpPr>
        <p:spPr>
          <a:xfrm>
            <a:off x="2033728" y="207895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2033728" y="269230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1187624" y="263827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3755759" y="15981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8" name="왼쪽 중괄호 97"/>
          <p:cNvSpPr/>
          <p:nvPr/>
        </p:nvSpPr>
        <p:spPr>
          <a:xfrm>
            <a:off x="416405" y="2006320"/>
            <a:ext cx="160154" cy="531104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9" name="왼쪽 중괄호 98"/>
          <p:cNvSpPr/>
          <p:nvPr/>
        </p:nvSpPr>
        <p:spPr>
          <a:xfrm>
            <a:off x="416405" y="2624229"/>
            <a:ext cx="160154" cy="531104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1625251" y="159716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326405" y="21721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326405" y="278225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361699" y="157904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4" name="Close Window"/>
          <p:cNvSpPr>
            <a:spLocks noChangeAspect="1" noEditPoints="1"/>
          </p:cNvSpPr>
          <p:nvPr/>
        </p:nvSpPr>
        <p:spPr bwMode="auto">
          <a:xfrm>
            <a:off x="541699" y="1732468"/>
            <a:ext cx="216024" cy="212233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grpSp>
        <p:nvGrpSpPr>
          <p:cNvPr id="105" name="Placeholder Picture"/>
          <p:cNvGrpSpPr>
            <a:grpSpLocks noChangeAspect="1"/>
          </p:cNvGrpSpPr>
          <p:nvPr/>
        </p:nvGrpSpPr>
        <p:grpSpPr bwMode="auto">
          <a:xfrm>
            <a:off x="4067944" y="2005986"/>
            <a:ext cx="708349" cy="505929"/>
            <a:chOff x="508000" y="1397000"/>
            <a:chExt cx="1732859" cy="1309029"/>
          </a:xfrm>
        </p:grpSpPr>
        <p:sp>
          <p:nvSpPr>
            <p:cNvPr id="106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07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08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109" name="Placeholder Picture"/>
          <p:cNvGrpSpPr>
            <a:grpSpLocks noChangeAspect="1"/>
          </p:cNvGrpSpPr>
          <p:nvPr/>
        </p:nvGrpSpPr>
        <p:grpSpPr bwMode="auto">
          <a:xfrm>
            <a:off x="4067944" y="2498123"/>
            <a:ext cx="708349" cy="505929"/>
            <a:chOff x="508000" y="1397000"/>
            <a:chExt cx="1732859" cy="1309029"/>
          </a:xfrm>
        </p:grpSpPr>
        <p:sp>
          <p:nvSpPr>
            <p:cNvPr id="110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11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12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113" name="Placeholder Picture"/>
          <p:cNvGrpSpPr>
            <a:grpSpLocks noChangeAspect="1"/>
          </p:cNvGrpSpPr>
          <p:nvPr/>
        </p:nvGrpSpPr>
        <p:grpSpPr bwMode="auto">
          <a:xfrm>
            <a:off x="4067944" y="2980515"/>
            <a:ext cx="708349" cy="505929"/>
            <a:chOff x="508000" y="1397000"/>
            <a:chExt cx="1732859" cy="1309029"/>
          </a:xfrm>
        </p:grpSpPr>
        <p:sp>
          <p:nvSpPr>
            <p:cNvPr id="114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15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16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117" name="Placeholder Picture"/>
          <p:cNvGrpSpPr>
            <a:grpSpLocks noChangeAspect="1"/>
          </p:cNvGrpSpPr>
          <p:nvPr/>
        </p:nvGrpSpPr>
        <p:grpSpPr bwMode="auto">
          <a:xfrm>
            <a:off x="4067944" y="3499551"/>
            <a:ext cx="708349" cy="505929"/>
            <a:chOff x="508000" y="1397000"/>
            <a:chExt cx="1732859" cy="1309029"/>
          </a:xfrm>
        </p:grpSpPr>
        <p:sp>
          <p:nvSpPr>
            <p:cNvPr id="118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19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20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121" name="Placeholder Picture"/>
          <p:cNvGrpSpPr>
            <a:grpSpLocks noChangeAspect="1"/>
          </p:cNvGrpSpPr>
          <p:nvPr/>
        </p:nvGrpSpPr>
        <p:grpSpPr bwMode="auto">
          <a:xfrm>
            <a:off x="4067944" y="3986784"/>
            <a:ext cx="708349" cy="505929"/>
            <a:chOff x="508000" y="1397000"/>
            <a:chExt cx="1732859" cy="1309029"/>
          </a:xfrm>
        </p:grpSpPr>
        <p:sp>
          <p:nvSpPr>
            <p:cNvPr id="122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23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24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125" name="Placeholder Picture"/>
          <p:cNvGrpSpPr>
            <a:grpSpLocks noChangeAspect="1"/>
          </p:cNvGrpSpPr>
          <p:nvPr/>
        </p:nvGrpSpPr>
        <p:grpSpPr bwMode="auto">
          <a:xfrm>
            <a:off x="4788666" y="2005986"/>
            <a:ext cx="708349" cy="505929"/>
            <a:chOff x="508000" y="1397000"/>
            <a:chExt cx="1732859" cy="1309029"/>
          </a:xfrm>
        </p:grpSpPr>
        <p:sp>
          <p:nvSpPr>
            <p:cNvPr id="126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27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28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129" name="Placeholder Picture"/>
          <p:cNvGrpSpPr>
            <a:grpSpLocks noChangeAspect="1"/>
          </p:cNvGrpSpPr>
          <p:nvPr/>
        </p:nvGrpSpPr>
        <p:grpSpPr bwMode="auto">
          <a:xfrm>
            <a:off x="4788666" y="2498123"/>
            <a:ext cx="708349" cy="505929"/>
            <a:chOff x="508000" y="1397000"/>
            <a:chExt cx="1732859" cy="1309029"/>
          </a:xfrm>
        </p:grpSpPr>
        <p:sp>
          <p:nvSpPr>
            <p:cNvPr id="130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31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32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133" name="Placeholder Picture"/>
          <p:cNvGrpSpPr>
            <a:grpSpLocks noChangeAspect="1"/>
          </p:cNvGrpSpPr>
          <p:nvPr/>
        </p:nvGrpSpPr>
        <p:grpSpPr bwMode="auto">
          <a:xfrm>
            <a:off x="4788666" y="2980515"/>
            <a:ext cx="708349" cy="505929"/>
            <a:chOff x="508000" y="1397000"/>
            <a:chExt cx="1732859" cy="1309029"/>
          </a:xfrm>
        </p:grpSpPr>
        <p:sp>
          <p:nvSpPr>
            <p:cNvPr id="134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35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36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137" name="Placeholder Picture"/>
          <p:cNvGrpSpPr>
            <a:grpSpLocks noChangeAspect="1"/>
          </p:cNvGrpSpPr>
          <p:nvPr/>
        </p:nvGrpSpPr>
        <p:grpSpPr bwMode="auto">
          <a:xfrm>
            <a:off x="4788666" y="3499551"/>
            <a:ext cx="708349" cy="505929"/>
            <a:chOff x="508000" y="1397000"/>
            <a:chExt cx="1732859" cy="1309029"/>
          </a:xfrm>
        </p:grpSpPr>
        <p:sp>
          <p:nvSpPr>
            <p:cNvPr id="138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39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40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grpSp>
        <p:nvGrpSpPr>
          <p:cNvPr id="141" name="Placeholder Picture"/>
          <p:cNvGrpSpPr>
            <a:grpSpLocks noChangeAspect="1"/>
          </p:cNvGrpSpPr>
          <p:nvPr/>
        </p:nvGrpSpPr>
        <p:grpSpPr bwMode="auto">
          <a:xfrm>
            <a:off x="4788666" y="3986784"/>
            <a:ext cx="708349" cy="505929"/>
            <a:chOff x="508000" y="1397000"/>
            <a:chExt cx="1732859" cy="1309029"/>
          </a:xfrm>
        </p:grpSpPr>
        <p:sp>
          <p:nvSpPr>
            <p:cNvPr id="142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43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  <p:sp>
          <p:nvSpPr>
            <p:cNvPr id="144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나눔고딕" pitchFamily="50" charset="-127"/>
                <a:ea typeface="나눔고딕" pitchFamily="50" charset="-127"/>
                <a:cs typeface="Calibri" pitchFamily="34" charset="0"/>
              </a:endParaRPr>
            </a:p>
          </p:txBody>
        </p:sp>
      </p:grpSp>
      <p:sp>
        <p:nvSpPr>
          <p:cNvPr id="89" name="직사각형 88"/>
          <p:cNvSpPr/>
          <p:nvPr/>
        </p:nvSpPr>
        <p:spPr>
          <a:xfrm>
            <a:off x="4067944" y="3494998"/>
            <a:ext cx="708349" cy="486945"/>
          </a:xfrm>
          <a:prstGeom prst="rect">
            <a:avLst/>
          </a:prstGeom>
          <a:solidFill>
            <a:schemeClr val="accent3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4030947" y="351890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580087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1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_edit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96" name="TextBox 95"/>
          <p:cNvSpPr txBox="1"/>
          <p:nvPr/>
        </p:nvSpPr>
        <p:spPr>
          <a:xfrm>
            <a:off x="516517" y="653205"/>
            <a:ext cx="228837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image folder list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334389" y="672951"/>
            <a:ext cx="2198181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image list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34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244394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join_id_sns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694802" y="3247395"/>
            <a:ext cx="1877491" cy="31614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이름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6172" y="167651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회원가입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46172" y="166760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7" name="Picture 2" descr="https://case.edu/medicine/admissions/media/school-of-medicine/admissions/classpro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251" y="2337952"/>
            <a:ext cx="695450" cy="70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http://www.clipartbest.com/cliparts/ace/Kjx/aceKjxkc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840" y="2771448"/>
            <a:ext cx="311508" cy="26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타원 37"/>
          <p:cNvSpPr/>
          <p:nvPr/>
        </p:nvSpPr>
        <p:spPr>
          <a:xfrm>
            <a:off x="586666" y="315739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236855" y="227928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91390" y="4725144"/>
            <a:ext cx="1933912" cy="622675"/>
            <a:chOff x="697487" y="3690166"/>
            <a:chExt cx="1933912" cy="622675"/>
          </a:xfrm>
        </p:grpSpPr>
        <p:sp>
          <p:nvSpPr>
            <p:cNvPr id="43" name="TextBox 42"/>
            <p:cNvSpPr txBox="1"/>
            <p:nvPr/>
          </p:nvSpPr>
          <p:spPr>
            <a:xfrm>
              <a:off x="899592" y="3697287"/>
              <a:ext cx="1731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에코 마일리지</a:t>
              </a:r>
              <a:r>
                <a:rPr lang="en-US" altLang="ko-KR" sz="7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700" u="sng" dirty="0" smtClean="0">
                  <a:solidFill>
                    <a:schemeClr val="accent2"/>
                  </a:solidFill>
                  <a:latin typeface="나눔고딕" pitchFamily="50" charset="-127"/>
                  <a:ea typeface="나눔고딕" pitchFamily="50" charset="-127"/>
                </a:rPr>
                <a:t>서비스 이용약관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및 </a:t>
              </a:r>
              <a:r>
                <a:rPr lang="ko-KR" altLang="en-US" sz="700" u="sng" dirty="0" smtClean="0">
                  <a:solidFill>
                    <a:schemeClr val="accent2"/>
                  </a:solidFill>
                  <a:latin typeface="나눔고딕" pitchFamily="50" charset="-127"/>
                  <a:ea typeface="나눔고딕" pitchFamily="50" charset="-127"/>
                </a:rPr>
                <a:t>개인정보 취급방침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에 동의 합니다</a:t>
              </a:r>
              <a:r>
                <a:rPr lang="en-US" altLang="ko-KR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.(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필수</a:t>
              </a:r>
              <a:r>
                <a:rPr lang="en-US" altLang="ko-KR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  <a:endPara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45" name="그림 44" descr="ssa.bmp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856" y="3690166"/>
              <a:ext cx="214314" cy="24289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893495" y="4005064"/>
              <a:ext cx="17318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에코 마일리지</a:t>
              </a:r>
              <a:r>
                <a:rPr lang="en-US" altLang="ko-KR" sz="7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700" u="sng" dirty="0" smtClean="0">
                  <a:solidFill>
                    <a:schemeClr val="accent2"/>
                  </a:solidFill>
                  <a:latin typeface="나눔고딕" pitchFamily="50" charset="-127"/>
                  <a:ea typeface="나눔고딕" pitchFamily="50" charset="-127"/>
                </a:rPr>
                <a:t>위치정보 수집 및 이용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에 동의 합니다</a:t>
              </a:r>
              <a:r>
                <a:rPr lang="en-US" altLang="ko-KR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.(</a:t>
              </a:r>
              <a:r>
                <a:rPr lang="ko-KR" altLang="en-US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필수</a:t>
              </a:r>
              <a:r>
                <a:rPr lang="en-US" altLang="ko-KR" sz="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)</a:t>
              </a:r>
              <a:endParaRPr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49" name="그림 48" descr="ssa.bmp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487" y="4040295"/>
              <a:ext cx="214314" cy="242890"/>
            </a:xfrm>
            <a:prstGeom prst="rect">
              <a:avLst/>
            </a:prstGeom>
          </p:spPr>
        </p:pic>
      </p:grpSp>
      <p:sp>
        <p:nvSpPr>
          <p:cNvPr id="55" name="타원 54"/>
          <p:cNvSpPr/>
          <p:nvPr/>
        </p:nvSpPr>
        <p:spPr>
          <a:xfrm>
            <a:off x="558964" y="431938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2177744" y="173683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31541" y="671209"/>
            <a:ext cx="2376260" cy="309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en-US" altLang="ko-KR" dirty="0" smtClean="0"/>
              <a:t>Sign up with SNS</a:t>
            </a:r>
            <a:endParaRPr lang="ko-KR" altLang="en-US" dirty="0"/>
          </a:p>
        </p:txBody>
      </p:sp>
      <p:sp>
        <p:nvSpPr>
          <p:cNvPr id="76" name="직사각형 75"/>
          <p:cNvSpPr/>
          <p:nvPr/>
        </p:nvSpPr>
        <p:spPr>
          <a:xfrm>
            <a:off x="3131840" y="908720"/>
            <a:ext cx="2664296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594054"/>
              </p:ext>
            </p:extLst>
          </p:nvPr>
        </p:nvGraphicFramePr>
        <p:xfrm>
          <a:off x="3851920" y="758276"/>
          <a:ext cx="5228579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52285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05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SNS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회원가입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SNS 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정보 연동하여 표시</a:t>
                      </a:r>
                      <a:r>
                        <a:rPr lang="en-US" altLang="ko-KR" sz="105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05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ko-KR" sz="105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뒤로 가기 클릭 시 </a:t>
                      </a: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[login]</a:t>
                      </a: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페이지로 이동</a:t>
                      </a:r>
                      <a:endParaRPr lang="en-US" altLang="ko-KR" sz="105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이미지 </a:t>
                      </a:r>
                      <a:endParaRPr lang="en-US" altLang="ko-KR" sz="105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sns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등록된 프로필 이미지 표시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이미지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카메라 버튼 클릭 시 프로필 이미지 변경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img_edit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생성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이미지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팝업창에서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선택한 사진으로 이미지 변경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이름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SNS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이름 정보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표시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4) </a:t>
                      </a:r>
                      <a:r>
                        <a:rPr lang="ko-KR" altLang="en-US" sz="105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우편번호 입력란 </a:t>
                      </a:r>
                      <a:endParaRPr lang="en-US" altLang="ko-KR" sz="1050" b="0" kern="1200" baseline="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2563" marR="0" lvl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5) </a:t>
                      </a:r>
                      <a:r>
                        <a:rPr lang="ko-KR" altLang="en-US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우편번호 검색 버튼</a:t>
                      </a:r>
                      <a:r>
                        <a:rPr lang="en-US" altLang="ko-KR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우편번호 검색 창 팝업 </a:t>
                      </a:r>
                      <a:r>
                        <a:rPr lang="en-US" altLang="ko-KR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</a:t>
                      </a:r>
                      <a:r>
                        <a:rPr lang="ko-KR" altLang="en-US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kumimoji="1" lang="en-US" altLang="ko-KR" sz="105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postcode_road</a:t>
                      </a:r>
                      <a:r>
                        <a:rPr kumimoji="1" lang="en-US" altLang="ko-KR" sz="105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kumimoji="1" lang="ko-KR" altLang="en-US" sz="105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페이지 노출</a:t>
                      </a:r>
                      <a:endParaRPr lang="en-US" altLang="ko-KR" sz="1050" b="0" kern="1200" baseline="0" dirty="0" smtClean="0">
                        <a:solidFill>
                          <a:srgbClr val="FF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6) </a:t>
                      </a:r>
                      <a:r>
                        <a:rPr lang="ko-KR" altLang="en-US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우편번호 검색 창에서 선택한 우편번호 자동 기입</a:t>
                      </a:r>
                      <a:endParaRPr lang="en-US" altLang="ko-KR" sz="1050" b="0" kern="1200" baseline="0" dirty="0" smtClean="0">
                        <a:solidFill>
                          <a:srgbClr val="FF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7) </a:t>
                      </a:r>
                      <a:r>
                        <a:rPr lang="ko-KR" altLang="en-US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우편번호 검색 창에서 선택한 상세 주소 자동 기입</a:t>
                      </a:r>
                      <a:endParaRPr lang="en-US" altLang="ko-KR" sz="1050" b="0" kern="1200" baseline="0" dirty="0" smtClean="0">
                        <a:solidFill>
                          <a:srgbClr val="FF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- </a:t>
                      </a:r>
                      <a:r>
                        <a:rPr lang="ko-KR" altLang="en-US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상세주소 </a:t>
                      </a:r>
                      <a:r>
                        <a:rPr lang="en-US" altLang="ko-KR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터치 시 입력가능</a:t>
                      </a:r>
                      <a:r>
                        <a:rPr lang="en-US" altLang="ko-KR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한글 </a:t>
                      </a:r>
                      <a:r>
                        <a:rPr lang="ko-KR" altLang="en-US" sz="1050" b="0" kern="1200" baseline="0" dirty="0" err="1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키패드</a:t>
                      </a:r>
                      <a:r>
                        <a:rPr lang="ko-KR" altLang="en-US" sz="1050" b="0" kern="1200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lang="en-US" altLang="ko-KR" sz="1050" b="0" kern="1200" baseline="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이용약관 동의 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- “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서비스 이용약관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[agreement] </a:t>
                      </a:r>
                      <a:r>
                        <a:rPr kumimoji="0" lang="ko-KR" altLang="en-US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- “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개인정보 취급방침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[agreement] </a:t>
                      </a:r>
                      <a:r>
                        <a:rPr kumimoji="0" lang="ko-KR" altLang="en-US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- “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위치정보 수집 및 이용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[agreement] </a:t>
                      </a:r>
                      <a:r>
                        <a:rPr kumimoji="0" lang="ko-KR" altLang="en-US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9) 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가입완료 버튼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</a:rPr>
                        <a:t>가입 후 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</a:rPr>
                        <a:t>준회원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</a:rPr>
                        <a:t>으로 분류 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   (1)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</a:rPr>
                        <a:t>이름이 입력되지 않았을 경우 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: “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</a:rPr>
                        <a:t>이름을 입력해주세요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” </a:t>
                      </a:r>
                      <a:r>
                        <a:rPr lang="ko-KR" altLang="en-US" sz="1050" baseline="0" dirty="0" err="1" smtClean="0">
                          <a:solidFill>
                            <a:schemeClr val="tx1"/>
                          </a:solidFill>
                        </a:rPr>
                        <a:t>알럿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</a:rPr>
                        <a:t>생성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US" altLang="ko-KR" sz="1050" baseline="0" dirty="0" smtClean="0">
                          <a:solidFill>
                            <a:srgbClr val="FF0000"/>
                          </a:solidFill>
                        </a:rPr>
                        <a:t>(2)</a:t>
                      </a:r>
                      <a:r>
                        <a:rPr lang="ko-KR" altLang="en-US" sz="105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주소가 입력되지 않은 경우 </a:t>
                      </a:r>
                      <a:r>
                        <a:rPr lang="en-US" altLang="ko-KR" sz="105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: “</a:t>
                      </a:r>
                      <a:r>
                        <a:rPr lang="ko-KR" altLang="en-US" sz="105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주소를 입력해주세요</a:t>
                      </a:r>
                      <a:r>
                        <a:rPr lang="en-US" altLang="ko-KR" sz="105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.” </a:t>
                      </a:r>
                      <a:r>
                        <a:rPr lang="ko-KR" altLang="en-US" sz="1050" b="0" kern="1200" baseline="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얼럿창</a:t>
                      </a:r>
                      <a:r>
                        <a:rPr lang="ko-KR" altLang="en-US" sz="105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생성</a:t>
                      </a:r>
                      <a:endParaRPr lang="en-US" altLang="ko-KR" sz="1050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(3)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</a:rPr>
                        <a:t>이용약관 동의가 되지 않았을 경우 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: “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</a:rPr>
                        <a:t>이용약관에 동의 해주세요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.” </a:t>
                      </a:r>
                      <a:r>
                        <a:rPr lang="ko-KR" altLang="en-US" sz="1050" baseline="0" dirty="0" err="1" smtClean="0">
                          <a:solidFill>
                            <a:schemeClr val="tx1"/>
                          </a:solidFill>
                        </a:rPr>
                        <a:t>알럿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</a:rPr>
                        <a:t> 생성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(4)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</a:rPr>
                        <a:t>성명 및 이용약관 동의 완료한 경우 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</a:rPr>
                        <a:t>: [main]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</a:rPr>
                        <a:t>으로 이동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7" name="직사각형 76"/>
          <p:cNvSpPr/>
          <p:nvPr/>
        </p:nvSpPr>
        <p:spPr>
          <a:xfrm>
            <a:off x="985941" y="2038179"/>
            <a:ext cx="12961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프로필 이미지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선택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1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489171" y="17474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267744" y="1710458"/>
            <a:ext cx="4379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05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고딕" pitchFamily="50" charset="-127"/>
                <a:ea typeface="나눔고딕" pitchFamily="50" charset="-127"/>
              </a:rPr>
              <a:t>완료</a:t>
            </a:r>
            <a:endParaRPr lang="ko-KR" altLang="en-US" sz="1050" b="1" dirty="0">
              <a:solidFill>
                <a:prstClr val="black">
                  <a:lumMod val="50000"/>
                  <a:lumOff val="50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12274" y="3699116"/>
            <a:ext cx="604235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우편번호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85499" y="3699114"/>
            <a:ext cx="697725" cy="246221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우편번호 검색</a:t>
            </a:r>
            <a:endParaRPr lang="ko-KR" altLang="en-US" sz="8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12274" y="4023612"/>
            <a:ext cx="1891776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상세 주소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00418" y="364222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33" name="타원 32"/>
          <p:cNvSpPr/>
          <p:nvPr/>
        </p:nvSpPr>
        <p:spPr>
          <a:xfrm>
            <a:off x="600418" y="394533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34" name="타원 33"/>
          <p:cNvSpPr/>
          <p:nvPr/>
        </p:nvSpPr>
        <p:spPr>
          <a:xfrm>
            <a:off x="1314954" y="360911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/>
              <a:t>5</a:t>
            </a:r>
            <a:endParaRPr lang="ko-KR" altLang="en-US" sz="700" dirty="0"/>
          </a:p>
        </p:txBody>
      </p:sp>
      <p:sp>
        <p:nvSpPr>
          <p:cNvPr id="35" name="직사각형 34"/>
          <p:cNvSpPr/>
          <p:nvPr/>
        </p:nvSpPr>
        <p:spPr>
          <a:xfrm>
            <a:off x="709767" y="4319388"/>
            <a:ext cx="1891776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상세 주소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31541" y="475658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48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268869"/>
              </p:ext>
            </p:extLst>
          </p:nvPr>
        </p:nvGraphicFramePr>
        <p:xfrm>
          <a:off x="5652120" y="758276"/>
          <a:ext cx="3428380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428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아이디 찾기</a:t>
                      </a:r>
                      <a:endParaRPr lang="en-US" altLang="ko-KR" sz="11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1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뒤로가기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버튼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login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lang="en-US" altLang="ko-KR" sz="11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1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이메일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입력 창</a:t>
                      </a:r>
                      <a:endParaRPr lang="en-US" altLang="ko-KR" sz="11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핸드폰 번호 </a:t>
                      </a:r>
                      <a:r>
                        <a:rPr lang="ko-KR" altLang="en-US" sz="11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endParaRPr lang="en-US" altLang="ko-KR" sz="11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아이디 찾기 버튼</a:t>
                      </a:r>
                      <a:endParaRPr lang="en-US" altLang="ko-KR" sz="11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4)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했을 때 해당 </a:t>
                      </a:r>
                      <a:r>
                        <a:rPr lang="ko-KR" altLang="en-US" sz="11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입력값으로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매칭되는 회원정보가 없을 시 메시지</a:t>
                      </a:r>
                      <a:endParaRPr lang="en-US" altLang="ko-KR" sz="11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4)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했을 때 해당 </a:t>
                      </a:r>
                      <a:r>
                        <a:rPr lang="ko-KR" altLang="en-US" sz="11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입력값으로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매칭되는 회원정보가 있을 경우에 노출</a:t>
                      </a:r>
                      <a:endParaRPr lang="en-US" altLang="ko-KR" sz="110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100" dirty="0" smtClean="0"/>
                        <a:t>- </a:t>
                      </a:r>
                      <a:r>
                        <a:rPr lang="ko-KR" altLang="en-US" sz="1100" dirty="0" smtClean="0"/>
                        <a:t>끝에 글자는 </a:t>
                      </a:r>
                      <a:r>
                        <a:rPr lang="en-US" altLang="ko-KR" sz="1100" dirty="0" smtClean="0"/>
                        <a:t>** </a:t>
                      </a:r>
                      <a:r>
                        <a:rPr lang="ko-KR" altLang="en-US" sz="1100" dirty="0" smtClean="0"/>
                        <a:t>표시</a:t>
                      </a:r>
                      <a:r>
                        <a:rPr lang="en-US" altLang="ko-KR" sz="1100" dirty="0" smtClean="0"/>
                        <a:t>, 4</a:t>
                      </a:r>
                      <a:r>
                        <a:rPr lang="ko-KR" altLang="en-US" sz="1100" dirty="0" smtClean="0"/>
                        <a:t>자 이하면 마지막 글자만 </a:t>
                      </a:r>
                      <a:r>
                        <a:rPr lang="en-US" altLang="ko-KR" sz="1100" dirty="0" smtClean="0"/>
                        <a:t>* </a:t>
                      </a:r>
                      <a:r>
                        <a:rPr lang="ko-KR" altLang="en-US" sz="1100" dirty="0" smtClean="0"/>
                        <a:t>표시</a:t>
                      </a:r>
                      <a:endParaRPr lang="en-US" altLang="ko-KR" sz="11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755576" y="1622890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아이디 찾기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55576" y="1613985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47584" y="167015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Button"/>
          <p:cNvSpPr>
            <a:spLocks/>
          </p:cNvSpPr>
          <p:nvPr/>
        </p:nvSpPr>
        <p:spPr bwMode="auto">
          <a:xfrm>
            <a:off x="970459" y="3754226"/>
            <a:ext cx="1780251" cy="250838"/>
          </a:xfrm>
          <a:prstGeom prst="roundRect">
            <a:avLst>
              <a:gd name="adj" fmla="val 8230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262626"/>
                </a:solidFill>
                <a:effectLst/>
                <a:latin typeface="나눔고딕" pitchFamily="50" charset="-127"/>
                <a:ea typeface="나눔고딕" pitchFamily="50" charset="-127"/>
              </a:rPr>
              <a:t>아이디 찾기</a:t>
            </a:r>
            <a:endParaRPr lang="en-US" sz="1000" dirty="0">
              <a:solidFill>
                <a:srgbClr val="262626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48674" y="2636912"/>
            <a:ext cx="1995134" cy="158417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219088" y="368218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971600" y="3068960"/>
            <a:ext cx="16812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971600" y="3501008"/>
            <a:ext cx="16812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4" descr="mail icon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43" y="2857344"/>
            <a:ext cx="151225" cy="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187624" y="2780928"/>
            <a:ext cx="1279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이메일</a:t>
            </a:r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주소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87624" y="3198440"/>
            <a:ext cx="1279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핸드폰 번호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174356" y="260092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119198" y="31050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1" name="Picture 3" descr="C:\Users\Administrator\Downloads\noun_14440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2" t="1511" r="27998" b="17736"/>
          <a:stretch/>
        </p:blipFill>
        <p:spPr bwMode="auto">
          <a:xfrm>
            <a:off x="1000542" y="3249000"/>
            <a:ext cx="101622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869508" y="4437112"/>
            <a:ext cx="1974300" cy="67689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입력하신 정보와 일치하는 </a:t>
            </a:r>
          </a:p>
          <a:p>
            <a:pPr algn="ct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회원정보가 없습니다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ct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다시 확인해 주세요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669048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find_id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920112" y="2060848"/>
            <a:ext cx="1851688" cy="50405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9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아이디를 찾기 위해 가입하신 </a:t>
            </a:r>
            <a:r>
              <a:rPr lang="ko-KR" altLang="en-US" sz="9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이메일과</a:t>
            </a:r>
            <a:r>
              <a:rPr lang="ko-KR" altLang="en-US" sz="9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핸드폰 번호를 입력해 주세요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9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345332" y="4409776"/>
            <a:ext cx="1974300" cy="67689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abcd</a:t>
            </a:r>
            <a:r>
              <a:rPr lang="en-US" altLang="ko-KR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**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79508" y="43471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35572" y="436510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839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144281"/>
              </p:ext>
            </p:extLst>
          </p:nvPr>
        </p:nvGraphicFramePr>
        <p:xfrm>
          <a:off x="5652120" y="758276"/>
          <a:ext cx="3428380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428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비밀번호 찾기</a:t>
                      </a:r>
                      <a:endParaRPr lang="en-US" altLang="ko-KR" sz="11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1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뒤로가기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버튼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login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lang="en-US" altLang="ko-KR" sz="11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아이디 입력 창</a:t>
                      </a:r>
                      <a:endParaRPr lang="en-US" altLang="ko-KR" sz="11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핸드폰 번호 </a:t>
                      </a:r>
                      <a:r>
                        <a:rPr lang="ko-KR" altLang="en-US" sz="11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endParaRPr lang="en-US" altLang="ko-KR" sz="11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임시 비밀번호 발송 버튼 버튼</a:t>
                      </a: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1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핸드폰 번호가 가입된 회원정보와 일치할 경우 해당 회원의 </a:t>
                      </a:r>
                      <a:r>
                        <a:rPr lang="ko-KR" altLang="en-US" sz="1100" b="0" u="none" baseline="0" dirty="0" err="1" smtClean="0">
                          <a:latin typeface="+mn-lt"/>
                          <a:ea typeface="+mn-ea"/>
                        </a:rPr>
                        <a:t>이메일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 주소로 임시 비밀번호 발송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11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입력값으로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매칭되는 회원정보가 없을 시 메시지</a:t>
                      </a:r>
                      <a:endParaRPr lang="en-US" altLang="ko-KR" sz="11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11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입력값으로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매칭되는 회원정보가 있을 시 메시지</a:t>
                      </a:r>
                      <a:endParaRPr lang="en-US" altLang="ko-KR" sz="11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755576" y="1622890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비밀번호 찾기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55576" y="1613985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68674" y="167540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0112" y="2060848"/>
            <a:ext cx="1851688" cy="50405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9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임시비밀번호 발송을 위해 가입하신 아이디와 핸드폰 번호를 입력해 주세요</a:t>
            </a:r>
            <a:r>
              <a:rPr lang="en-US" altLang="ko-KR" sz="9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9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Button"/>
          <p:cNvSpPr>
            <a:spLocks/>
          </p:cNvSpPr>
          <p:nvPr/>
        </p:nvSpPr>
        <p:spPr bwMode="auto">
          <a:xfrm>
            <a:off x="970459" y="3754226"/>
            <a:ext cx="1780251" cy="250838"/>
          </a:xfrm>
          <a:prstGeom prst="roundRect">
            <a:avLst>
              <a:gd name="adj" fmla="val 8230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262626"/>
                </a:solidFill>
                <a:effectLst/>
                <a:latin typeface="나눔고딕" pitchFamily="50" charset="-127"/>
                <a:ea typeface="나눔고딕" pitchFamily="50" charset="-127"/>
              </a:rPr>
              <a:t>임시 비밀번호 발송</a:t>
            </a:r>
            <a:endParaRPr lang="en-US" sz="1000" dirty="0">
              <a:solidFill>
                <a:srgbClr val="262626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48674" y="2636912"/>
            <a:ext cx="1995134" cy="158417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219088" y="368218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971600" y="3068960"/>
            <a:ext cx="16812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971600" y="3501008"/>
            <a:ext cx="16812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187624" y="2780928"/>
            <a:ext cx="1279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아이디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87624" y="3198440"/>
            <a:ext cx="1279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핸드폰 번호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174356" y="260092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119198" y="31050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1" name="Picture 3" descr="C:\Users\Administrator\Downloads\noun_14440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2" t="1511" r="27998" b="17736"/>
          <a:stretch/>
        </p:blipFill>
        <p:spPr bwMode="auto">
          <a:xfrm>
            <a:off x="1000542" y="3249000"/>
            <a:ext cx="101622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158230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find_pw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429" r="100000">
                        <a14:foregroundMark x1="42857" y1="17143" x2="62857" y2="35714"/>
                        <a14:foregroundMark x1="31429" y1="70000" x2="77143" y2="70000"/>
                        <a14:backgroundMark x1="22857" y1="20000" x2="12857" y2="57143"/>
                        <a14:backgroundMark x1="94286" y1="32857" x2="92857" y2="48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10" y="2766581"/>
            <a:ext cx="233485" cy="233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869508" y="4437112"/>
            <a:ext cx="1974300" cy="67689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입력하신 정보와 일치하는 </a:t>
            </a:r>
          </a:p>
          <a:p>
            <a:pPr algn="ct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회원정보가 없습니다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ct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다시 확인해 주세요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4" name="타원 23"/>
          <p:cNvSpPr/>
          <p:nvPr/>
        </p:nvSpPr>
        <p:spPr>
          <a:xfrm>
            <a:off x="781698" y="43471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299829" y="4437112"/>
            <a:ext cx="1974300" cy="67689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등록된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이메일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주소로</a:t>
            </a:r>
          </a:p>
          <a:p>
            <a:pPr algn="ct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임시 비밀번호가 </a:t>
            </a:r>
          </a:p>
          <a:p>
            <a:pPr algn="ctr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발송되었습니다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1" name="타원 20"/>
          <p:cNvSpPr/>
          <p:nvPr/>
        </p:nvSpPr>
        <p:spPr>
          <a:xfrm>
            <a:off x="3235572" y="43509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3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3385964" y="1694458"/>
            <a:ext cx="2160000" cy="3838555"/>
          </a:xfrm>
          <a:prstGeom prst="rect">
            <a:avLst/>
          </a:prstGeom>
          <a:solidFill>
            <a:schemeClr val="tx1">
              <a:lumMod val="65000"/>
              <a:lumOff val="3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90"/>
          <p:cNvSpPr>
            <a:spLocks noChangeArrowheads="1"/>
          </p:cNvSpPr>
          <p:nvPr/>
        </p:nvSpPr>
        <p:spPr bwMode="auto">
          <a:xfrm>
            <a:off x="3450965" y="2276872"/>
            <a:ext cx="2016224" cy="2520280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Gill Sans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60183" y="1694458"/>
            <a:ext cx="2160000" cy="3838555"/>
          </a:xfrm>
          <a:prstGeom prst="rect">
            <a:avLst/>
          </a:prstGeom>
          <a:solidFill>
            <a:schemeClr val="tx1">
              <a:lumMod val="65000"/>
              <a:lumOff val="3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480246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guide_1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99256"/>
              </p:ext>
            </p:extLst>
          </p:nvPr>
        </p:nvGraphicFramePr>
        <p:xfrm>
          <a:off x="5724128" y="758276"/>
          <a:ext cx="3356371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3563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가이드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튜토리얼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화면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회원가입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로그인 후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최초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1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회에 한해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tutorial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생성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스와이프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하여 페이지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자전거 주행방법 가이드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이미지에 대한 설명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시작하기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[main]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방법 가이드 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직사각형 90"/>
          <p:cNvSpPr>
            <a:spLocks noChangeArrowheads="1"/>
          </p:cNvSpPr>
          <p:nvPr/>
        </p:nvSpPr>
        <p:spPr bwMode="auto">
          <a:xfrm>
            <a:off x="624260" y="2276872"/>
            <a:ext cx="2016224" cy="2529012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Gill Sans"/>
            </a:endParaRPr>
          </a:p>
        </p:txBody>
      </p:sp>
      <p:sp>
        <p:nvSpPr>
          <p:cNvPr id="45" name="Oval"/>
          <p:cNvSpPr/>
          <p:nvPr/>
        </p:nvSpPr>
        <p:spPr>
          <a:xfrm>
            <a:off x="1259632" y="2036230"/>
            <a:ext cx="102076" cy="102076"/>
          </a:xfrm>
          <a:prstGeom prst="ellipse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Oval"/>
          <p:cNvSpPr/>
          <p:nvPr/>
        </p:nvSpPr>
        <p:spPr>
          <a:xfrm>
            <a:off x="1481004" y="2036230"/>
            <a:ext cx="102076" cy="10207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Oval"/>
          <p:cNvSpPr/>
          <p:nvPr/>
        </p:nvSpPr>
        <p:spPr>
          <a:xfrm>
            <a:off x="1688758" y="2036230"/>
            <a:ext cx="102076" cy="10207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Oval"/>
          <p:cNvSpPr/>
          <p:nvPr/>
        </p:nvSpPr>
        <p:spPr>
          <a:xfrm>
            <a:off x="1912030" y="2036230"/>
            <a:ext cx="102076" cy="10207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Delete"/>
          <p:cNvSpPr>
            <a:spLocks noChangeAspect="1"/>
          </p:cNvSpPr>
          <p:nvPr/>
        </p:nvSpPr>
        <p:spPr bwMode="auto">
          <a:xfrm>
            <a:off x="2518246" y="1772816"/>
            <a:ext cx="122238" cy="122237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Oval"/>
          <p:cNvSpPr/>
          <p:nvPr/>
        </p:nvSpPr>
        <p:spPr>
          <a:xfrm>
            <a:off x="4113735" y="2039512"/>
            <a:ext cx="102076" cy="10207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756322" y="2402418"/>
            <a:ext cx="1463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방법 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주행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대중교통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Oval"/>
          <p:cNvSpPr/>
          <p:nvPr/>
        </p:nvSpPr>
        <p:spPr>
          <a:xfrm>
            <a:off x="4335107" y="2039512"/>
            <a:ext cx="102076" cy="102076"/>
          </a:xfrm>
          <a:prstGeom prst="ellipse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Oval"/>
          <p:cNvSpPr/>
          <p:nvPr/>
        </p:nvSpPr>
        <p:spPr>
          <a:xfrm>
            <a:off x="4542861" y="2039512"/>
            <a:ext cx="102076" cy="10207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Oval"/>
          <p:cNvSpPr/>
          <p:nvPr/>
        </p:nvSpPr>
        <p:spPr>
          <a:xfrm>
            <a:off x="4766133" y="2039512"/>
            <a:ext cx="102076" cy="10207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Delete"/>
          <p:cNvSpPr>
            <a:spLocks noChangeAspect="1"/>
          </p:cNvSpPr>
          <p:nvPr/>
        </p:nvSpPr>
        <p:spPr bwMode="auto">
          <a:xfrm>
            <a:off x="5372349" y="1772816"/>
            <a:ext cx="122238" cy="122237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직사각형 90"/>
          <p:cNvSpPr>
            <a:spLocks noChangeArrowheads="1"/>
          </p:cNvSpPr>
          <p:nvPr/>
        </p:nvSpPr>
        <p:spPr bwMode="auto">
          <a:xfrm>
            <a:off x="728018" y="2708920"/>
            <a:ext cx="865734" cy="1656184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kern="0" dirty="0" smtClean="0">
                <a:latin typeface="나눔고딕" pitchFamily="50" charset="-127"/>
                <a:ea typeface="나눔고딕" pitchFamily="50" charset="-127"/>
                <a:sym typeface="Gill Sans"/>
              </a:rPr>
              <a:t>[</a:t>
            </a:r>
            <a:r>
              <a:rPr lang="en-US" altLang="ko-KR" sz="800" dirty="0" err="1" smtClean="0">
                <a:solidFill>
                  <a:sysClr val="windowText" lastClr="000000"/>
                </a:solidFill>
              </a:rPr>
              <a:t>bike_start</a:t>
            </a:r>
            <a:r>
              <a:rPr lang="en-US" altLang="ko-KR" sz="700" kern="0" dirty="0" smtClean="0">
                <a:latin typeface="나눔고딕" pitchFamily="50" charset="-127"/>
                <a:ea typeface="나눔고딕" pitchFamily="50" charset="-127"/>
                <a:sym typeface="Gill Sans"/>
              </a:rPr>
              <a:t>]</a:t>
            </a:r>
          </a:p>
          <a:p>
            <a:pPr algn="ctr">
              <a:defRPr/>
            </a:pPr>
            <a:r>
              <a:rPr lang="en-US" altLang="ko-KR" sz="700" kern="0" dirty="0" err="1" smtClean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  <a:sym typeface="Gill Sans"/>
              </a:rPr>
              <a:t>imag</a:t>
            </a:r>
            <a:endParaRPr lang="ko-KR" alt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4228" y="4390357"/>
            <a:ext cx="1935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자전거 버튼을 누르면 주행이 시작됩니다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주행 종료 </a:t>
            </a:r>
            <a:endParaRPr lang="en-US" altLang="ko-KR" sz="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후 나의 기록을 확인할 수 있으며 </a:t>
            </a:r>
            <a:r>
              <a:rPr lang="ko-KR" altLang="en-US" sz="600" dirty="0" err="1" smtClean="0">
                <a:latin typeface="나눔고딕" pitchFamily="50" charset="-127"/>
                <a:ea typeface="나눔고딕" pitchFamily="50" charset="-127"/>
              </a:rPr>
              <a:t>환승이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 필요한 경우 </a:t>
            </a:r>
            <a:endParaRPr lang="en-US" altLang="ko-KR" sz="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대중교통 </a:t>
            </a:r>
            <a:r>
              <a:rPr lang="ko-KR" altLang="en-US" sz="600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 버튼을 눌러주세요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3498395" y="4384154"/>
            <a:ext cx="1935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주행 후 지하철 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NFC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나 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코드로 </a:t>
            </a:r>
            <a:r>
              <a:rPr lang="ko-KR" altLang="en-US" sz="600" dirty="0" err="1" smtClean="0">
                <a:latin typeface="나눔고딕" pitchFamily="50" charset="-127"/>
                <a:ea typeface="나눔고딕" pitchFamily="50" charset="-127"/>
              </a:rPr>
              <a:t>환승을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 인증하면 주행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600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600" dirty="0" err="1" smtClean="0">
                <a:latin typeface="나눔고딕" pitchFamily="50" charset="-127"/>
                <a:ea typeface="나눔고딕" pitchFamily="50" charset="-127"/>
              </a:rPr>
              <a:t>마일리지가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 부여됩니다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600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 받기와 </a:t>
            </a:r>
            <a:r>
              <a:rPr lang="ko-KR" altLang="en-US" sz="600" dirty="0" err="1" smtClean="0">
                <a:latin typeface="나눔고딕" pitchFamily="50" charset="-127"/>
                <a:ea typeface="나눔고딕" pitchFamily="50" charset="-127"/>
              </a:rPr>
              <a:t>히스토리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 확인은 기록 페이지에서 진행할 수 있습니다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직사각형 90"/>
          <p:cNvSpPr>
            <a:spLocks noChangeArrowheads="1"/>
          </p:cNvSpPr>
          <p:nvPr/>
        </p:nvSpPr>
        <p:spPr bwMode="auto">
          <a:xfrm>
            <a:off x="3563888" y="2717947"/>
            <a:ext cx="873211" cy="1656184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kern="0" dirty="0" smtClean="0">
                <a:latin typeface="나눔고딕" pitchFamily="50" charset="-127"/>
                <a:ea typeface="나눔고딕" pitchFamily="50" charset="-127"/>
                <a:sym typeface="Gill Sans"/>
              </a:rPr>
              <a:t>[</a:t>
            </a:r>
            <a:r>
              <a:rPr lang="en-US" altLang="ko-KR" sz="700" dirty="0" err="1" smtClean="0">
                <a:solidFill>
                  <a:sysClr val="windowText" lastClr="000000"/>
                </a:solidFill>
              </a:rPr>
              <a:t>transfer_bus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]</a:t>
            </a:r>
            <a:endParaRPr lang="en-US" altLang="ko-KR" sz="700" kern="0" dirty="0">
              <a:latin typeface="나눔고딕" pitchFamily="50" charset="-127"/>
              <a:ea typeface="나눔고딕" pitchFamily="50" charset="-127"/>
              <a:sym typeface="Gill Sans"/>
            </a:endParaRPr>
          </a:p>
          <a:p>
            <a:pPr algn="ctr">
              <a:defRPr/>
            </a:pPr>
            <a:r>
              <a:rPr lang="en-US" altLang="ko-KR" sz="700" kern="0" dirty="0" err="1">
                <a:latin typeface="나눔고딕" pitchFamily="50" charset="-127"/>
                <a:ea typeface="나눔고딕" pitchFamily="50" charset="-127"/>
                <a:sym typeface="Gill Sans"/>
              </a:rPr>
              <a:t>img</a:t>
            </a:r>
            <a:endParaRPr lang="ko-KR" altLang="en-US" sz="700" kern="0" dirty="0">
              <a:latin typeface="나눔고딕" pitchFamily="50" charset="-127"/>
              <a:ea typeface="나눔고딕" pitchFamily="50" charset="-127"/>
              <a:sym typeface="Gill Sans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989612" y="198884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107" name="타원 106"/>
          <p:cNvSpPr/>
          <p:nvPr/>
        </p:nvSpPr>
        <p:spPr>
          <a:xfrm>
            <a:off x="1025616" y="242014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108" name="타원 107"/>
          <p:cNvSpPr/>
          <p:nvPr/>
        </p:nvSpPr>
        <p:spPr>
          <a:xfrm>
            <a:off x="670868" y="262794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109" name="타원 108"/>
          <p:cNvSpPr/>
          <p:nvPr/>
        </p:nvSpPr>
        <p:spPr>
          <a:xfrm>
            <a:off x="503568" y="436510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112" name="타원 111"/>
          <p:cNvSpPr/>
          <p:nvPr/>
        </p:nvSpPr>
        <p:spPr>
          <a:xfrm>
            <a:off x="3756322" y="240241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114" name="타원 113"/>
          <p:cNvSpPr/>
          <p:nvPr/>
        </p:nvSpPr>
        <p:spPr>
          <a:xfrm>
            <a:off x="5141215" y="172011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46" name="TextBox 45"/>
          <p:cNvSpPr txBox="1"/>
          <p:nvPr/>
        </p:nvSpPr>
        <p:spPr>
          <a:xfrm>
            <a:off x="1115616" y="2402418"/>
            <a:ext cx="9924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자전거 주행 방법</a:t>
            </a:r>
            <a:endParaRPr lang="en-US" altLang="ko-KR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직사각형 90"/>
          <p:cNvSpPr>
            <a:spLocks noChangeArrowheads="1"/>
          </p:cNvSpPr>
          <p:nvPr/>
        </p:nvSpPr>
        <p:spPr bwMode="auto">
          <a:xfrm>
            <a:off x="1633832" y="2708920"/>
            <a:ext cx="914309" cy="1662534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kern="0" dirty="0" smtClean="0">
                <a:latin typeface="나눔고딕" pitchFamily="50" charset="-127"/>
                <a:ea typeface="나눔고딕" pitchFamily="50" charset="-127"/>
                <a:sym typeface="Gill Sans"/>
              </a:rPr>
              <a:t>[</a:t>
            </a:r>
            <a:r>
              <a:rPr lang="en-US" altLang="ko-KR" sz="700" dirty="0" err="1" smtClean="0">
                <a:latin typeface="나눔고딕" pitchFamily="50" charset="-127"/>
                <a:ea typeface="나눔고딕" pitchFamily="50" charset="-127"/>
              </a:rPr>
              <a:t>bike_end_history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]</a:t>
            </a:r>
            <a:endParaRPr lang="en-US" altLang="ko-KR" sz="700" kern="0" dirty="0" smtClean="0">
              <a:latin typeface="나눔고딕" pitchFamily="50" charset="-127"/>
              <a:ea typeface="나눔고딕" pitchFamily="50" charset="-127"/>
              <a:sym typeface="Gill Sans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kern="0" dirty="0" err="1" smtClean="0">
                <a:latin typeface="나눔고딕" pitchFamily="50" charset="-127"/>
                <a:ea typeface="나눔고딕" pitchFamily="50" charset="-127"/>
                <a:sym typeface="Gill Sans"/>
              </a:rPr>
              <a:t>img</a:t>
            </a:r>
            <a:endParaRPr lang="ko-KR" altLang="en-US" sz="700" kern="0" dirty="0">
              <a:latin typeface="나눔고딕" pitchFamily="50" charset="-127"/>
              <a:ea typeface="나눔고딕" pitchFamily="50" charset="-127"/>
              <a:sym typeface="Gill Sans"/>
            </a:endParaRPr>
          </a:p>
        </p:txBody>
      </p:sp>
      <p:sp>
        <p:nvSpPr>
          <p:cNvPr id="117" name="직사각형 90"/>
          <p:cNvSpPr>
            <a:spLocks noChangeArrowheads="1"/>
          </p:cNvSpPr>
          <p:nvPr/>
        </p:nvSpPr>
        <p:spPr bwMode="auto">
          <a:xfrm>
            <a:off x="4479103" y="2717947"/>
            <a:ext cx="873211" cy="1656184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kern="0" dirty="0">
                <a:latin typeface="나눔고딕" pitchFamily="50" charset="-127"/>
                <a:ea typeface="나눔고딕" pitchFamily="50" charset="-127"/>
                <a:sym typeface="Gill Sans"/>
              </a:rPr>
              <a:t>[</a:t>
            </a:r>
            <a:r>
              <a:rPr lang="en-US" altLang="ko-KR" sz="700" dirty="0" err="1" smtClean="0">
                <a:solidFill>
                  <a:sysClr val="windowText" lastClr="000000"/>
                </a:solidFill>
              </a:rPr>
              <a:t>transfer_subway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]</a:t>
            </a:r>
            <a:endParaRPr lang="en-US" altLang="ko-KR" sz="700" kern="0" dirty="0">
              <a:latin typeface="나눔고딕" pitchFamily="50" charset="-127"/>
              <a:ea typeface="나눔고딕" pitchFamily="50" charset="-127"/>
              <a:sym typeface="Gill Sans"/>
            </a:endParaRPr>
          </a:p>
          <a:p>
            <a:pPr algn="ctr">
              <a:defRPr/>
            </a:pPr>
            <a:r>
              <a:rPr lang="en-US" altLang="ko-KR" sz="700" kern="0" dirty="0" err="1">
                <a:latin typeface="나눔고딕" pitchFamily="50" charset="-127"/>
                <a:ea typeface="나눔고딕" pitchFamily="50" charset="-127"/>
                <a:sym typeface="Gill Sans"/>
              </a:rPr>
              <a:t>img</a:t>
            </a:r>
            <a:endParaRPr lang="ko-KR" altLang="en-US" sz="700" kern="0" dirty="0">
              <a:latin typeface="나눔고딕" pitchFamily="50" charset="-127"/>
              <a:ea typeface="나눔고딕" pitchFamily="50" charset="-127"/>
              <a:sym typeface="Gill Sans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382566" y="5335120"/>
            <a:ext cx="2160000" cy="200055"/>
          </a:xfrm>
          <a:prstGeom prst="rect">
            <a:avLst/>
          </a:prstGeom>
          <a:solidFill>
            <a:srgbClr val="3498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시작하기 </a:t>
            </a:r>
            <a:r>
              <a:rPr lang="en-US" altLang="ko-KR" sz="7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en-US" altLang="ko-KR" sz="7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53832" y="5335120"/>
            <a:ext cx="2160000" cy="200055"/>
          </a:xfrm>
          <a:prstGeom prst="rect">
            <a:avLst/>
          </a:prstGeom>
          <a:solidFill>
            <a:srgbClr val="3498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시작하기 </a:t>
            </a:r>
            <a:r>
              <a:rPr lang="en-US" altLang="ko-KR" sz="7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en-US" altLang="ko-KR" sz="7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070885" y="522176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22683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48924"/>
              </p:ext>
            </p:extLst>
          </p:nvPr>
        </p:nvGraphicFramePr>
        <p:xfrm>
          <a:off x="395536" y="44624"/>
          <a:ext cx="8229600" cy="6697472"/>
        </p:xfrm>
        <a:graphic>
          <a:graphicData uri="http://schemas.openxmlformats.org/drawingml/2006/table">
            <a:tbl>
              <a:tblPr/>
              <a:tblGrid>
                <a:gridCol w="1002323"/>
                <a:gridCol w="1024304"/>
                <a:gridCol w="1024304"/>
                <a:gridCol w="3771501"/>
                <a:gridCol w="1407168"/>
              </a:tblGrid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문서버전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담당자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 내용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V.1.0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최초 작성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V.1.1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6/13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피드백 내용 반영 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튜토리얼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추가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(p.16-17)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비정상종료 관련 내용 추가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(p.56-58)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일시정지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후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재시작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시 트랙표시 내용 추가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(p.34)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사용자 시야에 맞춰서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맵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회전 적용 내용 추가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(p.34)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신고하기 페이지 수정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(p.95)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마일리지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신청 페이지 수정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주행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환승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분리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)(p.92-93)</a:t>
                      </a: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V.1.2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6/19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피드백 반영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맵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회전 적용 페이지 추가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(p.35)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일시정지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재시작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시점 일직선 표기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(p.34)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뒤로가기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버튼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=&gt;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닫기 버튼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(p.42,46,49,51)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4,23,27,28,29,34,36,42,46,52,60,63,66,68,69,75,76,83,86,89,91,92,93,94 92   (0170622)</a:t>
                      </a: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요청사항반영페이지 참조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그외누락여부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체크요청</a:t>
                      </a: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V.1.3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6/28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피드백 반영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슬라이드 번호는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6/30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기준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- 5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로딩 이미지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마켓 이동 수정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- 20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공지사항 추가 및 롤링 정책 관련 문의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- 23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나의 소나무 애니메이션 기준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추후반영예정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- 27 :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그룹명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중복 체크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- 28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그룹 삭제 문구 변경 및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디스크립션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수정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- 39 :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그룹장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이전하기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명에게 권한 위임 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- 30 :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그룹장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이전 관련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- 35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방향성 고려 관련 피드백 안내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- 37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시설 버튼에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디스크립션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번호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- 43,47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대중교통 복합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환승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삭제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- 53 : Wi-Fi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 관련 문의 답변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추후 전달 예정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참고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- 61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출발지역 표기 문의 답변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시작점을 의미함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- 64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대중교통 기록에 대한 수정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아이콘 추가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 내용은 추후 수정 예정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페이지 참고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- 67,68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차트 수정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- 69,70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탭 위치 하단으로 변경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- 76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녹색교통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사이트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URL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연결 및 후원 현황 탭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- 77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포인트 후원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- 78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후원현황 탭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- 85-86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포인트로 후원하기 페이지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- 87~101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세부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0418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내용 반영하여 설정 재구성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 내용은 해당 페이지 참고 요청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V.1.31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6/29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피드백 반영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- 20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공지사항 롤링 정책 반영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- 64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버스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지하철 기록 표시 변경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- 78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기부회원 아이디 노출 방식 수정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- 91 :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마일리지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물품 신청 시 현재 적립된 주행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마일리지만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사용하게 수정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- 93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관리자가 등록한 기부회원에 대한 표시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V.1.32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 :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앱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업데이트 나중에 하기 버튼 추가 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97 : NFC/QR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코드 사용법 안내 문구 추가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디스크립션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수정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V.1.4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43,47,50,52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버스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지하철 열차 정보 삭제 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61 :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이전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에코마일리지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총 주행거리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총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활동수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기록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이전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에코마일리지에서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가져올 데이터 중 총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활동수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814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560183" y="1694458"/>
            <a:ext cx="2160000" cy="3838555"/>
          </a:xfrm>
          <a:prstGeom prst="rect">
            <a:avLst/>
          </a:prstGeom>
          <a:solidFill>
            <a:schemeClr val="tx1">
              <a:lumMod val="65000"/>
              <a:lumOff val="3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538383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guide_2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512651"/>
              </p:ext>
            </p:extLst>
          </p:nvPr>
        </p:nvGraphicFramePr>
        <p:xfrm>
          <a:off x="5724128" y="758276"/>
          <a:ext cx="3356371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3563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가이드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튜토리얼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화면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스와이프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하여 페이지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방법 가이드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대중교통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주행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이미지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이미지에 대한 설명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시작하기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[main]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기록 페이지 안내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5" name="Oval"/>
          <p:cNvSpPr/>
          <p:nvPr/>
        </p:nvSpPr>
        <p:spPr>
          <a:xfrm>
            <a:off x="1259632" y="2102788"/>
            <a:ext cx="102076" cy="10207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Oval"/>
          <p:cNvSpPr/>
          <p:nvPr/>
        </p:nvSpPr>
        <p:spPr>
          <a:xfrm>
            <a:off x="1481004" y="2102788"/>
            <a:ext cx="102076" cy="10207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Oval"/>
          <p:cNvSpPr/>
          <p:nvPr/>
        </p:nvSpPr>
        <p:spPr>
          <a:xfrm>
            <a:off x="1688758" y="2102788"/>
            <a:ext cx="102076" cy="102076"/>
          </a:xfrm>
          <a:prstGeom prst="ellipse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Oval"/>
          <p:cNvSpPr/>
          <p:nvPr/>
        </p:nvSpPr>
        <p:spPr>
          <a:xfrm>
            <a:off x="1912030" y="2102788"/>
            <a:ext cx="102076" cy="10207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Delete"/>
          <p:cNvSpPr>
            <a:spLocks noChangeAspect="1"/>
          </p:cNvSpPr>
          <p:nvPr/>
        </p:nvSpPr>
        <p:spPr bwMode="auto">
          <a:xfrm>
            <a:off x="2518246" y="1772816"/>
            <a:ext cx="122238" cy="122237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385964" y="1694458"/>
            <a:ext cx="2160000" cy="3838555"/>
          </a:xfrm>
          <a:prstGeom prst="rect">
            <a:avLst/>
          </a:prstGeom>
          <a:solidFill>
            <a:schemeClr val="tx1">
              <a:lumMod val="65000"/>
              <a:lumOff val="3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Oval"/>
          <p:cNvSpPr/>
          <p:nvPr/>
        </p:nvSpPr>
        <p:spPr>
          <a:xfrm>
            <a:off x="4113735" y="2102788"/>
            <a:ext cx="102076" cy="10207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Oval"/>
          <p:cNvSpPr/>
          <p:nvPr/>
        </p:nvSpPr>
        <p:spPr>
          <a:xfrm>
            <a:off x="4335107" y="2102788"/>
            <a:ext cx="102076" cy="10207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Oval"/>
          <p:cNvSpPr/>
          <p:nvPr/>
        </p:nvSpPr>
        <p:spPr>
          <a:xfrm>
            <a:off x="4542861" y="2102788"/>
            <a:ext cx="102076" cy="10207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Oval"/>
          <p:cNvSpPr/>
          <p:nvPr/>
        </p:nvSpPr>
        <p:spPr>
          <a:xfrm>
            <a:off x="4766133" y="2102788"/>
            <a:ext cx="102076" cy="102076"/>
          </a:xfrm>
          <a:prstGeom prst="ellipse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Delete"/>
          <p:cNvSpPr>
            <a:spLocks noChangeAspect="1"/>
          </p:cNvSpPr>
          <p:nvPr/>
        </p:nvSpPr>
        <p:spPr bwMode="auto">
          <a:xfrm>
            <a:off x="5372349" y="1772816"/>
            <a:ext cx="122238" cy="122237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직사각형 90"/>
          <p:cNvSpPr>
            <a:spLocks noChangeArrowheads="1"/>
          </p:cNvSpPr>
          <p:nvPr/>
        </p:nvSpPr>
        <p:spPr bwMode="auto">
          <a:xfrm>
            <a:off x="616467" y="2341682"/>
            <a:ext cx="2016224" cy="2455470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Gill San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63897" y="4405819"/>
            <a:ext cx="19351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지하철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버스 하차 후 자전거로 </a:t>
            </a:r>
            <a:r>
              <a:rPr lang="ko-KR" altLang="en-US" sz="600" dirty="0" err="1" smtClean="0">
                <a:latin typeface="나눔고딕" pitchFamily="50" charset="-127"/>
                <a:ea typeface="나눔고딕" pitchFamily="50" charset="-127"/>
              </a:rPr>
              <a:t>환승할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 시에는 자전거 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NFC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나 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코드를 인증하여 </a:t>
            </a:r>
            <a:r>
              <a:rPr lang="ko-KR" altLang="en-US" sz="600" dirty="0" err="1" smtClean="0">
                <a:latin typeface="나눔고딕" pitchFamily="50" charset="-127"/>
                <a:ea typeface="나눔고딕" pitchFamily="50" charset="-127"/>
              </a:rPr>
              <a:t>환승을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 인증합니다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32" name="직사각형 90"/>
          <p:cNvSpPr>
            <a:spLocks noChangeArrowheads="1"/>
          </p:cNvSpPr>
          <p:nvPr/>
        </p:nvSpPr>
        <p:spPr bwMode="auto">
          <a:xfrm>
            <a:off x="3450965" y="2341682"/>
            <a:ext cx="2016224" cy="2455470"/>
          </a:xfrm>
          <a:prstGeom prst="rect">
            <a:avLst/>
          </a:prstGeom>
          <a:solidFill>
            <a:schemeClr val="bg1"/>
          </a:solid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dirty="0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Gill Sans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507570" y="4405818"/>
            <a:ext cx="1935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기록 페이지에서는 자전거 주행 기록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대중교통 이용 기록을 확인할 수 있으며 </a:t>
            </a:r>
            <a:r>
              <a:rPr lang="ko-KR" altLang="en-US" sz="600" dirty="0" err="1" smtClean="0">
                <a:latin typeface="나눔고딕" pitchFamily="50" charset="-127"/>
                <a:ea typeface="나눔고딕" pitchFamily="50" charset="-127"/>
              </a:rPr>
              <a:t>마일리지를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 받기를 클릭하여 </a:t>
            </a:r>
            <a:r>
              <a:rPr lang="ko-KR" altLang="en-US" sz="600" dirty="0" err="1" smtClean="0">
                <a:latin typeface="나눔고딕" pitchFamily="50" charset="-127"/>
                <a:ea typeface="나눔고딕" pitchFamily="50" charset="-127"/>
              </a:rPr>
              <a:t>마일리지를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 받습니다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92704" y="2438880"/>
            <a:ext cx="1463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800" b="1" dirty="0">
                <a:latin typeface="나눔고딕" pitchFamily="50" charset="-127"/>
                <a:ea typeface="나눔고딕" pitchFamily="50" charset="-127"/>
              </a:rPr>
              <a:t> 방법 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대중교통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-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주행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749434" y="2438880"/>
            <a:ext cx="1463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기록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받기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직사각형 90"/>
          <p:cNvSpPr>
            <a:spLocks noChangeArrowheads="1"/>
          </p:cNvSpPr>
          <p:nvPr/>
        </p:nvSpPr>
        <p:spPr bwMode="auto">
          <a:xfrm>
            <a:off x="683568" y="2741325"/>
            <a:ext cx="873211" cy="1656184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600" kern="0" dirty="0" smtClean="0">
                <a:latin typeface="나눔고딕" pitchFamily="50" charset="-127"/>
                <a:ea typeface="나눔고딕" pitchFamily="50" charset="-127"/>
                <a:sym typeface="Gill Sans"/>
              </a:rPr>
              <a:t>[</a:t>
            </a:r>
            <a:r>
              <a:rPr lang="en-US" altLang="ko-KR" sz="700" dirty="0" err="1" smtClean="0">
                <a:solidFill>
                  <a:sysClr val="windowText" lastClr="000000"/>
                </a:solidFill>
              </a:rPr>
              <a:t>pub_sub_end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]</a:t>
            </a:r>
            <a:endParaRPr lang="en-US" altLang="ko-KR" sz="600" kern="0" dirty="0" smtClean="0">
              <a:latin typeface="나눔고딕" pitchFamily="50" charset="-127"/>
              <a:ea typeface="나눔고딕" pitchFamily="50" charset="-127"/>
              <a:sym typeface="Gill Sans"/>
            </a:endParaRPr>
          </a:p>
          <a:p>
            <a:pPr algn="ctr">
              <a:defRPr/>
            </a:pPr>
            <a:r>
              <a:rPr lang="en-US" altLang="ko-KR" sz="700" kern="0" dirty="0" err="1" smtClean="0">
                <a:latin typeface="나눔고딕" pitchFamily="50" charset="-127"/>
                <a:ea typeface="나눔고딕" pitchFamily="50" charset="-127"/>
                <a:sym typeface="Gill Sans"/>
              </a:rPr>
              <a:t>img</a:t>
            </a:r>
            <a:endParaRPr lang="ko-KR" altLang="en-US" sz="700" kern="0" dirty="0">
              <a:latin typeface="나눔고딕" pitchFamily="50" charset="-127"/>
              <a:ea typeface="나눔고딕" pitchFamily="50" charset="-127"/>
              <a:sym typeface="Gill Sans"/>
            </a:endParaRPr>
          </a:p>
        </p:txBody>
      </p:sp>
      <p:sp>
        <p:nvSpPr>
          <p:cNvPr id="70" name="직사각형 90"/>
          <p:cNvSpPr>
            <a:spLocks noChangeArrowheads="1"/>
          </p:cNvSpPr>
          <p:nvPr/>
        </p:nvSpPr>
        <p:spPr bwMode="auto">
          <a:xfrm>
            <a:off x="1614066" y="2737009"/>
            <a:ext cx="873211" cy="1656184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700" kern="0" dirty="0">
                <a:latin typeface="나눔고딕" pitchFamily="50" charset="-127"/>
                <a:ea typeface="나눔고딕" pitchFamily="50" charset="-127"/>
                <a:sym typeface="Gill Sans"/>
              </a:rPr>
              <a:t>[</a:t>
            </a:r>
            <a:r>
              <a:rPr lang="en-US" altLang="ko-KR" sz="700" kern="0" dirty="0" err="1" smtClean="0">
                <a:latin typeface="나눔고딕" pitchFamily="50" charset="-127"/>
                <a:ea typeface="나눔고딕" pitchFamily="50" charset="-127"/>
                <a:sym typeface="Gill Sans"/>
              </a:rPr>
              <a:t>bike_start_nfc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]</a:t>
            </a:r>
          </a:p>
          <a:p>
            <a:pPr algn="ctr">
              <a:defRPr/>
            </a:pPr>
            <a:r>
              <a:rPr lang="en-US" altLang="ko-KR" sz="700" kern="0" dirty="0" smtClean="0">
                <a:latin typeface="나눔고딕" pitchFamily="50" charset="-127"/>
                <a:ea typeface="나눔고딕" pitchFamily="50" charset="-127"/>
                <a:sym typeface="Gill Sans"/>
              </a:rPr>
              <a:t>[</a:t>
            </a:r>
            <a:r>
              <a:rPr lang="en-US" altLang="ko-KR" sz="700" kern="0" dirty="0" err="1" smtClean="0">
                <a:latin typeface="나눔고딕" pitchFamily="50" charset="-127"/>
                <a:ea typeface="나눔고딕" pitchFamily="50" charset="-127"/>
                <a:sym typeface="Gill Sans"/>
              </a:rPr>
              <a:t>bike_start_qr</a:t>
            </a:r>
            <a:r>
              <a:rPr lang="en-US" altLang="ko-KR" sz="700" kern="0" dirty="0" smtClean="0">
                <a:latin typeface="나눔고딕" pitchFamily="50" charset="-127"/>
                <a:ea typeface="나눔고딕" pitchFamily="50" charset="-127"/>
                <a:sym typeface="Gill Sans"/>
              </a:rPr>
              <a:t>]</a:t>
            </a:r>
          </a:p>
          <a:p>
            <a:pPr algn="ctr">
              <a:defRPr/>
            </a:pPr>
            <a:r>
              <a:rPr lang="en-US" altLang="ko-KR" sz="700" kern="0" dirty="0" err="1" smtClean="0">
                <a:latin typeface="나눔고딕" pitchFamily="50" charset="-127"/>
                <a:ea typeface="나눔고딕" pitchFamily="50" charset="-127"/>
                <a:sym typeface="Gill Sans"/>
              </a:rPr>
              <a:t>img</a:t>
            </a:r>
            <a:endParaRPr lang="ko-KR" altLang="en-US" sz="700" kern="0" dirty="0">
              <a:latin typeface="나눔고딕" pitchFamily="50" charset="-127"/>
              <a:ea typeface="나눔고딕" pitchFamily="50" charset="-127"/>
              <a:sym typeface="Gill Sans"/>
            </a:endParaRPr>
          </a:p>
        </p:txBody>
      </p:sp>
      <p:sp>
        <p:nvSpPr>
          <p:cNvPr id="71" name="직사각형 90"/>
          <p:cNvSpPr>
            <a:spLocks noChangeArrowheads="1"/>
          </p:cNvSpPr>
          <p:nvPr/>
        </p:nvSpPr>
        <p:spPr bwMode="auto">
          <a:xfrm>
            <a:off x="3561177" y="2683667"/>
            <a:ext cx="873211" cy="1656184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600" kern="0" dirty="0" smtClean="0">
                <a:latin typeface="나눔고딕" pitchFamily="50" charset="-127"/>
                <a:ea typeface="나눔고딕" pitchFamily="50" charset="-127"/>
                <a:sym typeface="Gill Sans"/>
              </a:rPr>
              <a:t>[</a:t>
            </a:r>
            <a:r>
              <a:rPr lang="en-US" altLang="ko-KR" sz="700" dirty="0" err="1" smtClean="0">
                <a:solidFill>
                  <a:sysClr val="windowText" lastClr="000000"/>
                </a:solidFill>
              </a:rPr>
              <a:t>history_bike</a:t>
            </a:r>
            <a:r>
              <a:rPr lang="en-US" altLang="ko-KR" sz="700" kern="0" dirty="0" smtClean="0">
                <a:latin typeface="나눔고딕" pitchFamily="50" charset="-127"/>
                <a:ea typeface="나눔고딕" pitchFamily="50" charset="-127"/>
                <a:sym typeface="Gill Sans"/>
              </a:rPr>
              <a:t>]</a:t>
            </a:r>
            <a:endParaRPr lang="en-US" altLang="ko-KR" sz="600" kern="0" dirty="0">
              <a:latin typeface="나눔고딕" pitchFamily="50" charset="-127"/>
              <a:ea typeface="나눔고딕" pitchFamily="50" charset="-127"/>
              <a:sym typeface="Gill Sans"/>
            </a:endParaRPr>
          </a:p>
          <a:p>
            <a:pPr algn="ctr">
              <a:defRPr/>
            </a:pPr>
            <a:r>
              <a:rPr lang="en-US" altLang="ko-KR" sz="700" kern="0" dirty="0" err="1">
                <a:latin typeface="나눔고딕" pitchFamily="50" charset="-127"/>
                <a:ea typeface="나눔고딕" pitchFamily="50" charset="-127"/>
                <a:sym typeface="Gill Sans"/>
              </a:rPr>
              <a:t>img</a:t>
            </a:r>
            <a:endParaRPr lang="ko-KR" altLang="en-US" sz="700" kern="0" dirty="0">
              <a:latin typeface="나눔고딕" pitchFamily="50" charset="-127"/>
              <a:ea typeface="나눔고딕" pitchFamily="50" charset="-127"/>
              <a:sym typeface="Gill Sans"/>
            </a:endParaRPr>
          </a:p>
        </p:txBody>
      </p:sp>
      <p:sp>
        <p:nvSpPr>
          <p:cNvPr id="72" name="직사각형 90"/>
          <p:cNvSpPr>
            <a:spLocks noChangeArrowheads="1"/>
          </p:cNvSpPr>
          <p:nvPr/>
        </p:nvSpPr>
        <p:spPr bwMode="auto">
          <a:xfrm>
            <a:off x="4493599" y="2683667"/>
            <a:ext cx="873211" cy="1656184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ko-KR" sz="600" kern="0" dirty="0" smtClean="0">
                <a:latin typeface="나눔고딕" pitchFamily="50" charset="-127"/>
                <a:ea typeface="나눔고딕" pitchFamily="50" charset="-127"/>
                <a:sym typeface="Gill Sans"/>
              </a:rPr>
              <a:t>[</a:t>
            </a:r>
            <a:r>
              <a:rPr lang="en-US" altLang="ko-KR" sz="700" dirty="0" err="1" smtClean="0">
                <a:solidFill>
                  <a:sysClr val="windowText" lastClr="000000"/>
                </a:solidFill>
              </a:rPr>
              <a:t>history_transfer</a:t>
            </a:r>
            <a:r>
              <a:rPr lang="en-US" altLang="ko-KR" sz="700" kern="0" dirty="0" smtClean="0">
                <a:latin typeface="나눔고딕" pitchFamily="50" charset="-127"/>
                <a:ea typeface="나눔고딕" pitchFamily="50" charset="-127"/>
                <a:sym typeface="Gill Sans"/>
              </a:rPr>
              <a:t>]</a:t>
            </a:r>
            <a:endParaRPr lang="en-US" altLang="ko-KR" sz="600" kern="0" dirty="0" smtClean="0">
              <a:latin typeface="나눔고딕" pitchFamily="50" charset="-127"/>
              <a:ea typeface="나눔고딕" pitchFamily="50" charset="-127"/>
              <a:sym typeface="Gill Sans"/>
            </a:endParaRPr>
          </a:p>
          <a:p>
            <a:pPr algn="ctr">
              <a:defRPr/>
            </a:pPr>
            <a:r>
              <a:rPr lang="en-US" altLang="ko-KR" sz="700" kern="0" dirty="0" err="1" smtClean="0">
                <a:latin typeface="나눔고딕" pitchFamily="50" charset="-127"/>
                <a:ea typeface="나눔고딕" pitchFamily="50" charset="-127"/>
                <a:sym typeface="Gill Sans"/>
              </a:rPr>
              <a:t>img</a:t>
            </a:r>
            <a:endParaRPr lang="ko-KR" altLang="en-US" sz="700" kern="0" dirty="0">
              <a:latin typeface="나눔고딕" pitchFamily="50" charset="-127"/>
              <a:ea typeface="나눔고딕" pitchFamily="50" charset="-127"/>
              <a:sym typeface="Gill San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53832" y="5335120"/>
            <a:ext cx="2160000" cy="200055"/>
          </a:xfrm>
          <a:prstGeom prst="rect">
            <a:avLst/>
          </a:prstGeom>
          <a:solidFill>
            <a:srgbClr val="3498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시작하기 </a:t>
            </a:r>
            <a:r>
              <a:rPr lang="en-US" altLang="ko-KR" sz="7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en-US" altLang="ko-KR" sz="7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382566" y="5335120"/>
            <a:ext cx="2160000" cy="200055"/>
          </a:xfrm>
          <a:prstGeom prst="rect">
            <a:avLst/>
          </a:prstGeom>
          <a:solidFill>
            <a:srgbClr val="3498DB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시작하기 </a:t>
            </a:r>
            <a:r>
              <a:rPr lang="en-US" altLang="ko-KR" sz="7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en-US" altLang="ko-KR" sz="7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989612" y="198884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76" name="타원 75"/>
          <p:cNvSpPr/>
          <p:nvPr/>
        </p:nvSpPr>
        <p:spPr>
          <a:xfrm>
            <a:off x="917497" y="240241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77" name="타원 76"/>
          <p:cNvSpPr/>
          <p:nvPr/>
        </p:nvSpPr>
        <p:spPr>
          <a:xfrm>
            <a:off x="670868" y="262794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78" name="타원 77"/>
          <p:cNvSpPr/>
          <p:nvPr/>
        </p:nvSpPr>
        <p:spPr>
          <a:xfrm>
            <a:off x="503568" y="436510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79" name="타원 78"/>
          <p:cNvSpPr/>
          <p:nvPr/>
        </p:nvSpPr>
        <p:spPr>
          <a:xfrm>
            <a:off x="3756322" y="240241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80" name="타원 79"/>
          <p:cNvSpPr/>
          <p:nvPr/>
        </p:nvSpPr>
        <p:spPr>
          <a:xfrm>
            <a:off x="5141215" y="172011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81" name="타원 80"/>
          <p:cNvSpPr/>
          <p:nvPr/>
        </p:nvSpPr>
        <p:spPr>
          <a:xfrm>
            <a:off x="1070885" y="522176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54775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87824" y="2445434"/>
            <a:ext cx="3096344" cy="601907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ko-KR" altLang="en-US" sz="3400" b="1" dirty="0" smtClean="0"/>
              <a:t>메인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92788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623160"/>
              </p:ext>
            </p:extLst>
          </p:nvPr>
        </p:nvGraphicFramePr>
        <p:xfrm>
          <a:off x="775823" y="5028416"/>
          <a:ext cx="2147613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21"/>
                <a:gridCol w="432048"/>
                <a:gridCol w="432048"/>
                <a:gridCol w="432048"/>
                <a:gridCol w="432048"/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홈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기록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</a:rPr>
                        <a:t>후원</a:t>
                      </a:r>
                      <a:endParaRPr lang="ko-KR" altLang="en-US"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설정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088936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main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035702"/>
              </p:ext>
            </p:extLst>
          </p:nvPr>
        </p:nvGraphicFramePr>
        <p:xfrm>
          <a:off x="5652120" y="758276"/>
          <a:ext cx="3428380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428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1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메인 화면</a:t>
                      </a:r>
                      <a:endParaRPr lang="en-US" altLang="ko-KR" sz="11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CO</a:t>
                      </a:r>
                      <a:r>
                        <a:rPr lang="en-US" altLang="ko-KR" sz="900" b="1" baseline="-250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lang="ko-KR" altLang="en-US" sz="9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의 아래 첨자</a:t>
                      </a:r>
                      <a:r>
                        <a:rPr lang="en-US" altLang="ko-KR" sz="9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en-US" altLang="ko-KR" sz="900" b="1" u="none" kern="1200" baseline="-250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</a:t>
                      </a:r>
                      <a:r>
                        <a:rPr lang="en-US" altLang="ko-KR" sz="9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r>
                        <a:rPr lang="ko-KR" altLang="en-US" sz="9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주의하여 디자인</a:t>
                      </a:r>
                      <a:r>
                        <a:rPr lang="en-US" altLang="ko-KR" sz="9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개발 </a:t>
                      </a:r>
                      <a:r>
                        <a:rPr lang="ko-KR" altLang="en-US" sz="900" b="1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요청드립니다</a:t>
                      </a:r>
                      <a:r>
                        <a:rPr lang="en-US" altLang="ko-KR" sz="9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</a:t>
                      </a:r>
                      <a:endParaRPr lang="en-US" altLang="ko-KR" sz="9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공지 영역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관리자에서 설정한 주요 공지가 롤링되어 노출됨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1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notice_detail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lang="en-US" altLang="ko-KR" sz="11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1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관리자웹에서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노출하기로 선택한 공지사항 최대 </a:t>
                      </a:r>
                      <a:endParaRPr lang="en-US" altLang="ko-KR" sz="11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3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개까지 롤링되어 노출</a:t>
                      </a:r>
                      <a:endParaRPr lang="en-US" altLang="ko-KR" sz="11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- 3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중 가장 최근 글은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아이콘을 붙임</a:t>
                      </a:r>
                      <a:endParaRPr lang="en-US" altLang="ko-KR" sz="11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2)   Member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영역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지금까지의 누적 참여자 수 노출</a:t>
                      </a:r>
                      <a:endParaRPr lang="en-US" altLang="ko-KR" sz="11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member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1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3)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CO</a:t>
                      </a:r>
                      <a:r>
                        <a:rPr lang="en-US" altLang="ko-KR" sz="1100" b="0" baseline="-250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영역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지금까지의 누적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CO</a:t>
                      </a:r>
                      <a:r>
                        <a:rPr lang="en-US" altLang="ko-KR" sz="1100" b="0" baseline="-250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감축량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11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co2]</a:t>
                      </a:r>
                      <a:r>
                        <a:rPr lang="en-US" altLang="ko-KR" sz="11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1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4) </a:t>
                      </a:r>
                      <a:r>
                        <a:rPr lang="ko-KR" altLang="en-US" sz="11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사용자가 심은 소나무 노출</a:t>
                      </a:r>
                      <a:endParaRPr lang="en-US" altLang="ko-KR" sz="11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11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1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my-tree]</a:t>
                      </a:r>
                      <a:r>
                        <a:rPr lang="en-US" altLang="ko-KR" sz="11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1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5)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자전거 버튼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1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bike_start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 노출</a:t>
                      </a:r>
                      <a:endParaRPr lang="en-US" altLang="ko-KR" sz="11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6)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대중교통 버튼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1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pub_start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 노출</a:t>
                      </a:r>
                      <a:endParaRPr lang="en-US" altLang="ko-KR" sz="11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7)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홈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[main]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페이지 노출</a:t>
                      </a:r>
                      <a:endParaRPr lang="en-US" altLang="ko-KR" sz="11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8)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기록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1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history_bike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페이지 노출</a:t>
                      </a:r>
                      <a:endParaRPr lang="en-US" altLang="ko-KR" sz="11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9)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정보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1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news_list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 노출</a:t>
                      </a:r>
                      <a:endParaRPr lang="en-US" altLang="ko-KR" sz="11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</a:pP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10)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후원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[eco-info]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 노출</a:t>
                      </a:r>
                      <a:endParaRPr lang="en-US" altLang="ko-KR" sz="11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</a:pP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11)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설정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[option] </a:t>
                      </a:r>
                      <a:r>
                        <a:rPr lang="ko-KR" altLang="en-US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 노출</a:t>
                      </a:r>
                      <a:endParaRPr lang="en-US" altLang="ko-KR" sz="11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904868" y="1614658"/>
            <a:ext cx="2412515" cy="31975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스마트 교통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앱이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업데이트 되었습니다</a:t>
            </a:r>
            <a:r>
              <a:rPr lang="en-US" altLang="ko-KR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en-US" altLang="ko-KR" sz="700" b="1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NEW</a:t>
            </a:r>
          </a:p>
          <a:p>
            <a:r>
              <a:rPr lang="en-US" altLang="ko-KR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2017-06-30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69976" y="1949654"/>
            <a:ext cx="2160240" cy="68725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 Member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69976" y="2636912"/>
            <a:ext cx="2160240" cy="79208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 CO</a:t>
            </a:r>
            <a:r>
              <a:rPr lang="en-US" altLang="ko-KR" sz="1100" b="1" baseline="-25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en-US" altLang="ko-KR" sz="1100" b="1" baseline="-25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69976" y="3429000"/>
            <a:ext cx="2160240" cy="64807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  홍길동 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님의</a:t>
            </a:r>
            <a:r>
              <a:rPr lang="ko-KR" altLang="en-US" sz="10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0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 소나무는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몇 그루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?   </a:t>
            </a:r>
            <a:endParaRPr lang="en-US" altLang="ko-KR" sz="1000" b="1" dirty="0" smtClean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69976" y="4078704"/>
            <a:ext cx="1080120" cy="93447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자전거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850096" y="4078704"/>
            <a:ext cx="1080120" cy="93447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대중교통</a:t>
            </a:r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79976" y="214329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19" name="타원 18"/>
          <p:cNvSpPr/>
          <p:nvPr/>
        </p:nvSpPr>
        <p:spPr>
          <a:xfrm>
            <a:off x="679976" y="283079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20" name="타원 19"/>
          <p:cNvSpPr/>
          <p:nvPr/>
        </p:nvSpPr>
        <p:spPr>
          <a:xfrm>
            <a:off x="679976" y="354849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21" name="타원 20"/>
          <p:cNvSpPr/>
          <p:nvPr/>
        </p:nvSpPr>
        <p:spPr>
          <a:xfrm>
            <a:off x="899592" y="44371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22" name="타원 21"/>
          <p:cNvSpPr/>
          <p:nvPr/>
        </p:nvSpPr>
        <p:spPr>
          <a:xfrm>
            <a:off x="1907704" y="44371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23" name="타원 22"/>
          <p:cNvSpPr/>
          <p:nvPr/>
        </p:nvSpPr>
        <p:spPr>
          <a:xfrm>
            <a:off x="733407" y="50492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25" name="타원 24"/>
          <p:cNvSpPr/>
          <p:nvPr/>
        </p:nvSpPr>
        <p:spPr>
          <a:xfrm>
            <a:off x="1608587" y="50492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sp>
        <p:nvSpPr>
          <p:cNvPr id="27" name="타원 26"/>
          <p:cNvSpPr/>
          <p:nvPr/>
        </p:nvSpPr>
        <p:spPr>
          <a:xfrm>
            <a:off x="1170997" y="50492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28" name="타원 27"/>
          <p:cNvSpPr/>
          <p:nvPr/>
        </p:nvSpPr>
        <p:spPr>
          <a:xfrm>
            <a:off x="2046177" y="50492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10</a:t>
            </a:r>
            <a:endParaRPr lang="ko-KR" altLang="en-US" sz="700" dirty="0"/>
          </a:p>
        </p:txBody>
      </p:sp>
      <p:sp>
        <p:nvSpPr>
          <p:cNvPr id="29" name="타원 28"/>
          <p:cNvSpPr/>
          <p:nvPr/>
        </p:nvSpPr>
        <p:spPr>
          <a:xfrm>
            <a:off x="2483768" y="50492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11</a:t>
            </a:r>
            <a:endParaRPr lang="ko-KR" altLang="en-US" sz="700" dirty="0"/>
          </a:p>
        </p:txBody>
      </p:sp>
      <p:sp>
        <p:nvSpPr>
          <p:cNvPr id="24" name="타원 23"/>
          <p:cNvSpPr/>
          <p:nvPr/>
        </p:nvSpPr>
        <p:spPr>
          <a:xfrm>
            <a:off x="679976" y="15224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26" name="Bell"/>
          <p:cNvSpPr>
            <a:spLocks noChangeAspect="1" noEditPoints="1"/>
          </p:cNvSpPr>
          <p:nvPr/>
        </p:nvSpPr>
        <p:spPr bwMode="auto">
          <a:xfrm>
            <a:off x="843082" y="1693315"/>
            <a:ext cx="136525" cy="161925"/>
          </a:xfrm>
          <a:custGeom>
            <a:avLst/>
            <a:gdLst>
              <a:gd name="T0" fmla="*/ 597 w 1194"/>
              <a:gd name="T1" fmla="*/ 0 h 1411"/>
              <a:gd name="T2" fmla="*/ 543 w 1194"/>
              <a:gd name="T3" fmla="*/ 55 h 1411"/>
              <a:gd name="T4" fmla="*/ 543 w 1194"/>
              <a:gd name="T5" fmla="*/ 109 h 1411"/>
              <a:gd name="T6" fmla="*/ 543 w 1194"/>
              <a:gd name="T7" fmla="*/ 114 h 1411"/>
              <a:gd name="T8" fmla="*/ 272 w 1194"/>
              <a:gd name="T9" fmla="*/ 435 h 1411"/>
              <a:gd name="T10" fmla="*/ 272 w 1194"/>
              <a:gd name="T11" fmla="*/ 706 h 1411"/>
              <a:gd name="T12" fmla="*/ 0 w 1194"/>
              <a:gd name="T13" fmla="*/ 1032 h 1411"/>
              <a:gd name="T14" fmla="*/ 597 w 1194"/>
              <a:gd name="T15" fmla="*/ 1194 h 1411"/>
              <a:gd name="T16" fmla="*/ 1194 w 1194"/>
              <a:gd name="T17" fmla="*/ 1032 h 1411"/>
              <a:gd name="T18" fmla="*/ 923 w 1194"/>
              <a:gd name="T19" fmla="*/ 706 h 1411"/>
              <a:gd name="T20" fmla="*/ 923 w 1194"/>
              <a:gd name="T21" fmla="*/ 435 h 1411"/>
              <a:gd name="T22" fmla="*/ 652 w 1194"/>
              <a:gd name="T23" fmla="*/ 114 h 1411"/>
              <a:gd name="T24" fmla="*/ 652 w 1194"/>
              <a:gd name="T25" fmla="*/ 109 h 1411"/>
              <a:gd name="T26" fmla="*/ 652 w 1194"/>
              <a:gd name="T27" fmla="*/ 55 h 1411"/>
              <a:gd name="T28" fmla="*/ 597 w 1194"/>
              <a:gd name="T29" fmla="*/ 0 h 1411"/>
              <a:gd name="T30" fmla="*/ 506 w 1194"/>
              <a:gd name="T31" fmla="*/ 1254 h 1411"/>
              <a:gd name="T32" fmla="*/ 489 w 1194"/>
              <a:gd name="T33" fmla="*/ 1303 h 1411"/>
              <a:gd name="T34" fmla="*/ 597 w 1194"/>
              <a:gd name="T35" fmla="*/ 1411 h 1411"/>
              <a:gd name="T36" fmla="*/ 706 w 1194"/>
              <a:gd name="T37" fmla="*/ 1303 h 1411"/>
              <a:gd name="T38" fmla="*/ 689 w 1194"/>
              <a:gd name="T39" fmla="*/ 1254 h 1411"/>
              <a:gd name="T40" fmla="*/ 597 w 1194"/>
              <a:gd name="T41" fmla="*/ 1254 h 1411"/>
              <a:gd name="T42" fmla="*/ 506 w 1194"/>
              <a:gd name="T43" fmla="*/ 1254 h 1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94" h="1411">
                <a:moveTo>
                  <a:pt x="597" y="0"/>
                </a:moveTo>
                <a:cubicBezTo>
                  <a:pt x="565" y="0"/>
                  <a:pt x="543" y="22"/>
                  <a:pt x="543" y="55"/>
                </a:cubicBezTo>
                <a:lnTo>
                  <a:pt x="543" y="109"/>
                </a:lnTo>
                <a:lnTo>
                  <a:pt x="543" y="114"/>
                </a:lnTo>
                <a:cubicBezTo>
                  <a:pt x="389" y="140"/>
                  <a:pt x="272" y="274"/>
                  <a:pt x="272" y="435"/>
                </a:cubicBezTo>
                <a:lnTo>
                  <a:pt x="272" y="706"/>
                </a:lnTo>
                <a:cubicBezTo>
                  <a:pt x="272" y="749"/>
                  <a:pt x="0" y="966"/>
                  <a:pt x="0" y="1032"/>
                </a:cubicBezTo>
                <a:cubicBezTo>
                  <a:pt x="0" y="1124"/>
                  <a:pt x="239" y="1194"/>
                  <a:pt x="597" y="1194"/>
                </a:cubicBezTo>
                <a:cubicBezTo>
                  <a:pt x="956" y="1194"/>
                  <a:pt x="1194" y="1124"/>
                  <a:pt x="1194" y="1032"/>
                </a:cubicBezTo>
                <a:cubicBezTo>
                  <a:pt x="1194" y="966"/>
                  <a:pt x="923" y="749"/>
                  <a:pt x="923" y="706"/>
                </a:cubicBezTo>
                <a:lnTo>
                  <a:pt x="923" y="435"/>
                </a:lnTo>
                <a:cubicBezTo>
                  <a:pt x="923" y="274"/>
                  <a:pt x="805" y="140"/>
                  <a:pt x="652" y="114"/>
                </a:cubicBezTo>
                <a:lnTo>
                  <a:pt x="652" y="109"/>
                </a:lnTo>
                <a:lnTo>
                  <a:pt x="652" y="55"/>
                </a:lnTo>
                <a:cubicBezTo>
                  <a:pt x="652" y="22"/>
                  <a:pt x="630" y="0"/>
                  <a:pt x="597" y="0"/>
                </a:cubicBezTo>
                <a:close/>
                <a:moveTo>
                  <a:pt x="506" y="1254"/>
                </a:moveTo>
                <a:cubicBezTo>
                  <a:pt x="495" y="1270"/>
                  <a:pt x="489" y="1281"/>
                  <a:pt x="489" y="1303"/>
                </a:cubicBezTo>
                <a:cubicBezTo>
                  <a:pt x="489" y="1363"/>
                  <a:pt x="538" y="1411"/>
                  <a:pt x="597" y="1411"/>
                </a:cubicBezTo>
                <a:cubicBezTo>
                  <a:pt x="657" y="1411"/>
                  <a:pt x="706" y="1363"/>
                  <a:pt x="706" y="1303"/>
                </a:cubicBezTo>
                <a:cubicBezTo>
                  <a:pt x="706" y="1281"/>
                  <a:pt x="700" y="1270"/>
                  <a:pt x="689" y="1254"/>
                </a:cubicBezTo>
                <a:lnTo>
                  <a:pt x="597" y="1254"/>
                </a:lnTo>
                <a:lnTo>
                  <a:pt x="506" y="1254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99078" y="3584049"/>
            <a:ext cx="7296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250</a:t>
            </a:r>
            <a:r>
              <a:rPr lang="en-US" altLang="ko-KR" sz="1200" baseline="30000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baseline="30000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그루</a:t>
            </a:r>
            <a:r>
              <a:rPr lang="en-US" altLang="ko-KR" sz="1200" baseline="30000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1200" b="1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135199" y="2946430"/>
            <a:ext cx="768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12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1,200</a:t>
            </a:r>
            <a:r>
              <a:rPr lang="en-US" altLang="ko-KR" sz="1050" baseline="30000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(kg)</a:t>
            </a:r>
            <a:endParaRPr lang="ko-KR" altLang="en-US" sz="1050" baseline="30000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155799" y="2143889"/>
            <a:ext cx="7729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5,123</a:t>
            </a:r>
            <a:r>
              <a:rPr lang="en-US" altLang="ko-KR" sz="1200" baseline="30000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200" baseline="30000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명</a:t>
            </a:r>
            <a:r>
              <a:rPr lang="en-US" altLang="ko-KR" sz="1200" baseline="300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200" b="1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738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387191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member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61078"/>
              </p:ext>
            </p:extLst>
          </p:nvPr>
        </p:nvGraphicFramePr>
        <p:xfrm>
          <a:off x="5868144" y="764704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2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멤버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(member)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화면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0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2),3),4)</a:t>
                      </a:r>
                      <a:r>
                        <a:rPr lang="ko-KR" altLang="en-US" sz="10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숫자 데이터 변경 시 카운트가 올라가는 애니메이션 적용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뒤로 가기 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[main]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화면으로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올해의 참여자 수 노출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올해 가입한 회원 수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지금까지의 참여자 수 노출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누적 회원 수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올해의 참여자 수 비중 표시 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가입된 그룹이 없는 경우 메시지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그룹설정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u="none" baseline="0" dirty="0" err="1" smtClean="0">
                          <a:latin typeface="+mn-lt"/>
                          <a:ea typeface="+mn-ea"/>
                        </a:rPr>
                        <a:t>group_list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으로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올해의 캠페인 참여자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목표수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표시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관리자 웹에서 설정한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목표수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친구 초대하기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앱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다운로드 링크복사 및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SNS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공유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기기에서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공유가능한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SNS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연동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)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u="none" baseline="0" dirty="0" err="1" smtClean="0">
                          <a:latin typeface="+mn-lt"/>
                          <a:ea typeface="+mn-ea"/>
                        </a:rPr>
                        <a:t>group_list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공유하기 버튼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스크린샷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이미지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SNS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공유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기기에서 </a:t>
                      </a:r>
                      <a:r>
                        <a:rPr lang="ko-KR" altLang="en-US" sz="10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공유가능한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SNS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하단에 노출됨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)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내 그룹의 참여자 수 노출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: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      -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그룹이 여러 개라면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초에 한번씩 데이터가 </a:t>
                      </a:r>
                      <a:endParaRPr lang="en-US" altLang="ko-KR" sz="1000" b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     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변경되어 노출됨</a:t>
                      </a:r>
                      <a:endParaRPr lang="en-US" altLang="ko-KR" sz="1000" b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3362264" y="1674600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            MEMBER</a:t>
            </a:r>
            <a:endParaRPr lang="ko-KR" altLang="en-US" sz="1050" b="1" baseline="-250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580262" y="379474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11</a:t>
            </a:r>
            <a:endParaRPr lang="ko-KR" altLang="en-US" sz="700" dirty="0"/>
          </a:p>
        </p:txBody>
      </p:sp>
      <p:sp>
        <p:nvSpPr>
          <p:cNvPr id="22" name="타원 21"/>
          <p:cNvSpPr/>
          <p:nvPr/>
        </p:nvSpPr>
        <p:spPr>
          <a:xfrm>
            <a:off x="3779605" y="2475295"/>
            <a:ext cx="1296144" cy="1296144"/>
          </a:xfrm>
          <a:prstGeom prst="ellipse">
            <a:avLst/>
          </a:prstGeom>
          <a:noFill/>
          <a:ln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2" idx="2"/>
          </p:cNvCxnSpPr>
          <p:nvPr/>
        </p:nvCxnSpPr>
        <p:spPr>
          <a:xfrm>
            <a:off x="3779605" y="3123367"/>
            <a:ext cx="12961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막힌 원호 23"/>
          <p:cNvSpPr/>
          <p:nvPr/>
        </p:nvSpPr>
        <p:spPr>
          <a:xfrm rot="4012600">
            <a:off x="3691682" y="2387374"/>
            <a:ext cx="1446217" cy="1446217"/>
          </a:xfrm>
          <a:prstGeom prst="blockArc">
            <a:avLst>
              <a:gd name="adj1" fmla="val 12085606"/>
              <a:gd name="adj2" fmla="val 17753754"/>
              <a:gd name="adj3" fmla="val 942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03522" y="2907923"/>
            <a:ext cx="906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올해의 참여자수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62659" y="3123367"/>
            <a:ext cx="1130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지금까지의 참여자수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03522" y="2717741"/>
            <a:ext cx="906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5,123</a:t>
            </a:r>
            <a:endParaRPr lang="ko-KR" altLang="en-US" sz="1100" b="1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03522" y="3331758"/>
            <a:ext cx="906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itchFamily="50" charset="-127"/>
                <a:ea typeface="나눔고딕" pitchFamily="50" charset="-127"/>
              </a:rPr>
              <a:t>96,624</a:t>
            </a:r>
            <a:endParaRPr lang="ko-KR" altLang="en-US" sz="11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22797" y="2486098"/>
            <a:ext cx="676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25%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158" y="1729007"/>
            <a:ext cx="230996" cy="227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1" name="직선 연결선 30"/>
          <p:cNvCxnSpPr/>
          <p:nvPr/>
        </p:nvCxnSpPr>
        <p:spPr>
          <a:xfrm>
            <a:off x="3362264" y="4080706"/>
            <a:ext cx="21889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362264" y="3843447"/>
            <a:ext cx="21889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[green]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그룹의 참여자 수 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102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명  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76665" y="4104068"/>
            <a:ext cx="2151818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올해의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캠페인 참여자 목표는 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20,000</a:t>
            </a:r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명입니다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30692" y="4708123"/>
            <a:ext cx="1213089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친구 초대하기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70652" y="4461902"/>
            <a:ext cx="19722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캠페인에 참여할 친구를 초대하세요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532351" y="1674600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             MEMBER</a:t>
            </a:r>
            <a:endParaRPr lang="ko-KR" altLang="en-US" sz="1050" b="1" baseline="-250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90529" y="175415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72" name="타원 71"/>
          <p:cNvSpPr/>
          <p:nvPr/>
        </p:nvSpPr>
        <p:spPr>
          <a:xfrm>
            <a:off x="949692" y="2475295"/>
            <a:ext cx="1296144" cy="1296144"/>
          </a:xfrm>
          <a:prstGeom prst="ellipse">
            <a:avLst/>
          </a:prstGeom>
          <a:noFill/>
          <a:ln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/>
          <p:cNvCxnSpPr>
            <a:stCxn id="72" idx="2"/>
          </p:cNvCxnSpPr>
          <p:nvPr/>
        </p:nvCxnSpPr>
        <p:spPr>
          <a:xfrm>
            <a:off x="949692" y="3123367"/>
            <a:ext cx="12961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막힌 원호 73"/>
          <p:cNvSpPr/>
          <p:nvPr/>
        </p:nvSpPr>
        <p:spPr>
          <a:xfrm rot="4012600">
            <a:off x="861769" y="2387374"/>
            <a:ext cx="1446217" cy="1446217"/>
          </a:xfrm>
          <a:prstGeom prst="blockArc">
            <a:avLst>
              <a:gd name="adj1" fmla="val 12085606"/>
              <a:gd name="adj2" fmla="val 17753754"/>
              <a:gd name="adj3" fmla="val 942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173609" y="2907923"/>
            <a:ext cx="906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올해의 참여자수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32746" y="3123367"/>
            <a:ext cx="1130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지금까지의 참여자수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173609" y="2717741"/>
            <a:ext cx="906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5,123</a:t>
            </a:r>
            <a:endParaRPr lang="ko-KR" altLang="en-US" sz="1100" b="1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173609" y="3331758"/>
            <a:ext cx="906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itchFamily="50" charset="-127"/>
                <a:ea typeface="나눔고딕" pitchFamily="50" charset="-127"/>
              </a:rPr>
              <a:t>496,627</a:t>
            </a:r>
            <a:endParaRPr lang="ko-KR" altLang="en-US" sz="11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792884" y="2486098"/>
            <a:ext cx="676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25%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245" y="1729007"/>
            <a:ext cx="230996" cy="227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1" name="직선 연결선 80"/>
          <p:cNvCxnSpPr/>
          <p:nvPr/>
        </p:nvCxnSpPr>
        <p:spPr>
          <a:xfrm>
            <a:off x="532351" y="4080706"/>
            <a:ext cx="21889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734213" y="3836247"/>
            <a:ext cx="16415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아직 그룹이 없습니다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46752" y="4104068"/>
            <a:ext cx="2151818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올해의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캠페인 참여자 목표는 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20,000</a:t>
            </a:r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명입니다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00779" y="4708123"/>
            <a:ext cx="1213089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친구 초대하기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40739" y="4461902"/>
            <a:ext cx="19722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캠페인에 참여할 친구를 초대하세요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792884" y="3843941"/>
            <a:ext cx="582868" cy="20005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그룹 설정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189125" y="272949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40" name="타원 39"/>
          <p:cNvSpPr/>
          <p:nvPr/>
        </p:nvSpPr>
        <p:spPr>
          <a:xfrm>
            <a:off x="1208051" y="337256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41" name="타원 40"/>
          <p:cNvSpPr/>
          <p:nvPr/>
        </p:nvSpPr>
        <p:spPr>
          <a:xfrm>
            <a:off x="2033868" y="238529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42" name="타원 41"/>
          <p:cNvSpPr/>
          <p:nvPr/>
        </p:nvSpPr>
        <p:spPr>
          <a:xfrm>
            <a:off x="644213" y="375394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45" name="타원 44"/>
          <p:cNvSpPr/>
          <p:nvPr/>
        </p:nvSpPr>
        <p:spPr>
          <a:xfrm>
            <a:off x="1702884" y="374195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46" name="타원 45"/>
          <p:cNvSpPr/>
          <p:nvPr/>
        </p:nvSpPr>
        <p:spPr>
          <a:xfrm>
            <a:off x="532351" y="410406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47" name="타원 46"/>
          <p:cNvSpPr/>
          <p:nvPr/>
        </p:nvSpPr>
        <p:spPr>
          <a:xfrm>
            <a:off x="918044" y="465589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48" name="타원 47"/>
          <p:cNvSpPr/>
          <p:nvPr/>
        </p:nvSpPr>
        <p:spPr>
          <a:xfrm>
            <a:off x="5118896" y="377892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sp>
        <p:nvSpPr>
          <p:cNvPr id="50" name="타원 49"/>
          <p:cNvSpPr/>
          <p:nvPr/>
        </p:nvSpPr>
        <p:spPr>
          <a:xfrm>
            <a:off x="2470245" y="163900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10</a:t>
            </a:r>
            <a:endParaRPr lang="ko-KR" altLang="en-US" sz="700" dirty="0"/>
          </a:p>
        </p:txBody>
      </p:sp>
      <p:sp>
        <p:nvSpPr>
          <p:cNvPr id="51" name="TextBox 50"/>
          <p:cNvSpPr txBox="1"/>
          <p:nvPr/>
        </p:nvSpPr>
        <p:spPr>
          <a:xfrm>
            <a:off x="516517" y="674805"/>
            <a:ext cx="228837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가입된 그룹이 없을 때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319364" y="674804"/>
            <a:ext cx="228837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가입된 그룹이 있을 때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52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795971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co2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3355064" y="1675947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                CO</a:t>
            </a:r>
            <a:r>
              <a:rPr lang="en-US" altLang="ko-KR" sz="105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481645" y="379407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11</a:t>
            </a:r>
            <a:endParaRPr lang="ko-KR" altLang="en-US" sz="700" dirty="0"/>
          </a:p>
        </p:txBody>
      </p:sp>
      <p:sp>
        <p:nvSpPr>
          <p:cNvPr id="41" name="타원 40"/>
          <p:cNvSpPr/>
          <p:nvPr/>
        </p:nvSpPr>
        <p:spPr>
          <a:xfrm>
            <a:off x="3772405" y="2476642"/>
            <a:ext cx="1296144" cy="1296144"/>
          </a:xfrm>
          <a:prstGeom prst="ellipse">
            <a:avLst/>
          </a:prstGeom>
          <a:noFill/>
          <a:ln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막힌 원호 42"/>
          <p:cNvSpPr/>
          <p:nvPr/>
        </p:nvSpPr>
        <p:spPr>
          <a:xfrm rot="4012600">
            <a:off x="3684482" y="2397709"/>
            <a:ext cx="1446217" cy="1446217"/>
          </a:xfrm>
          <a:prstGeom prst="blockArc">
            <a:avLst>
              <a:gd name="adj1" fmla="val 12085606"/>
              <a:gd name="adj2" fmla="val 15375037"/>
              <a:gd name="adj3" fmla="val 9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96322" y="2695907"/>
            <a:ext cx="906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1,123</a:t>
            </a:r>
            <a:endParaRPr lang="ko-KR" altLang="en-US" sz="1100" b="1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96322" y="3295152"/>
            <a:ext cx="906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itchFamily="50" charset="-127"/>
                <a:ea typeface="나눔고딕" pitchFamily="50" charset="-127"/>
              </a:rPr>
              <a:t>46,624</a:t>
            </a:r>
            <a:endParaRPr lang="ko-KR" altLang="en-US" sz="11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15597" y="2464264"/>
            <a:ext cx="676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11%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958" y="1730354"/>
            <a:ext cx="230996" cy="227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1" name="직선 연결선 50"/>
          <p:cNvCxnSpPr/>
          <p:nvPr/>
        </p:nvCxnSpPr>
        <p:spPr>
          <a:xfrm>
            <a:off x="3355064" y="4082053"/>
            <a:ext cx="21889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261189" y="3844794"/>
            <a:ext cx="24625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[green]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그룹의 </a:t>
            </a:r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CO</a:t>
            </a:r>
            <a:r>
              <a:rPr lang="en-US" altLang="ko-KR" sz="800" baseline="-250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800" baseline="-25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감축량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1,102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kg    &gt;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369465" y="4105415"/>
            <a:ext cx="2151818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올해의</a:t>
            </a:r>
            <a:r>
              <a:rPr lang="en-US" altLang="ko-KR" sz="7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CO</a:t>
            </a:r>
            <a:r>
              <a:rPr lang="en-US" altLang="ko-KR" sz="700" b="1" baseline="-25000" dirty="0" smtClean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b="1" dirty="0" err="1" smtClean="0">
                <a:latin typeface="나눔고딕" pitchFamily="50" charset="-127"/>
                <a:ea typeface="나눔고딕" pitchFamily="50" charset="-127"/>
              </a:rPr>
              <a:t>감축량</a:t>
            </a:r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 목표는 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20,000kg </a:t>
            </a:r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823492" y="4709470"/>
            <a:ext cx="1213089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친구 초대하기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463452" y="4463249"/>
            <a:ext cx="19722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캠페인에 참여할 친구를 초대하세요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46380" y="1675947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               CO</a:t>
            </a:r>
            <a:r>
              <a:rPr lang="en-US" altLang="ko-KR" sz="105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963721" y="2476642"/>
            <a:ext cx="1296144" cy="1296144"/>
          </a:xfrm>
          <a:prstGeom prst="ellipse">
            <a:avLst/>
          </a:prstGeom>
          <a:noFill/>
          <a:ln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/>
          <p:cNvCxnSpPr>
            <a:stCxn id="59" idx="2"/>
          </p:cNvCxnSpPr>
          <p:nvPr/>
        </p:nvCxnSpPr>
        <p:spPr>
          <a:xfrm>
            <a:off x="963721" y="3124714"/>
            <a:ext cx="12961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막힌 원호 60"/>
          <p:cNvSpPr/>
          <p:nvPr/>
        </p:nvSpPr>
        <p:spPr>
          <a:xfrm rot="4012600">
            <a:off x="875798" y="2397709"/>
            <a:ext cx="1446217" cy="1446217"/>
          </a:xfrm>
          <a:prstGeom prst="blockArc">
            <a:avLst>
              <a:gd name="adj1" fmla="val 12085606"/>
              <a:gd name="adj2" fmla="val 15375037"/>
              <a:gd name="adj3" fmla="val 929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89787" y="2909270"/>
            <a:ext cx="13363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올해의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CO</a:t>
            </a:r>
            <a:r>
              <a:rPr lang="en-US" altLang="ko-KR" sz="800" baseline="-25000" dirty="0" smtClean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감축량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(kg)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99592" y="3124714"/>
            <a:ext cx="14577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지금까</a:t>
            </a:r>
            <a:r>
              <a:rPr lang="ko-KR" altLang="en-US" sz="800" b="1" dirty="0">
                <a:latin typeface="나눔고딕" pitchFamily="50" charset="-127"/>
                <a:ea typeface="나눔고딕" pitchFamily="50" charset="-127"/>
              </a:rPr>
              <a:t>지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800" b="1" dirty="0">
                <a:latin typeface="나눔고딕" pitchFamily="50" charset="-127"/>
                <a:ea typeface="나눔고딕" pitchFamily="50" charset="-127"/>
              </a:rPr>
              <a:t>CO</a:t>
            </a:r>
            <a:r>
              <a:rPr lang="en-US" altLang="ko-KR" sz="800" b="1" baseline="-25000" dirty="0">
                <a:latin typeface="나눔고딕" pitchFamily="50" charset="-127"/>
                <a:ea typeface="나눔고딕" pitchFamily="50" charset="-127"/>
              </a:rPr>
              <a:t>2 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감축량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(kg)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87638" y="2695907"/>
            <a:ext cx="906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1,123</a:t>
            </a:r>
            <a:endParaRPr lang="ko-KR" altLang="en-US" sz="1100" b="1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187638" y="3295152"/>
            <a:ext cx="9064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itchFamily="50" charset="-127"/>
                <a:ea typeface="나눔고딕" pitchFamily="50" charset="-127"/>
              </a:rPr>
              <a:t>46,624</a:t>
            </a:r>
            <a:endParaRPr lang="ko-KR" altLang="en-US" sz="11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806913" y="2464264"/>
            <a:ext cx="676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11%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274" y="1730354"/>
            <a:ext cx="230996" cy="227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8" name="직선 연결선 67"/>
          <p:cNvCxnSpPr/>
          <p:nvPr/>
        </p:nvCxnSpPr>
        <p:spPr>
          <a:xfrm>
            <a:off x="546380" y="4082053"/>
            <a:ext cx="21889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560781" y="4105415"/>
            <a:ext cx="2151818" cy="200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올해의</a:t>
            </a:r>
            <a:r>
              <a:rPr lang="en-US" altLang="ko-KR" sz="7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CO</a:t>
            </a:r>
            <a:r>
              <a:rPr lang="en-US" altLang="ko-KR" sz="700" b="1" baseline="-25000" dirty="0" smtClean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b="1" dirty="0" err="1" smtClean="0">
                <a:latin typeface="나눔고딕" pitchFamily="50" charset="-127"/>
                <a:ea typeface="나눔고딕" pitchFamily="50" charset="-127"/>
              </a:rPr>
              <a:t>감축량</a:t>
            </a:r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 목표는 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20,000kg </a:t>
            </a:r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입니다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14808" y="4709470"/>
            <a:ext cx="1213089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친구 초대하기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54768" y="4463249"/>
            <a:ext cx="19722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캠페인에 참여할 친구를 초대하세요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34213" y="3836247"/>
            <a:ext cx="16415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아직 그룹이 없습니다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792884" y="3843941"/>
            <a:ext cx="582868" cy="20005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그룹 설정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431560" y="16648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71" name="타원 70"/>
          <p:cNvSpPr/>
          <p:nvPr/>
        </p:nvSpPr>
        <p:spPr>
          <a:xfrm>
            <a:off x="1189125" y="272949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72" name="타원 71"/>
          <p:cNvSpPr/>
          <p:nvPr/>
        </p:nvSpPr>
        <p:spPr>
          <a:xfrm>
            <a:off x="1208051" y="337256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73" name="타원 72"/>
          <p:cNvSpPr/>
          <p:nvPr/>
        </p:nvSpPr>
        <p:spPr>
          <a:xfrm>
            <a:off x="2033868" y="238529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74" name="타원 73"/>
          <p:cNvSpPr/>
          <p:nvPr/>
        </p:nvSpPr>
        <p:spPr>
          <a:xfrm>
            <a:off x="644213" y="375394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75" name="타원 74"/>
          <p:cNvSpPr/>
          <p:nvPr/>
        </p:nvSpPr>
        <p:spPr>
          <a:xfrm>
            <a:off x="1702884" y="374195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76" name="타원 75"/>
          <p:cNvSpPr/>
          <p:nvPr/>
        </p:nvSpPr>
        <p:spPr>
          <a:xfrm>
            <a:off x="532351" y="410406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77" name="타원 76"/>
          <p:cNvSpPr/>
          <p:nvPr/>
        </p:nvSpPr>
        <p:spPr>
          <a:xfrm>
            <a:off x="918044" y="465589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78" name="타원 77"/>
          <p:cNvSpPr/>
          <p:nvPr/>
        </p:nvSpPr>
        <p:spPr>
          <a:xfrm>
            <a:off x="5259861" y="375479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sp>
        <p:nvSpPr>
          <p:cNvPr id="79" name="타원 78"/>
          <p:cNvSpPr/>
          <p:nvPr/>
        </p:nvSpPr>
        <p:spPr>
          <a:xfrm>
            <a:off x="2470245" y="163900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10</a:t>
            </a:r>
            <a:endParaRPr lang="ko-KR" altLang="en-US" sz="700" dirty="0"/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303953"/>
              </p:ext>
            </p:extLst>
          </p:nvPr>
        </p:nvGraphicFramePr>
        <p:xfrm>
          <a:off x="5868144" y="876417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CO</a:t>
                      </a:r>
                      <a:r>
                        <a:rPr lang="en-US" altLang="ko-KR" sz="1000" b="1" u="none" baseline="-25000" dirty="0" smtClean="0"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화면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- 2),3),4)</a:t>
                      </a:r>
                      <a:r>
                        <a:rPr lang="ko-KR" altLang="en-US" sz="10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의 숫자 데이터 변경 시 카운트가 올라가는 애니메이션 적용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뒤로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버튼 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[main]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으로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올해의 </a:t>
                      </a:r>
                      <a:r>
                        <a:rPr lang="en-US" altLang="ko-KR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CO</a:t>
                      </a:r>
                      <a:r>
                        <a:rPr lang="en-US" altLang="ko-KR" sz="1000" b="0" u="none" baseline="-25000" dirty="0" smtClean="0">
                          <a:latin typeface="나눔고딕" pitchFamily="50" charset="-127"/>
                          <a:ea typeface="나눔고딕" pitchFamily="50" charset="-127"/>
                        </a:rPr>
                        <a:t>2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감축량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노출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관리자 웹이랑 연동 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지금까지의 </a:t>
                      </a:r>
                      <a:r>
                        <a:rPr lang="en-US" altLang="ko-KR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CO</a:t>
                      </a:r>
                      <a:r>
                        <a:rPr lang="en-US" altLang="ko-KR" sz="1000" b="0" u="none" baseline="-25000" dirty="0" smtClean="0"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감축량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노출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관리자 웹이랑 연동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올해의 </a:t>
                      </a:r>
                      <a:r>
                        <a:rPr lang="en-US" altLang="ko-KR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CO</a:t>
                      </a:r>
                      <a:r>
                        <a:rPr lang="en-US" altLang="ko-KR" sz="1000" b="0" u="none" baseline="-25000" dirty="0" smtClean="0"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lang="en-US" altLang="ko-KR" sz="1000" b="1" u="none" baseline="-2500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감축량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비중 표시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가입된 그룹이 없는 경우 메시지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그룹설정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u="none" baseline="0" dirty="0" err="1" smtClean="0">
                          <a:latin typeface="+mn-lt"/>
                          <a:ea typeface="+mn-ea"/>
                        </a:rPr>
                        <a:t>group_list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으로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올해의 캠페인 참여자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목표수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표시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친구 초대하기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앱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다운로드 링크복사 및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SNS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공유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기기에서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공유가능한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SNS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연동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)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u="none" baseline="0" dirty="0" err="1" smtClean="0">
                          <a:latin typeface="+mn-lt"/>
                          <a:ea typeface="+mn-ea"/>
                        </a:rPr>
                        <a:t>group_list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공유하기 버튼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스크린샷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이미지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SNS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공유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기기에서 </a:t>
                      </a:r>
                      <a:r>
                        <a:rPr lang="ko-KR" altLang="en-US" sz="10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공유가능한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SNS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하단에 노출됨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)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11)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내 그룹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CO</a:t>
                      </a:r>
                      <a:r>
                        <a:rPr lang="en-US" altLang="ko-KR" sz="1000" b="0" u="none" baseline="-250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lang="en-US" altLang="ko-KR" sz="1000" b="1" u="none" baseline="-250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0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감축량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노출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: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그룹이 여러 개라면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초에 한번씩 데이터가 변경되어 노출됨</a:t>
                      </a:r>
                      <a:endParaRPr lang="en-US" altLang="ko-KR" sz="1000" b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467544" y="692696"/>
            <a:ext cx="228837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가입된 그룹이 없을 때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275856" y="692696"/>
            <a:ext cx="228837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가입된 그룹이 있을 때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3726252" y="3124714"/>
            <a:ext cx="12961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752318" y="2909270"/>
            <a:ext cx="13363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올해의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CO</a:t>
            </a:r>
            <a:r>
              <a:rPr lang="en-US" altLang="ko-KR" sz="800" baseline="-25000" dirty="0" smtClean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감축량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(kg)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662123" y="3124714"/>
            <a:ext cx="14577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지금까</a:t>
            </a:r>
            <a:r>
              <a:rPr lang="ko-KR" altLang="en-US" sz="800" b="1" dirty="0">
                <a:latin typeface="나눔고딕" pitchFamily="50" charset="-127"/>
                <a:ea typeface="나눔고딕" pitchFamily="50" charset="-127"/>
              </a:rPr>
              <a:t>지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800" b="1" dirty="0">
                <a:latin typeface="나눔고딕" pitchFamily="50" charset="-127"/>
                <a:ea typeface="나눔고딕" pitchFamily="50" charset="-127"/>
              </a:rPr>
              <a:t>CO</a:t>
            </a:r>
            <a:r>
              <a:rPr lang="en-US" altLang="ko-KR" sz="800" b="1" baseline="-25000" dirty="0">
                <a:latin typeface="나눔고딕" pitchFamily="50" charset="-127"/>
                <a:ea typeface="나눔고딕" pitchFamily="50" charset="-127"/>
              </a:rPr>
              <a:t>2 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감축량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(kg)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164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02118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my-tree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780232" y="4777407"/>
            <a:ext cx="2151818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latin typeface="나눔고딕" pitchFamily="50" charset="-127"/>
                <a:ea typeface="나눔고딕" pitchFamily="50" charset="-127"/>
              </a:rPr>
              <a:t>승용차 대신 자전거를 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250km </a:t>
            </a:r>
            <a:r>
              <a:rPr lang="ko-KR" altLang="en-US" sz="700" b="1" dirty="0">
                <a:latin typeface="나눔고딕" pitchFamily="50" charset="-127"/>
                <a:ea typeface="나눔고딕" pitchFamily="50" charset="-127"/>
              </a:rPr>
              <a:t>타는 것은</a:t>
            </a:r>
          </a:p>
          <a:p>
            <a:pPr algn="ctr"/>
            <a:r>
              <a:rPr lang="ko-KR" altLang="en-US" sz="700" b="1" dirty="0">
                <a:latin typeface="나눔고딕" pitchFamily="50" charset="-127"/>
                <a:ea typeface="나눔고딕" pitchFamily="50" charset="-127"/>
              </a:rPr>
              <a:t>소나무 </a:t>
            </a:r>
            <a:r>
              <a:rPr lang="en-US" altLang="ko-KR" sz="700" b="1" dirty="0">
                <a:latin typeface="나눔고딕" pitchFamily="50" charset="-127"/>
                <a:ea typeface="나눔고딕" pitchFamily="50" charset="-127"/>
              </a:rPr>
              <a:t>1 </a:t>
            </a:r>
            <a:r>
              <a:rPr lang="ko-KR" altLang="en-US" sz="700" b="1" dirty="0">
                <a:latin typeface="나눔고딕" pitchFamily="50" charset="-127"/>
                <a:ea typeface="나눔고딕" pitchFamily="50" charset="-127"/>
              </a:rPr>
              <a:t>그루를 심는 것과 같은 효과가 있습니다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63160" y="162019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        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나의 소나무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054" y="1674600"/>
            <a:ext cx="230996" cy="227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" descr="user icon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791" y="1662666"/>
            <a:ext cx="254166" cy="25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707042"/>
              </p:ext>
            </p:extLst>
          </p:nvPr>
        </p:nvGraphicFramePr>
        <p:xfrm>
          <a:off x="5652120" y="758276"/>
          <a:ext cx="3428380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428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나의 소나무 페이지</a:t>
                      </a:r>
                      <a:endParaRPr lang="en-US" altLang="ko-KR" sz="105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indent="-22860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뒤로 버튼 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[main]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돌아감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올해의 나의 목표 소나무 표시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목표 소나무 수치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노출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(2-1 : X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 데이터 삭제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 후 영역 외 클릭 시 숫자 저장됨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indent="-22860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소나무 그림 </a:t>
                      </a:r>
                      <a:r>
                        <a:rPr lang="en-US" altLang="ko-KR" sz="1000" b="0" u="none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나의 올해의 목표 소나무 대비 현재 소나무 수를 </a:t>
                      </a:r>
                      <a:r>
                        <a:rPr lang="en-US" altLang="ko-KR" sz="1000" b="0" u="none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r>
                        <a:rPr lang="ko-KR" altLang="en-US" sz="1000" b="0" u="none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단계로 나누어서 노출</a:t>
                      </a:r>
                      <a:r>
                        <a:rPr lang="en-US" altLang="ko-KR" sz="1000" b="0" u="none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. 0</a:t>
                      </a:r>
                      <a:r>
                        <a:rPr lang="ko-KR" altLang="en-US" sz="1000" b="0" u="none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부터 </a:t>
                      </a:r>
                      <a:r>
                        <a:rPr lang="en-US" altLang="ko-KR" sz="1000" b="0" u="none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1000" b="0" u="none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등급까지로 구성하여 노출</a:t>
                      </a:r>
                      <a:r>
                        <a:rPr lang="en-US" altLang="ko-KR" sz="1000" b="0" u="none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(3-1 </a:t>
                      </a:r>
                      <a:r>
                        <a:rPr lang="ko-KR" altLang="en-US" sz="1000" b="0" u="none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참고</a:t>
                      </a:r>
                      <a:r>
                        <a:rPr lang="en-US" altLang="ko-KR" sz="1000" b="0" u="none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indent="-22860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AutoNum type="arabicParenR" startAt="4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사용자 이름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표시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AutoNum type="arabicParenR" startAt="4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올해의 년도 표시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AutoNum type="arabicParenR" startAt="4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올해의 나의 소나무 수치 표시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AutoNum type="arabicParenR" startAt="4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전체 나의 소나무 수치표시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AutoNum type="arabicParenR" startAt="4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안내 문구 영역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AutoNum type="arabicParenR" startAt="4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그룹 버튼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group_list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AutoNum type="arabicParenR" startAt="10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공유하기 버튼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스크린샷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이미지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SNS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공유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AutoNum type="arabicParenR" startAt="10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왼쪽으로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스와이프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하여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[my-tree_2]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 노출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641" l="279" r="100000">
                        <a14:foregroundMark x1="14485" y1="91576" x2="99443" y2="90489"/>
                        <a14:foregroundMark x1="14206" y1="92935" x2="85237" y2="92391"/>
                        <a14:foregroundMark x1="87187" y1="36141" x2="85237" y2="47283"/>
                        <a14:foregroundMark x1="86351" y1="26630" x2="86351" y2="25543"/>
                        <a14:foregroundMark x1="86351" y1="25272" x2="86351" y2="25272"/>
                        <a14:foregroundMark x1="86351" y1="25000" x2="86351" y2="25000"/>
                        <a14:foregroundMark x1="73259" y1="3533" x2="74930" y2="7337"/>
                        <a14:foregroundMark x1="68245" y1="1087" x2="69638" y2="272"/>
                        <a14:foregroundMark x1="33426" y1="69837" x2="42897" y2="76902"/>
                        <a14:foregroundMark x1="42897" y1="76902" x2="42897" y2="76902"/>
                        <a14:foregroundMark x1="57660" y1="75543" x2="81616" y2="67663"/>
                        <a14:backgroundMark x1="4735" y1="23641" x2="13370" y2="68750"/>
                        <a14:backgroundMark x1="78552" y1="79620" x2="94708" y2="53804"/>
                        <a14:backgroundMark x1="92479" y1="11141" x2="96100" y2="35598"/>
                        <a14:backgroundMark x1="85237" y1="7337" x2="85237" y2="7337"/>
                        <a14:backgroundMark x1="8635" y1="25000" x2="279" y2="861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21800"/>
            <a:ext cx="1732132" cy="1775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직선 연결선 25"/>
          <p:cNvCxnSpPr/>
          <p:nvPr/>
        </p:nvCxnSpPr>
        <p:spPr>
          <a:xfrm>
            <a:off x="763160" y="4489955"/>
            <a:ext cx="21889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69048" y="4274511"/>
            <a:ext cx="14793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[000]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님의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[2017]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년 소나무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58417" y="4227765"/>
            <a:ext cx="793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1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12 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그루</a:t>
            </a:r>
          </a:p>
          <a:p>
            <a:pPr algn="ctr"/>
            <a:endParaRPr lang="ko-KR" altLang="en-US" sz="1100" b="1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01619" y="2024887"/>
            <a:ext cx="15707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올해의 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[000]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님의 목표 소나무 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: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62584" y="1988840"/>
            <a:ext cx="756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itchFamily="50" charset="-127"/>
                <a:ea typeface="나눔고딕" pitchFamily="50" charset="-127"/>
              </a:rPr>
              <a:t>600 </a:t>
            </a:r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그루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9048" y="4489955"/>
            <a:ext cx="14793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[000]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님의 지금까지의 소나무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58417" y="4460567"/>
            <a:ext cx="7936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100" b="1" dirty="0" smtClean="0">
                <a:solidFill>
                  <a:srgbClr val="00B050"/>
                </a:solidFill>
                <a:latin typeface="나눔고딕" pitchFamily="50" charset="-127"/>
                <a:ea typeface="나눔고딕" pitchFamily="50" charset="-127"/>
              </a:rPr>
              <a:t>345</a:t>
            </a:r>
            <a:r>
              <a:rPr lang="en-US" altLang="ko-KR" sz="11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그루</a:t>
            </a:r>
          </a:p>
          <a:p>
            <a:pPr algn="ctr"/>
            <a:endParaRPr lang="ko-KR" altLang="en-US" sz="1100" b="1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01563" y="16085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19" name="타원 18"/>
          <p:cNvSpPr/>
          <p:nvPr/>
        </p:nvSpPr>
        <p:spPr>
          <a:xfrm>
            <a:off x="800288" y="202964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20" name="타원 19"/>
          <p:cNvSpPr/>
          <p:nvPr/>
        </p:nvSpPr>
        <p:spPr>
          <a:xfrm>
            <a:off x="1115616" y="256490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33" name="타원 32"/>
          <p:cNvSpPr/>
          <p:nvPr/>
        </p:nvSpPr>
        <p:spPr>
          <a:xfrm>
            <a:off x="662645" y="418451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34" name="타원 33"/>
          <p:cNvSpPr/>
          <p:nvPr/>
        </p:nvSpPr>
        <p:spPr>
          <a:xfrm>
            <a:off x="1295616" y="418451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35" name="타원 34"/>
          <p:cNvSpPr/>
          <p:nvPr/>
        </p:nvSpPr>
        <p:spPr>
          <a:xfrm>
            <a:off x="2152091" y="450767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36" name="타원 35"/>
          <p:cNvSpPr/>
          <p:nvPr/>
        </p:nvSpPr>
        <p:spPr>
          <a:xfrm>
            <a:off x="2154640" y="418451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37" name="타원 36"/>
          <p:cNvSpPr/>
          <p:nvPr/>
        </p:nvSpPr>
        <p:spPr>
          <a:xfrm>
            <a:off x="728864" y="475129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38" name="타원 37"/>
          <p:cNvSpPr/>
          <p:nvPr/>
        </p:nvSpPr>
        <p:spPr>
          <a:xfrm>
            <a:off x="2323791" y="161980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sp>
        <p:nvSpPr>
          <p:cNvPr id="39" name="타원 38"/>
          <p:cNvSpPr/>
          <p:nvPr/>
        </p:nvSpPr>
        <p:spPr>
          <a:xfrm>
            <a:off x="2701054" y="159896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10</a:t>
            </a:r>
            <a:endParaRPr lang="ko-KR" altLang="en-US" sz="700" dirty="0"/>
          </a:p>
        </p:txBody>
      </p:sp>
      <p:sp>
        <p:nvSpPr>
          <p:cNvPr id="40" name="TextBox 39"/>
          <p:cNvSpPr txBox="1"/>
          <p:nvPr/>
        </p:nvSpPr>
        <p:spPr>
          <a:xfrm>
            <a:off x="3203848" y="2024887"/>
            <a:ext cx="15707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올해의 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[000]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님의 목표 소나무 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: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85648" y="1988840"/>
            <a:ext cx="87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b="1" dirty="0" smtClean="0">
                <a:latin typeface="나눔고딕" pitchFamily="50" charset="-127"/>
                <a:ea typeface="나눔고딕" pitchFamily="50" charset="-127"/>
              </a:rPr>
              <a:t>600     </a:t>
            </a:r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그루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724990" y="2036883"/>
            <a:ext cx="450370" cy="17276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5032063" y="2023238"/>
            <a:ext cx="17567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latin typeface="나눔고딕" pitchFamily="50" charset="-127"/>
                <a:ea typeface="나눔고딕" pitchFamily="50" charset="-127"/>
              </a:rPr>
              <a:t>X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585648" y="1898840"/>
            <a:ext cx="225042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2-1</a:t>
            </a:r>
            <a:endParaRPr lang="ko-KR" altLang="en-US" sz="700" dirty="0"/>
          </a:p>
        </p:txBody>
      </p:sp>
      <p:sp>
        <p:nvSpPr>
          <p:cNvPr id="44" name="Oval"/>
          <p:cNvSpPr/>
          <p:nvPr/>
        </p:nvSpPr>
        <p:spPr>
          <a:xfrm>
            <a:off x="1635933" y="5199132"/>
            <a:ext cx="102076" cy="10207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Oval"/>
          <p:cNvSpPr/>
          <p:nvPr/>
        </p:nvSpPr>
        <p:spPr>
          <a:xfrm>
            <a:off x="1837666" y="5199132"/>
            <a:ext cx="102076" cy="10207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385616" y="51402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11</a:t>
            </a:r>
            <a:endParaRPr lang="ko-KR" altLang="en-US" sz="7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887575"/>
              </p:ext>
            </p:extLst>
          </p:nvPr>
        </p:nvGraphicFramePr>
        <p:xfrm>
          <a:off x="3043985" y="3977707"/>
          <a:ext cx="2486077" cy="25050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6847"/>
                <a:gridCol w="1058863"/>
                <a:gridCol w="820367"/>
              </a:tblGrid>
              <a:tr h="1789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목표 소나무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달성률</a:t>
                      </a:r>
                      <a:r>
                        <a:rPr lang="en-US" altLang="ko-KR" sz="800" u="none" strike="noStrike" dirty="0">
                          <a:effectLst/>
                        </a:rPr>
                        <a:t>(%)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이미지 파일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789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</a:t>
                      </a:r>
                      <a:r>
                        <a:rPr lang="ko-KR" altLang="en-US" sz="900" u="none" strike="noStrike" dirty="0">
                          <a:effectLst/>
                        </a:rPr>
                        <a:t>단계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earth_tree0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789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</a:t>
                      </a:r>
                      <a:r>
                        <a:rPr lang="ko-KR" altLang="en-US" sz="900" u="none" strike="noStrike" dirty="0">
                          <a:effectLst/>
                        </a:rPr>
                        <a:t>단계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0.1 ~ 0.9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earth_tree1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789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r>
                        <a:rPr lang="ko-KR" altLang="en-US" sz="900" u="none" strike="noStrike">
                          <a:effectLst/>
                        </a:rPr>
                        <a:t>단계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 ~ 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earth_tree2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789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</a:t>
                      </a:r>
                      <a:r>
                        <a:rPr lang="ko-KR" altLang="en-US" sz="900" u="none" strike="noStrike" dirty="0">
                          <a:effectLst/>
                        </a:rPr>
                        <a:t>단계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10~ 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earth_tree3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789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5</a:t>
                      </a:r>
                      <a:r>
                        <a:rPr lang="ko-KR" altLang="en-US" sz="900" u="none" strike="noStrike" dirty="0">
                          <a:effectLst/>
                        </a:rPr>
                        <a:t>단계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20~ 29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earth_tree4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789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r>
                        <a:rPr lang="ko-KR" altLang="en-US" sz="900" u="none" strike="noStrike">
                          <a:effectLst/>
                        </a:rPr>
                        <a:t>단계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30 ~ 39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earth_tree5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789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r>
                        <a:rPr lang="ko-KR" altLang="en-US" sz="900" u="none" strike="noStrike">
                          <a:effectLst/>
                        </a:rPr>
                        <a:t>단계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40 ~ 49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earth_tree6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789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</a:t>
                      </a:r>
                      <a:r>
                        <a:rPr lang="ko-KR" altLang="en-US" sz="900" u="none" strike="noStrike" dirty="0">
                          <a:effectLst/>
                        </a:rPr>
                        <a:t>단계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50 ~ 59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earth_tree7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789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r>
                        <a:rPr lang="ko-KR" altLang="en-US" sz="900" u="none" strike="noStrike">
                          <a:effectLst/>
                        </a:rPr>
                        <a:t>단계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60 ~ 69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earth_tree8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789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r>
                        <a:rPr lang="ko-KR" altLang="en-US" sz="900" u="none" strike="noStrike">
                          <a:effectLst/>
                        </a:rPr>
                        <a:t>단계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70 ~ 79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earth_tree9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789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11</a:t>
                      </a:r>
                      <a:r>
                        <a:rPr lang="ko-KR" altLang="en-US" sz="900" u="none" strike="noStrike" dirty="0">
                          <a:effectLst/>
                        </a:rPr>
                        <a:t>단계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80 ~ 89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earth_tree10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789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r>
                        <a:rPr lang="ko-KR" altLang="en-US" sz="900" u="none" strike="noStrike">
                          <a:effectLst/>
                        </a:rPr>
                        <a:t>단계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90 ~ 99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earth_tree11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1789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13</a:t>
                      </a:r>
                      <a:r>
                        <a:rPr lang="ko-KR" altLang="en-US" sz="900" u="none" strike="noStrike" dirty="0">
                          <a:effectLst/>
                        </a:rPr>
                        <a:t>단계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earth_tree12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7" name="타원 46"/>
          <p:cNvSpPr/>
          <p:nvPr/>
        </p:nvSpPr>
        <p:spPr>
          <a:xfrm>
            <a:off x="3009251" y="3879373"/>
            <a:ext cx="319066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3-1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8508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850908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my-tree_2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763160" y="162019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        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나의 소나무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054" y="1674600"/>
            <a:ext cx="230996" cy="227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" descr="user icon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791" y="1662666"/>
            <a:ext cx="254166" cy="25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975952"/>
              </p:ext>
            </p:extLst>
          </p:nvPr>
        </p:nvGraphicFramePr>
        <p:xfrm>
          <a:off x="5652120" y="758276"/>
          <a:ext cx="3428380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428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나의 소나무 페이지</a:t>
                      </a:r>
                      <a:r>
                        <a:rPr lang="en-US" altLang="ko-KR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소나무 적립</a:t>
                      </a:r>
                      <a:endParaRPr lang="en-US" altLang="ko-KR" sz="105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50" b="1" u="none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1050" b="1" u="none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페이지 구현 후 </a:t>
                      </a:r>
                      <a:r>
                        <a:rPr lang="ko-KR" altLang="en-US" sz="1050" b="1" u="none" baseline="0" dirty="0" err="1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론칭</a:t>
                      </a:r>
                      <a:r>
                        <a:rPr lang="ko-KR" altLang="en-US" sz="1050" b="1" u="none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시 </a:t>
                      </a:r>
                      <a:r>
                        <a:rPr lang="en-US" altLang="ko-KR" sz="1050" b="1" u="none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HIDE </a:t>
                      </a:r>
                      <a:r>
                        <a:rPr lang="ko-KR" altLang="en-US" sz="1050" b="1" u="none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처리</a:t>
                      </a:r>
                      <a:endParaRPr lang="en-US" altLang="ko-KR" sz="1050" b="1" u="none" baseline="0" dirty="0" smtClean="0">
                        <a:solidFill>
                          <a:srgbClr val="3498DB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뒤로 가기 버튼 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[main]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돌아감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[000]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사용자 이름 표시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[2017]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 올해 년도 표시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사용자가 심은 나무 그루 수 표시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소나무 스탬프 형태로 적립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매달마다 소나무 그림은 달라짐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내용 추후 전달 예정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오른쪽으로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스와이프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하면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[my-tree]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이동함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그룹 버튼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group_list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공유하기 버튼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스크린샷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이미지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SNS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공유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7" name="타원 16"/>
          <p:cNvSpPr/>
          <p:nvPr/>
        </p:nvSpPr>
        <p:spPr>
          <a:xfrm>
            <a:off x="701563" y="16085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38" name="타원 37"/>
          <p:cNvSpPr/>
          <p:nvPr/>
        </p:nvSpPr>
        <p:spPr>
          <a:xfrm>
            <a:off x="735206" y="196501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39" name="타원 38"/>
          <p:cNvSpPr/>
          <p:nvPr/>
        </p:nvSpPr>
        <p:spPr>
          <a:xfrm>
            <a:off x="2119380" y="194291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44" name="TextBox 43"/>
          <p:cNvSpPr txBox="1"/>
          <p:nvPr/>
        </p:nvSpPr>
        <p:spPr>
          <a:xfrm>
            <a:off x="827584" y="2030213"/>
            <a:ext cx="14793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[000]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님의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[2017]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년 소나무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33409" y="1988840"/>
            <a:ext cx="7936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11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123 </a:t>
            </a:r>
            <a:r>
              <a:rPr lang="ko-KR" altLang="en-US" sz="7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그루</a:t>
            </a:r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72" b="100000" l="943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00" y="2981684"/>
            <a:ext cx="252412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880338" y="2276872"/>
            <a:ext cx="19107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971600" y="2960893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327935" y="2960892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684270" y="2960892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2040605" y="2960892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2396938" y="2960892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971600" y="3401956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1327935" y="3401955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1684270" y="3401955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2040605" y="3401955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2396938" y="3401955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/>
          <p:cNvSpPr/>
          <p:nvPr/>
        </p:nvSpPr>
        <p:spPr>
          <a:xfrm>
            <a:off x="971600" y="3843019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1327935" y="3843018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684270" y="3843018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2040605" y="3843018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2396938" y="3843018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971600" y="4275067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1327935" y="4275066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1684270" y="4275066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2040605" y="4275066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2396938" y="4275066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971600" y="4707115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1327935" y="4707114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1684270" y="4707114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2040605" y="4707114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2396938" y="4707114"/>
            <a:ext cx="306061" cy="306061"/>
          </a:xfrm>
          <a:prstGeom prst="ellipse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72" b="100000" l="943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154" y="2981684"/>
            <a:ext cx="252412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72" b="100000" l="943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490" y="2981684"/>
            <a:ext cx="252412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72" b="100000" l="943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081" y="2981684"/>
            <a:ext cx="252412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52381" y1="23214" x2="59524" y2="23214"/>
                        <a14:foregroundMark x1="50000" y1="48214" x2="73810" y2="46429"/>
                        <a14:foregroundMark x1="50000" y1="85714" x2="61905" y2="8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846" y="2960537"/>
            <a:ext cx="216000" cy="28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Oval"/>
          <p:cNvSpPr/>
          <p:nvPr/>
        </p:nvSpPr>
        <p:spPr>
          <a:xfrm>
            <a:off x="1675903" y="5199132"/>
            <a:ext cx="102076" cy="102076"/>
          </a:xfrm>
          <a:prstGeom prst="ellipse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Oval"/>
          <p:cNvSpPr/>
          <p:nvPr/>
        </p:nvSpPr>
        <p:spPr>
          <a:xfrm>
            <a:off x="1877636" y="5199132"/>
            <a:ext cx="102076" cy="102076"/>
          </a:xfrm>
          <a:prstGeom prst="ellipse">
            <a:avLst/>
          </a:prstGeom>
          <a:solidFill>
            <a:schemeClr val="tx1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308121" y="195793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87" name="타원 86"/>
          <p:cNvSpPr/>
          <p:nvPr/>
        </p:nvSpPr>
        <p:spPr>
          <a:xfrm>
            <a:off x="790338" y="29245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88" name="타원 87"/>
          <p:cNvSpPr/>
          <p:nvPr/>
        </p:nvSpPr>
        <p:spPr>
          <a:xfrm>
            <a:off x="1453996" y="51242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84" name="타원 83"/>
          <p:cNvSpPr/>
          <p:nvPr/>
        </p:nvSpPr>
        <p:spPr>
          <a:xfrm>
            <a:off x="2228493" y="159797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85" name="타원 84"/>
          <p:cNvSpPr/>
          <p:nvPr/>
        </p:nvSpPr>
        <p:spPr>
          <a:xfrm>
            <a:off x="2640068" y="15916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89" name="TextBox 88"/>
          <p:cNvSpPr txBox="1"/>
          <p:nvPr/>
        </p:nvSpPr>
        <p:spPr>
          <a:xfrm>
            <a:off x="811350" y="2309689"/>
            <a:ext cx="2104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자전거 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250km 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주행 시 소나무가 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그루씩 </a:t>
            </a:r>
            <a:endParaRPr lang="en-US" altLang="ko-KR" sz="7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지급됩니다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월별로 다양한 모양의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소나무 </a:t>
            </a:r>
            <a:endParaRPr lang="en-US" altLang="ko-KR" sz="7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스티커를 모아보세요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수집한 스티커는 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년 마다 초기화됩니다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61750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278734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group_list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353550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내 그룹 페이지 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가입된 그룹이 있을 때 최근 가입한 그룹이 상단에 노출될 수 있도록 정렬</a:t>
                      </a:r>
                      <a:endParaRPr lang="en-US" altLang="ko-KR" sz="1000" b="0" u="none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뒤로 버튼 클릭 시 이전 페이지로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찾기 영역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터치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“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그룹명으로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찾기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”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가이드 텍스트 사라짐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.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검색 결과는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u="none" baseline="0" dirty="0" err="1" smtClean="0">
                          <a:latin typeface="+mn-lt"/>
                          <a:ea typeface="+mn-ea"/>
                        </a:rPr>
                        <a:t>group_search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]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페이지 참고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그룹 만들기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버튼 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group_create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페이지로 이동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 이미지 노출</a:t>
                      </a:r>
                      <a:endParaRPr lang="en-US" altLang="ko-KR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그룹명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 인원수 노출</a:t>
                      </a:r>
                      <a:endParaRPr lang="en-US" altLang="ko-KR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상세 페이지 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group_detail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lang="en-US" altLang="ko-KR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삭제 예정인 그룹의 경우 삭제 예정일 안내</a:t>
                      </a:r>
                      <a:endParaRPr lang="en-US" altLang="ko-KR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33731" y="1662666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            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내 그룹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12776" y="172543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50" name="직사각형 49"/>
          <p:cNvSpPr/>
          <p:nvPr/>
        </p:nvSpPr>
        <p:spPr>
          <a:xfrm>
            <a:off x="3347864" y="166401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            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내 그룹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82647" y="3933636"/>
            <a:ext cx="1213089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그룹 만들기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55524" y="2919560"/>
            <a:ext cx="190025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아직 그룹이 없습니다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ctr"/>
            <a:endParaRPr lang="en-US" altLang="ko-KR" sz="80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친구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가족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동호회 친구를</a:t>
            </a:r>
            <a:endParaRPr lang="en-US" altLang="ko-KR" sz="8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초대하여 그룹을 만들어보세요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!</a:t>
            </a:r>
          </a:p>
          <a:p>
            <a:pPr algn="ctr"/>
            <a:endParaRPr lang="en-US" altLang="ko-KR" sz="8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※ 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그룹 만들기 및 그룹 참여는 </a:t>
            </a:r>
            <a:endParaRPr lang="en-US" altLang="ko-KR" sz="7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최대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개까지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가능합니다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8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5" name="직사각형 90"/>
          <p:cNvSpPr>
            <a:spLocks noChangeArrowheads="1"/>
          </p:cNvSpPr>
          <p:nvPr/>
        </p:nvSpPr>
        <p:spPr bwMode="auto">
          <a:xfrm>
            <a:off x="3425552" y="2438880"/>
            <a:ext cx="565093" cy="405919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kern="0" dirty="0" err="1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Gill Sans"/>
              </a:rPr>
              <a:t>Img</a:t>
            </a:r>
            <a:r>
              <a:rPr lang="ko-KR" altLang="en-US" sz="800" kern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Gill Sans"/>
              </a:rPr>
              <a:t>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946648" y="2467120"/>
            <a:ext cx="8435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800" b="1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그룹명</a:t>
            </a:r>
            <a:r>
              <a:rPr lang="en-US" altLang="ko-KR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800" b="1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lvl="0"/>
            <a:r>
              <a:rPr lang="en-US" altLang="ko-KR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192</a:t>
            </a:r>
            <a:r>
              <a:rPr lang="ko-KR" altLang="en-US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명 </a:t>
            </a:r>
            <a:r>
              <a:rPr lang="ko-KR" altLang="en-US" sz="800" b="1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참여중</a:t>
            </a:r>
            <a:r>
              <a:rPr lang="ko-KR" altLang="en-US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800" b="1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386144" y="2372392"/>
            <a:ext cx="2174581" cy="57606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90"/>
          <p:cNvSpPr>
            <a:spLocks noChangeArrowheads="1"/>
          </p:cNvSpPr>
          <p:nvPr/>
        </p:nvSpPr>
        <p:spPr bwMode="auto">
          <a:xfrm>
            <a:off x="3412830" y="3014944"/>
            <a:ext cx="565093" cy="405919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kern="0" dirty="0" err="1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Gill Sans"/>
              </a:rPr>
              <a:t>Img</a:t>
            </a:r>
            <a:r>
              <a:rPr lang="ko-KR" altLang="en-US" sz="800" kern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Gill Sans"/>
              </a:rPr>
              <a:t>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933926" y="3043184"/>
            <a:ext cx="8435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800" b="1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그룹명</a:t>
            </a:r>
            <a:r>
              <a:rPr lang="en-US" altLang="ko-KR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800" b="1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lvl="0"/>
            <a:r>
              <a:rPr lang="en-US" altLang="ko-KR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192</a:t>
            </a:r>
            <a:r>
              <a:rPr lang="ko-KR" altLang="en-US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명 </a:t>
            </a:r>
            <a:r>
              <a:rPr lang="ko-KR" altLang="en-US" sz="800" b="1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참여중</a:t>
            </a:r>
            <a:r>
              <a:rPr lang="ko-KR" altLang="en-US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800" b="1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386144" y="2948456"/>
            <a:ext cx="2174581" cy="57606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Arrow"/>
          <p:cNvSpPr>
            <a:spLocks noEditPoints="1"/>
          </p:cNvSpPr>
          <p:nvPr/>
        </p:nvSpPr>
        <p:spPr bwMode="auto">
          <a:xfrm>
            <a:off x="5336760" y="2588424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Arrow"/>
          <p:cNvSpPr>
            <a:spLocks noEditPoints="1"/>
          </p:cNvSpPr>
          <p:nvPr/>
        </p:nvSpPr>
        <p:spPr bwMode="auto">
          <a:xfrm>
            <a:off x="5336760" y="3175947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00509" y="5229200"/>
            <a:ext cx="799749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그룹 만들기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12776" y="200274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39" name="타원 38"/>
          <p:cNvSpPr/>
          <p:nvPr/>
        </p:nvSpPr>
        <p:spPr>
          <a:xfrm>
            <a:off x="892647" y="38760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40" name="타원 39"/>
          <p:cNvSpPr/>
          <p:nvPr/>
        </p:nvSpPr>
        <p:spPr>
          <a:xfrm>
            <a:off x="3328715" y="237712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41" name="타원 40"/>
          <p:cNvSpPr/>
          <p:nvPr/>
        </p:nvSpPr>
        <p:spPr>
          <a:xfrm>
            <a:off x="3843926" y="24084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42" name="타원 41"/>
          <p:cNvSpPr/>
          <p:nvPr/>
        </p:nvSpPr>
        <p:spPr>
          <a:xfrm>
            <a:off x="3856648" y="260034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43" name="타원 42"/>
          <p:cNvSpPr/>
          <p:nvPr/>
        </p:nvSpPr>
        <p:spPr>
          <a:xfrm>
            <a:off x="5221787" y="24804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cxnSp>
        <p:nvCxnSpPr>
          <p:cNvPr id="30" name="직선 연결선 29"/>
          <p:cNvCxnSpPr/>
          <p:nvPr/>
        </p:nvCxnSpPr>
        <p:spPr>
          <a:xfrm>
            <a:off x="625277" y="2284563"/>
            <a:ext cx="197583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27584" y="2030651"/>
            <a:ext cx="1279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>
                <a:solidFill>
                  <a:schemeClr val="bg1">
                    <a:lumMod val="50000"/>
                  </a:schemeClr>
                </a:solidFill>
              </a:rPr>
              <a:t>그룹명으로</a:t>
            </a:r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</a:rPr>
              <a:t> 찾기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4" name="Picture 2" descr="http://images.vectorhq.com/images/previews/2c6/magnifier-10958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77" y="2051929"/>
            <a:ext cx="171450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타원 44"/>
          <p:cNvSpPr/>
          <p:nvPr/>
        </p:nvSpPr>
        <p:spPr>
          <a:xfrm>
            <a:off x="3311880" y="200274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cxnSp>
        <p:nvCxnSpPr>
          <p:cNvPr id="46" name="직선 연결선 45"/>
          <p:cNvCxnSpPr/>
          <p:nvPr/>
        </p:nvCxnSpPr>
        <p:spPr>
          <a:xfrm>
            <a:off x="3488357" y="2284563"/>
            <a:ext cx="197583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652582" y="2030651"/>
            <a:ext cx="1279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mtClean="0">
                <a:solidFill>
                  <a:schemeClr val="bg1">
                    <a:lumMod val="50000"/>
                  </a:schemeClr>
                </a:solidFill>
              </a:rPr>
              <a:t>그룹명으로</a:t>
            </a:r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</a:rPr>
              <a:t> 찾기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8" name="Picture 2" descr="http://images.vectorhq.com/images/previews/2c6/magnifier-10958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357" y="2051929"/>
            <a:ext cx="171450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직사각형 90"/>
          <p:cNvSpPr>
            <a:spLocks noChangeArrowheads="1"/>
          </p:cNvSpPr>
          <p:nvPr/>
        </p:nvSpPr>
        <p:spPr bwMode="auto">
          <a:xfrm>
            <a:off x="3412830" y="3583965"/>
            <a:ext cx="565093" cy="405919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kern="0" dirty="0" err="1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Gill Sans"/>
              </a:rPr>
              <a:t>Img</a:t>
            </a:r>
            <a:r>
              <a:rPr lang="ko-KR" altLang="en-US" sz="800" kern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Gill Sans"/>
              </a:rPr>
              <a:t> 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3933926" y="3612205"/>
            <a:ext cx="8435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800" b="1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그룹명</a:t>
            </a:r>
            <a:r>
              <a:rPr lang="en-US" altLang="ko-KR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800" b="1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  <a:p>
            <a:pPr lvl="0"/>
            <a:r>
              <a:rPr lang="en-US" altLang="ko-KR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192</a:t>
            </a:r>
            <a:r>
              <a:rPr lang="ko-KR" altLang="en-US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명 </a:t>
            </a:r>
            <a:r>
              <a:rPr lang="ko-KR" altLang="en-US" sz="800" b="1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참여중</a:t>
            </a:r>
            <a:r>
              <a:rPr lang="ko-KR" altLang="en-US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800" b="1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386144" y="3525292"/>
            <a:ext cx="2174581" cy="57606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Arrow"/>
          <p:cNvSpPr>
            <a:spLocks noEditPoints="1"/>
          </p:cNvSpPr>
          <p:nvPr/>
        </p:nvSpPr>
        <p:spPr bwMode="auto">
          <a:xfrm>
            <a:off x="5336760" y="3744968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16517" y="653205"/>
            <a:ext cx="228837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가입된 그룹이 없을 때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319364" y="653204"/>
            <a:ext cx="228837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가입된 그룹이 있을 때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4597427" y="515692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54" name="직사각형 53"/>
          <p:cNvSpPr/>
          <p:nvPr/>
        </p:nvSpPr>
        <p:spPr>
          <a:xfrm>
            <a:off x="4534929" y="3532366"/>
            <a:ext cx="96532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6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삭제 예정일 </a:t>
            </a:r>
            <a:r>
              <a:rPr lang="en-US" altLang="ko-KR" sz="6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 17-06-30</a:t>
            </a:r>
          </a:p>
        </p:txBody>
      </p:sp>
      <p:sp>
        <p:nvSpPr>
          <p:cNvPr id="55" name="타원 54"/>
          <p:cNvSpPr/>
          <p:nvPr/>
        </p:nvSpPr>
        <p:spPr>
          <a:xfrm>
            <a:off x="4443513" y="352220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88615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319162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group_search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495370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그룹 검색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검색 시 삭제예정인 그룹은 노출 되지 않음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group_list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검색 영역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터치 시 하단 한글 검색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키패드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검색된 그룹의 이미지 노출</a:t>
                      </a:r>
                      <a:endParaRPr lang="en-US" altLang="ko-KR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그룹명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그룹인원 수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가입버튼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가입완료되며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내 그룹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group_list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에 추가됨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가입완료 되면 버튼 비활성화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검색결과가 없을 때의 안내문구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" name="직사각형 50"/>
          <p:cNvSpPr/>
          <p:nvPr/>
        </p:nvSpPr>
        <p:spPr>
          <a:xfrm>
            <a:off x="3372997" y="1684615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    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그룹 검색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Close Window"/>
          <p:cNvSpPr>
            <a:spLocks noChangeAspect="1" noEditPoints="1"/>
          </p:cNvSpPr>
          <p:nvPr/>
        </p:nvSpPr>
        <p:spPr bwMode="auto">
          <a:xfrm>
            <a:off x="3449112" y="1747758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380789" y="173907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cxnSp>
        <p:nvCxnSpPr>
          <p:cNvPr id="56" name="직선 연결선 55"/>
          <p:cNvCxnSpPr/>
          <p:nvPr/>
        </p:nvCxnSpPr>
        <p:spPr>
          <a:xfrm>
            <a:off x="3449112" y="2327041"/>
            <a:ext cx="197583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665136" y="2039009"/>
            <a:ext cx="1279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 smtClean="0">
                <a:solidFill>
                  <a:schemeClr val="bg1">
                    <a:lumMod val="50000"/>
                  </a:schemeClr>
                </a:solidFill>
              </a:rPr>
              <a:t>bikeround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8" name="Picture 2" descr="http://images.vectorhq.com/images/previews/2c6/magnifier-10958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112" y="2094407"/>
            <a:ext cx="171450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5029181" y="2039009"/>
            <a:ext cx="395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579082" y="2634954"/>
            <a:ext cx="17948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</a:rPr>
              <a:t>검색 결과가 없습니다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39552" y="1677654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    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그룹 검색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Close Window"/>
          <p:cNvSpPr>
            <a:spLocks noChangeAspect="1" noEditPoints="1"/>
          </p:cNvSpPr>
          <p:nvPr/>
        </p:nvSpPr>
        <p:spPr bwMode="auto">
          <a:xfrm>
            <a:off x="615667" y="1740797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67" name="직선 연결선 66"/>
          <p:cNvCxnSpPr/>
          <p:nvPr/>
        </p:nvCxnSpPr>
        <p:spPr>
          <a:xfrm>
            <a:off x="615667" y="2320080"/>
            <a:ext cx="197583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831691" y="2032048"/>
            <a:ext cx="1279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 smtClean="0">
                <a:solidFill>
                  <a:schemeClr val="bg1">
                    <a:lumMod val="50000"/>
                  </a:schemeClr>
                </a:solidFill>
              </a:rPr>
              <a:t>bikeround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9" name="Picture 2" descr="http://images.vectorhq.com/images/previews/2c6/magnifier-10958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67" y="2087446"/>
            <a:ext cx="171450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2195736" y="2032048"/>
            <a:ext cx="395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01392" y="2468479"/>
            <a:ext cx="1822210" cy="405919"/>
            <a:chOff x="701392" y="2468479"/>
            <a:chExt cx="1822210" cy="405919"/>
          </a:xfrm>
        </p:grpSpPr>
        <p:sp>
          <p:nvSpPr>
            <p:cNvPr id="71" name="직사각형 90"/>
            <p:cNvSpPr>
              <a:spLocks noChangeArrowheads="1"/>
            </p:cNvSpPr>
            <p:nvPr/>
          </p:nvSpPr>
          <p:spPr bwMode="auto">
            <a:xfrm>
              <a:off x="701392" y="2468479"/>
              <a:ext cx="565093" cy="405919"/>
            </a:xfrm>
            <a:prstGeom prst="rect">
              <a:avLst/>
            </a:prstGeom>
            <a:pattFill prst="ltDnDiag">
              <a:fgClr>
                <a:srgbClr val="BFBFBF"/>
              </a:fgClr>
              <a:bgClr>
                <a:srgbClr val="FFFFFF"/>
              </a:bgClr>
            </a:pattFill>
            <a:ln w="3175" algn="ctr">
              <a:solidFill>
                <a:srgbClr val="BFBFB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800" kern="0" dirty="0" err="1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Gill Sans"/>
                </a:rPr>
                <a:t>Img</a:t>
              </a:r>
              <a:r>
                <a:rPr lang="ko-KR" altLang="en-US" sz="800" kern="0">
                  <a:solidFill>
                    <a:srgbClr val="7F7F7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Gill Sans"/>
                </a:rPr>
                <a:t> </a:t>
              </a: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222488" y="2496719"/>
              <a:ext cx="84350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8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[</a:t>
              </a:r>
              <a:r>
                <a:rPr lang="en-US" altLang="ko-KR" sz="800" b="1" dirty="0" err="1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bikeround</a:t>
              </a:r>
              <a:r>
                <a:rPr lang="en-US" altLang="ko-KR" sz="8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]</a:t>
              </a:r>
              <a:r>
                <a:rPr lang="ko-KR" altLang="en-US" sz="8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endParaRPr lang="en-US" altLang="ko-KR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lvl="0"/>
              <a:r>
                <a:rPr lang="en-US" altLang="ko-KR" sz="800" dirty="0" smtClean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192</a:t>
              </a:r>
              <a:r>
                <a:rPr lang="ko-KR" altLang="en-US" sz="800" dirty="0" smtClean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명 </a:t>
              </a:r>
              <a:r>
                <a:rPr lang="ko-KR" altLang="en-US" sz="800" b="1" dirty="0" err="1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참여중</a:t>
              </a:r>
              <a:r>
                <a:rPr lang="ko-KR" altLang="en-US" sz="8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endParaRPr lang="en-US" altLang="ko-KR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123728" y="2550315"/>
              <a:ext cx="399874" cy="2154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smtClean="0">
                  <a:latin typeface="나눔고딕" pitchFamily="50" charset="-127"/>
                  <a:ea typeface="나눔고딕" pitchFamily="50" charset="-127"/>
                </a:rPr>
                <a:t>가</a:t>
              </a:r>
              <a:r>
                <a:rPr lang="ko-KR" altLang="en-US" sz="800" b="1">
                  <a:latin typeface="나눔고딕" pitchFamily="50" charset="-127"/>
                  <a:ea typeface="나눔고딕" pitchFamily="50" charset="-127"/>
                </a:rPr>
                <a:t>입</a:t>
              </a:r>
              <a:endParaRPr lang="ko-KR" altLang="en-US" sz="800" b="1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81" name="타원 80"/>
          <p:cNvSpPr/>
          <p:nvPr/>
        </p:nvSpPr>
        <p:spPr>
          <a:xfrm>
            <a:off x="380789" y="209440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82" name="타원 81"/>
          <p:cNvSpPr/>
          <p:nvPr/>
        </p:nvSpPr>
        <p:spPr>
          <a:xfrm>
            <a:off x="380789" y="245401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83" name="타원 82"/>
          <p:cNvSpPr/>
          <p:nvPr/>
        </p:nvSpPr>
        <p:spPr>
          <a:xfrm>
            <a:off x="1132488" y="245711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84" name="타원 83"/>
          <p:cNvSpPr/>
          <p:nvPr/>
        </p:nvSpPr>
        <p:spPr>
          <a:xfrm>
            <a:off x="1132488" y="265023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85" name="타원 84"/>
          <p:cNvSpPr/>
          <p:nvPr/>
        </p:nvSpPr>
        <p:spPr>
          <a:xfrm>
            <a:off x="2065989" y="242711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86" name="타원 85"/>
          <p:cNvSpPr/>
          <p:nvPr/>
        </p:nvSpPr>
        <p:spPr>
          <a:xfrm>
            <a:off x="3449112" y="265803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87" name="TextBox 86"/>
          <p:cNvSpPr txBox="1"/>
          <p:nvPr/>
        </p:nvSpPr>
        <p:spPr>
          <a:xfrm>
            <a:off x="3319364" y="692696"/>
            <a:ext cx="228837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검색결과 없을 때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5149" y="673368"/>
            <a:ext cx="228837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검색결과 있을 때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31" y="4049775"/>
            <a:ext cx="2143196" cy="1485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036" y="4049775"/>
            <a:ext cx="2143196" cy="1485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323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33731" y="1662666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그룹</a:t>
            </a:r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만들기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369193" y="157401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6" name="TextBox 5"/>
          <p:cNvSpPr txBox="1"/>
          <p:nvPr/>
        </p:nvSpPr>
        <p:spPr>
          <a:xfrm>
            <a:off x="2057404" y="1679920"/>
            <a:ext cx="8507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105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생성</a:t>
            </a:r>
            <a:endParaRPr lang="ko-KR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684293" y="2195939"/>
            <a:ext cx="647347" cy="647347"/>
          </a:xfrm>
          <a:prstGeom prst="ellipse">
            <a:avLst/>
          </a:prstGeom>
          <a:noFill/>
          <a:ln>
            <a:solidFill>
              <a:srgbClr val="E8E8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1448682" y="2532391"/>
            <a:ext cx="93610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755576" y="3140968"/>
            <a:ext cx="172721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26" b="100000" l="0" r="100000">
                        <a14:foregroundMark x1="32500" y1="33721" x2="63333" y2="75581"/>
                        <a14:foregroundMark x1="23333" y1="72093" x2="81667" y2="73256"/>
                        <a14:foregroundMark x1="81667" y1="73256" x2="79167" y2="72093"/>
                        <a14:foregroundMark x1="56667" y1="22093" x2="70833" y2="61628"/>
                        <a14:foregroundMark x1="77500" y1="36047" x2="68333" y2="88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99" y="2373318"/>
            <a:ext cx="382933" cy="274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043608" y="2327860"/>
            <a:ext cx="14595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그룹명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(3~12</a:t>
            </a:r>
            <a:r>
              <a:rPr lang="ko-KR" altLang="en-US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자이내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4945" y="2910136"/>
            <a:ext cx="1282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함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께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할 회원 이름 검색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1" name="Picture 2" descr="http://images.vectorhq.com/images/previews/2c6/magnifier-10958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336" y="2918147"/>
            <a:ext cx="171450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755576" y="3321560"/>
            <a:ext cx="1727218" cy="147559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90"/>
          <p:cNvSpPr>
            <a:spLocks noChangeArrowheads="1"/>
          </p:cNvSpPr>
          <p:nvPr/>
        </p:nvSpPr>
        <p:spPr bwMode="auto">
          <a:xfrm>
            <a:off x="916885" y="3429001"/>
            <a:ext cx="342747" cy="253551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kern="0" dirty="0" err="1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Gill Sans"/>
              </a:rPr>
              <a:t>Img</a:t>
            </a:r>
            <a:r>
              <a:rPr lang="ko-KR" altLang="en-US" sz="800" kern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Gill Sans"/>
              </a:rPr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40653" y="3452120"/>
            <a:ext cx="6950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/>
              <a:t>홍길동</a:t>
            </a:r>
            <a:endParaRPr lang="ko-KR" altLang="en-US" sz="900" dirty="0"/>
          </a:p>
        </p:txBody>
      </p:sp>
      <p:sp>
        <p:nvSpPr>
          <p:cNvPr id="15" name="직사각형 14"/>
          <p:cNvSpPr/>
          <p:nvPr/>
        </p:nvSpPr>
        <p:spPr>
          <a:xfrm>
            <a:off x="1900209" y="3461248"/>
            <a:ext cx="439543" cy="20005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+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추가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47664" y="5013756"/>
            <a:ext cx="648072" cy="215444"/>
          </a:xfrm>
          <a:prstGeom prst="rect">
            <a:avLst/>
          </a:prstGeom>
          <a:noFill/>
          <a:ln>
            <a:solidFill>
              <a:srgbClr val="E8E8E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홍길동 </a:t>
            </a:r>
            <a:r>
              <a:rPr lang="en-US" altLang="ko-KR" sz="700" dirty="0" smtClean="0"/>
              <a:t> X</a:t>
            </a:r>
            <a:endParaRPr lang="ko-KR" altLang="en-US" sz="700" dirty="0"/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451161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group_create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272695"/>
              </p:ext>
            </p:extLst>
          </p:nvPr>
        </p:nvGraphicFramePr>
        <p:xfrm>
          <a:off x="5724128" y="758276"/>
          <a:ext cx="3356371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3563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그룹 만들기 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1000" b="1" u="none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공통 </a:t>
                      </a:r>
                      <a:r>
                        <a:rPr lang="en-US" altLang="ko-KR" sz="1000" b="1" u="none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1" u="none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각 가이드 텍스트는 </a:t>
                      </a:r>
                      <a:r>
                        <a:rPr lang="ko-KR" altLang="en-US" sz="1000" b="1" u="none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터치시</a:t>
                      </a:r>
                      <a:r>
                        <a:rPr lang="ko-KR" altLang="en-US" sz="1000" b="1" u="none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사라짐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u="none" baseline="0" dirty="0" err="1" smtClean="0">
                          <a:latin typeface="+mn-lt"/>
                          <a:ea typeface="+mn-ea"/>
                        </a:rPr>
                        <a:t>group_list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로 페이지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그룹 이미지 변경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카메라 버튼 클릭 시 프로필 이미지 변경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생성 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이미지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팝업창에서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카메라로 촬영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사진 앨범   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에서 선택 가능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_edit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3)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그룹명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터치 시 한글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키패드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12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 이상 작성 되지 않도록 제한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3-1) a.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사용중인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그룹명일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때 문구 노출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“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이미 사용중인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그룹명입니다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</a:t>
                      </a: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b.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특수문자가 입력된 경우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특수문자는 사용할 수 없습니다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</a:t>
                      </a: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c.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중복되지 않은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그룹명일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때는 노출되지 않음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4)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추가할 회원 검색 영역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터치 시 한글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키패드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검색 버튼 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5)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영역에 결과 노출됨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5)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검색 결과 영역 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6)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검색 결과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이미지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버튼 노출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7)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 버튼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8)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영역에 이름 추가됨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8)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추가된 회원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X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삭제됨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생성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추가한 회원들과 함께하는 그룹 생성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후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group_list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돌아감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그룹명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입력되었을 때만 활성화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6213" marR="0" indent="-17621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그룹명이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중복이거나 특수문자가 입력되었을 때는 토스트 메시지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그룹명을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확인해주세요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32" name="꺾인 연결선 31"/>
          <p:cNvCxnSpPr>
            <a:stCxn id="15" idx="2"/>
            <a:endCxn id="36" idx="0"/>
          </p:cNvCxnSpPr>
          <p:nvPr/>
        </p:nvCxnSpPr>
        <p:spPr>
          <a:xfrm rot="5400000">
            <a:off x="1319615" y="4213389"/>
            <a:ext cx="1352453" cy="24828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61664" y="5013756"/>
            <a:ext cx="648072" cy="215444"/>
          </a:xfrm>
          <a:prstGeom prst="rect">
            <a:avLst/>
          </a:prstGeom>
          <a:noFill/>
          <a:ln>
            <a:solidFill>
              <a:srgbClr val="E8E8E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김민수 </a:t>
            </a:r>
            <a:r>
              <a:rPr lang="en-US" altLang="ko-KR" sz="700" dirty="0" smtClean="0"/>
              <a:t> X</a:t>
            </a:r>
            <a:endParaRPr lang="ko-KR" altLang="en-US" sz="700" dirty="0"/>
          </a:p>
        </p:txBody>
      </p:sp>
      <p:sp>
        <p:nvSpPr>
          <p:cNvPr id="48" name="직사각형 47"/>
          <p:cNvSpPr/>
          <p:nvPr/>
        </p:nvSpPr>
        <p:spPr>
          <a:xfrm>
            <a:off x="2987824" y="737748"/>
            <a:ext cx="2736304" cy="585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Close Window"/>
          <p:cNvSpPr>
            <a:spLocks noChangeAspect="1" noEditPoints="1"/>
          </p:cNvSpPr>
          <p:nvPr/>
        </p:nvSpPr>
        <p:spPr bwMode="auto">
          <a:xfrm>
            <a:off x="615667" y="1740797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527274" y="211596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27" name="타원 26"/>
          <p:cNvSpPr/>
          <p:nvPr/>
        </p:nvSpPr>
        <p:spPr>
          <a:xfrm>
            <a:off x="1367664" y="220486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28" name="타원 27"/>
          <p:cNvSpPr/>
          <p:nvPr/>
        </p:nvSpPr>
        <p:spPr>
          <a:xfrm>
            <a:off x="2051720" y="274494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29" name="타원 28"/>
          <p:cNvSpPr/>
          <p:nvPr/>
        </p:nvSpPr>
        <p:spPr>
          <a:xfrm>
            <a:off x="666925" y="32315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30" name="타원 29"/>
          <p:cNvSpPr/>
          <p:nvPr/>
        </p:nvSpPr>
        <p:spPr>
          <a:xfrm>
            <a:off x="666925" y="347753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31" name="타원 30"/>
          <p:cNvSpPr/>
          <p:nvPr/>
        </p:nvSpPr>
        <p:spPr>
          <a:xfrm>
            <a:off x="1840652" y="33712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35" name="타원 34"/>
          <p:cNvSpPr/>
          <p:nvPr/>
        </p:nvSpPr>
        <p:spPr>
          <a:xfrm>
            <a:off x="2204786" y="172408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sp>
        <p:nvSpPr>
          <p:cNvPr id="39" name="직사각형 38"/>
          <p:cNvSpPr/>
          <p:nvPr/>
        </p:nvSpPr>
        <p:spPr>
          <a:xfrm>
            <a:off x="821646" y="2550504"/>
            <a:ext cx="1872208" cy="14754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이미 사용중인 </a:t>
            </a:r>
            <a:r>
              <a:rPr lang="ko-KR" altLang="en-US" sz="700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그룹명입니다</a:t>
            </a:r>
            <a:r>
              <a:rPr lang="en-US" altLang="ko-KR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7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295632" y="2520251"/>
            <a:ext cx="221624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3-1</a:t>
            </a:r>
            <a:endParaRPr lang="ko-KR" altLang="en-US" sz="700" dirty="0"/>
          </a:p>
        </p:txBody>
      </p:sp>
      <p:sp>
        <p:nvSpPr>
          <p:cNvPr id="41" name="직사각형 40"/>
          <p:cNvSpPr/>
          <p:nvPr/>
        </p:nvSpPr>
        <p:spPr>
          <a:xfrm>
            <a:off x="755576" y="4869160"/>
            <a:ext cx="1747534" cy="50405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66925" y="494147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3433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275842"/>
              </p:ext>
            </p:extLst>
          </p:nvPr>
        </p:nvGraphicFramePr>
        <p:xfrm>
          <a:off x="539552" y="188640"/>
          <a:ext cx="8229600" cy="6090624"/>
        </p:xfrm>
        <a:graphic>
          <a:graphicData uri="http://schemas.openxmlformats.org/drawingml/2006/table">
            <a:tbl>
              <a:tblPr/>
              <a:tblGrid>
                <a:gridCol w="1002323"/>
                <a:gridCol w="1024304"/>
                <a:gridCol w="1024304"/>
                <a:gridCol w="3771501"/>
                <a:gridCol w="1407168"/>
              </a:tblGrid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문서버전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담당자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 내용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V.1.41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10,11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우편번호 찾기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추가</a:t>
                      </a: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2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V.1.42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69 :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마일리지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신청기간 제한 안내 팝업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104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공지사항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V.1.43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 : NFC/QR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코드 신청 페이지 수정 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75, 104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공지사항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자전거뉴스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티스토리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연동 방식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V.1.5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103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마일리지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데이터 가져오기 페이지 수정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승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불인 관련 문구추가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104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첨부파일 영역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1.6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36, 44, 48 : QR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코드 인식 페이지에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플래쉬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버튼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81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기부회원 정보 리스트 수정 및 정렬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101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자전거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NFC/QR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코드 신청 버튼 수정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107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공유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이미지 예시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 1.7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5,7,8,9,12, 22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에코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마일리지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=&gt;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스마트 교통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마일리지로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변경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 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스마트 교통재단 로고 추가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34-41 : 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안내 문구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 텍스트 수정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자전거 </a:t>
                      </a: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nfc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qr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 프로세스 추가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35 </a:t>
                      </a: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nfc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태깅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애니메이션 추가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 문구 수정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기록 저장하기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=&gt;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확인 버튼으로 수정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42-45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환승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프로세스 변경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46-48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탑승 페이지 문구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팝업창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수정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프로세스 변경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57-62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즐겨찾기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구간 추가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60 SNS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공유 이미지 추가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70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기록 상세 팝업 추가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73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자전거 시설 등록 버튼 추가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V.1.8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8/25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메일 피드백 반영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p.35-37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주행 인증 방식 수정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p.43-46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대중교통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환승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프로세스 수정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p.47-50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대중교통 탑승 프로세스 수정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p.90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 정보에 자전거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NFC/QR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등록 회원 구분 추가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자전거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NFC/QR	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코드 등록 메뉴 추가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p.100-101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자전거 </a:t>
                      </a: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nfc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qr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등록 절차 추가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p. 102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대중교통 인증 방식 설정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V.1.9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10/23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 수정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파란색 텍스트로 수정된 내용 기입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p.10 - 11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우편번호 찾기 수정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도로명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찾기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+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지번 찾기 통합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p. 25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소나무 기준 수정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p. 63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환승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마일리지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기준 관련 수정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p. 73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검색결과 기준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현재위치가 아닌 화면 기준으로 변경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p. 100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자전거 </a:t>
                      </a: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nfc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en-US" altLang="ko-KR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qr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코드 등록 상태 관련 안내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p. 102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데이터 이전 관리 관련 내용 추가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V.2.0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p. 41, 57, 61 :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적립 예상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마일리지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=&gt; 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적립 소나무로 변경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p. 59 :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미승인</a:t>
                      </a:r>
                      <a:r>
                        <a:rPr kumimoji="1" lang="en-US" altLang="ko-KR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거부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마일리지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값 </a:t>
                      </a:r>
                      <a:r>
                        <a:rPr kumimoji="1" lang="ko-KR" altLang="en-US" sz="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상태값으로</a:t>
                      </a:r>
                      <a:r>
                        <a:rPr kumimoji="1" lang="ko-KR" altLang="en-US" sz="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텍스트 변경 </a:t>
                      </a: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15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245260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group_detail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821272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그룹 상세 페이지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기록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group_list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로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기록 탭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해당 그룹의 기록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회원 탭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[group_detail_2]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그룹명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그룹의 기록 표시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 참여자 수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, CO2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감축량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총 주행거리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소나무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6)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 삭제 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그룹장일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때만 노출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9)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번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7)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 탈퇴 버튼 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11)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번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8)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삭제 예정 그룹일 때 삭제 안내 문구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9)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 삭제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취소 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닫음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  a.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회원이 전부 탈퇴되었을 때는 그룹삭제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  b.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회원이 전부 탈퇴되지 않았을 때는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9)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알럿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노출되며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8)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문구 생성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일주일 뒤에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삭제처리됨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10)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클릭 시 창 닫음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11)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 탈퇴 안내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취소 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닫음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    a.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그룹장일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경우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11)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알럿창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    b.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그룹장이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아닐 경우 그룹 탈퇴처리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12)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클릭 시 창 닫음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" name="직사각형 47"/>
          <p:cNvSpPr/>
          <p:nvPr/>
        </p:nvSpPr>
        <p:spPr>
          <a:xfrm>
            <a:off x="2977910" y="692696"/>
            <a:ext cx="2890234" cy="5787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49307" y="2031566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dirty="0" smtClean="0"/>
              <a:t>기록</a:t>
            </a:r>
            <a:endParaRPr lang="ko-KR" altLang="en-US" dirty="0"/>
          </a:p>
        </p:txBody>
      </p:sp>
      <p:sp>
        <p:nvSpPr>
          <p:cNvPr id="63" name="타원 62"/>
          <p:cNvSpPr/>
          <p:nvPr/>
        </p:nvSpPr>
        <p:spPr>
          <a:xfrm>
            <a:off x="777989" y="201782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64" name="직사각형 63"/>
          <p:cNvSpPr/>
          <p:nvPr/>
        </p:nvSpPr>
        <p:spPr>
          <a:xfrm>
            <a:off x="537354" y="1676720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그룹 상세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428634" y="173814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66" name="TextBox 65"/>
          <p:cNvSpPr txBox="1"/>
          <p:nvPr/>
        </p:nvSpPr>
        <p:spPr>
          <a:xfrm>
            <a:off x="1777696" y="2036435"/>
            <a:ext cx="772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b="0" dirty="0" smtClean="0"/>
              <a:t>회원</a:t>
            </a:r>
            <a:endParaRPr lang="ko-KR" altLang="en-US" b="0" dirty="0"/>
          </a:p>
        </p:txBody>
      </p:sp>
      <p:cxnSp>
        <p:nvCxnSpPr>
          <p:cNvPr id="67" name="직선 연결선 66"/>
          <p:cNvCxnSpPr/>
          <p:nvPr/>
        </p:nvCxnSpPr>
        <p:spPr>
          <a:xfrm>
            <a:off x="548855" y="2290788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645132" y="2290788"/>
            <a:ext cx="82466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/>
          <p:cNvGrpSpPr/>
          <p:nvPr/>
        </p:nvGrpSpPr>
        <p:grpSpPr>
          <a:xfrm>
            <a:off x="685974" y="2885193"/>
            <a:ext cx="1791933" cy="1781859"/>
            <a:chOff x="956392" y="2200074"/>
            <a:chExt cx="1303473" cy="1296145"/>
          </a:xfrm>
        </p:grpSpPr>
        <p:cxnSp>
          <p:nvCxnSpPr>
            <p:cNvPr id="70" name="직선 연결선 69"/>
            <p:cNvCxnSpPr/>
            <p:nvPr/>
          </p:nvCxnSpPr>
          <p:spPr>
            <a:xfrm>
              <a:off x="956392" y="2848146"/>
              <a:ext cx="129614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타원 70"/>
            <p:cNvSpPr/>
            <p:nvPr/>
          </p:nvSpPr>
          <p:spPr>
            <a:xfrm>
              <a:off x="963721" y="2200075"/>
              <a:ext cx="1296144" cy="1296144"/>
            </a:xfrm>
            <a:prstGeom prst="ellipse">
              <a:avLst/>
            </a:prstGeom>
            <a:noFill/>
            <a:ln>
              <a:solidFill>
                <a:srgbClr val="E8E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999816" y="2492896"/>
              <a:ext cx="656715" cy="279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altLang="ko-KR" sz="10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151</a:t>
              </a:r>
              <a:r>
                <a:rPr lang="ko-KR" altLang="en-US" sz="10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명</a:t>
              </a:r>
              <a:endPara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lvl="0" algn="r"/>
              <a:r>
                <a:rPr lang="ko-KR" altLang="en-US" sz="9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그룹 참여자 수</a:t>
              </a:r>
              <a:endParaRPr lang="en-US" altLang="ko-KR" sz="9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615128" y="2492896"/>
              <a:ext cx="543609" cy="279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10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2,350kg</a:t>
              </a:r>
            </a:p>
            <a:p>
              <a:pPr lvl="0"/>
              <a:r>
                <a:rPr lang="en-US" altLang="ko-KR" sz="9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CO</a:t>
              </a:r>
              <a:r>
                <a:rPr lang="en-US" altLang="ko-KR" sz="900" baseline="-250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2 </a:t>
              </a:r>
              <a:r>
                <a:rPr lang="ko-KR" altLang="en-US" sz="900" dirty="0" err="1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감축량</a:t>
              </a:r>
              <a:endParaRPr lang="en-US" altLang="ko-KR" sz="900" baseline="-250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74" name="직선 연결선 73"/>
            <p:cNvCxnSpPr/>
            <p:nvPr/>
          </p:nvCxnSpPr>
          <p:spPr>
            <a:xfrm>
              <a:off x="1619672" y="2200074"/>
              <a:ext cx="0" cy="129614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직사각형 74"/>
            <p:cNvSpPr/>
            <p:nvPr/>
          </p:nvSpPr>
          <p:spPr>
            <a:xfrm>
              <a:off x="1088792" y="2852936"/>
              <a:ext cx="576259" cy="279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ko-KR" altLang="en-US" sz="9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총 주행거리</a:t>
              </a:r>
              <a:endParaRPr lang="en-US" altLang="ko-KR" sz="9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lvl="0" algn="r"/>
              <a:r>
                <a:rPr lang="en-US" altLang="ko-KR" sz="10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33,264km</a:t>
              </a: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615128" y="2855993"/>
              <a:ext cx="561100" cy="279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ko-KR" altLang="en-US" sz="9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소나무</a:t>
              </a:r>
              <a:endParaRPr lang="en-US" altLang="ko-KR" sz="10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lvl="0"/>
              <a:r>
                <a:rPr lang="en-US" altLang="ko-KR" sz="10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1,234</a:t>
              </a:r>
              <a:r>
                <a:rPr lang="ko-KR" altLang="en-US" sz="1000" b="1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그루</a:t>
              </a:r>
              <a:endParaRPr lang="en-US" altLang="ko-KR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1916184" y="5243116"/>
            <a:ext cx="718721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그룹 탈퇴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76756" y="2564904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1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100" b="1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그룹명</a:t>
            </a:r>
            <a:r>
              <a:rPr lang="en-US" altLang="ko-KR" sz="11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]</a:t>
            </a:r>
          </a:p>
        </p:txBody>
      </p:sp>
      <p:sp>
        <p:nvSpPr>
          <p:cNvPr id="79" name="타원 78"/>
          <p:cNvSpPr/>
          <p:nvPr/>
        </p:nvSpPr>
        <p:spPr>
          <a:xfrm>
            <a:off x="1875223" y="201782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80" name="타원 79"/>
          <p:cNvSpPr/>
          <p:nvPr/>
        </p:nvSpPr>
        <p:spPr>
          <a:xfrm>
            <a:off x="467544" y="259565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81" name="타원 80"/>
          <p:cNvSpPr/>
          <p:nvPr/>
        </p:nvSpPr>
        <p:spPr>
          <a:xfrm>
            <a:off x="957989" y="296299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82" name="타원 81"/>
          <p:cNvSpPr/>
          <p:nvPr/>
        </p:nvSpPr>
        <p:spPr>
          <a:xfrm>
            <a:off x="1826184" y="517083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83" name="TextBox 82"/>
          <p:cNvSpPr txBox="1"/>
          <p:nvPr/>
        </p:nvSpPr>
        <p:spPr>
          <a:xfrm>
            <a:off x="1110434" y="5243116"/>
            <a:ext cx="718721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그룹 삭제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1020434" y="517083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85" name="Close Window"/>
          <p:cNvSpPr>
            <a:spLocks noChangeAspect="1" noEditPoints="1"/>
          </p:cNvSpPr>
          <p:nvPr/>
        </p:nvSpPr>
        <p:spPr bwMode="auto">
          <a:xfrm>
            <a:off x="615667" y="1740797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3318766" y="755102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3609307" y="872019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100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3419935" y="1237306"/>
            <a:ext cx="18722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그룹을 삭제 하시겠습니까</a:t>
            </a:r>
            <a:r>
              <a:rPr lang="en-US" altLang="ko-KR" sz="900" dirty="0" smtClean="0"/>
              <a:t>?</a:t>
            </a:r>
            <a:endParaRPr lang="en-US" altLang="ko-KR" sz="900" dirty="0"/>
          </a:p>
          <a:p>
            <a:r>
              <a:rPr lang="en-US" altLang="ko-KR" sz="800" dirty="0" smtClean="0"/>
              <a:t>(</a:t>
            </a:r>
            <a:r>
              <a:rPr lang="ko-KR" altLang="en-US" sz="800" dirty="0" smtClean="0"/>
              <a:t>단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그룹회원이 남아 있는 경우 </a:t>
            </a:r>
            <a:r>
              <a:rPr lang="en-US" altLang="ko-KR" sz="800" dirty="0" smtClean="0"/>
              <a:t>7</a:t>
            </a:r>
            <a:r>
              <a:rPr lang="ko-KR" altLang="en-US" sz="800" dirty="0" smtClean="0"/>
              <a:t>일 뒤</a:t>
            </a:r>
            <a:endParaRPr lang="en-US" altLang="ko-KR" sz="800" dirty="0" smtClean="0"/>
          </a:p>
          <a:p>
            <a:r>
              <a:rPr lang="ko-KR" altLang="en-US" sz="800" dirty="0" smtClean="0"/>
              <a:t>자동 탈퇴처리 되며 삭제됩니다</a:t>
            </a:r>
            <a:r>
              <a:rPr lang="en-US" altLang="ko-KR" sz="800" dirty="0" smtClean="0"/>
              <a:t>.)</a:t>
            </a:r>
            <a:endParaRPr lang="en-US" altLang="ko-KR" sz="800" dirty="0"/>
          </a:p>
        </p:txBody>
      </p:sp>
      <p:cxnSp>
        <p:nvCxnSpPr>
          <p:cNvPr id="90" name="직선 연결선 89"/>
          <p:cNvCxnSpPr/>
          <p:nvPr/>
        </p:nvCxnSpPr>
        <p:spPr>
          <a:xfrm>
            <a:off x="3326431" y="1789026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405434" y="1836855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92" name="TextBox 91"/>
          <p:cNvSpPr txBox="1"/>
          <p:nvPr/>
        </p:nvSpPr>
        <p:spPr>
          <a:xfrm>
            <a:off x="4407413" y="1842669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93" name="직선 연결선 92"/>
          <p:cNvCxnSpPr/>
          <p:nvPr/>
        </p:nvCxnSpPr>
        <p:spPr>
          <a:xfrm flipH="1">
            <a:off x="4346063" y="1783830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652919" y="872019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그룹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삭제 안내</a:t>
            </a:r>
            <a:endParaRPr lang="ko-KR" altLang="en-US" sz="1100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3338430" y="2254710"/>
            <a:ext cx="1955182" cy="1153342"/>
            <a:chOff x="3338430" y="2254710"/>
            <a:chExt cx="1955182" cy="1153342"/>
          </a:xfrm>
        </p:grpSpPr>
        <p:sp>
          <p:nvSpPr>
            <p:cNvPr id="98" name="직사각형 97"/>
            <p:cNvSpPr/>
            <p:nvPr/>
          </p:nvSpPr>
          <p:spPr>
            <a:xfrm>
              <a:off x="3338430" y="3084791"/>
              <a:ext cx="1955182" cy="3232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latin typeface="나눔고딕" pitchFamily="50" charset="-127"/>
                  <a:ea typeface="나눔고딕" pitchFamily="50" charset="-127"/>
                </a:rPr>
                <a:t>확인</a:t>
              </a:r>
              <a:endParaRPr lang="ko-KR" altLang="en-US" sz="12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3347927" y="2254710"/>
              <a:ext cx="1944216" cy="8300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그룹삭제가 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예</a:t>
              </a:r>
              <a:r>
                <a:rPr lang="ko-KR" altLang="en-US" sz="9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약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되었습니다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</a:p>
            <a:p>
              <a:pPr algn="ctr"/>
              <a:endParaRPr lang="en-US" altLang="ko-KR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ko-KR" altLang="en-US" sz="800" noProof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그룹회원은 별도 </a:t>
              </a:r>
              <a:r>
                <a:rPr lang="ko-KR" altLang="en-US" sz="800" noProof="1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탈퇴하지않을 경우</a:t>
              </a:r>
              <a:endParaRPr lang="en-US" altLang="ko-KR" sz="800" noProof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800" noProof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7</a:t>
              </a:r>
              <a:r>
                <a:rPr lang="ko-KR" altLang="en-US" sz="800" noProof="1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일후 자동탈퇴처리됩니다</a:t>
              </a:r>
              <a:r>
                <a:rPr lang="en-US" altLang="ko-KR" sz="800" noProof="1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  <a:endParaRPr lang="en-US" altLang="ko-KR" sz="800" noProof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01" name="모서리가 둥근 직사각형 100"/>
          <p:cNvSpPr/>
          <p:nvPr/>
        </p:nvSpPr>
        <p:spPr>
          <a:xfrm>
            <a:off x="3267392" y="3851446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3557933" y="3968363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1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3368561" y="4333650"/>
            <a:ext cx="18722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그룹에서 탈퇴하시겠습니까</a:t>
            </a:r>
            <a:r>
              <a:rPr lang="en-US" altLang="ko-KR" sz="900" dirty="0" smtClean="0"/>
              <a:t>?</a:t>
            </a:r>
          </a:p>
          <a:p>
            <a:r>
              <a:rPr lang="en-US" altLang="ko-KR" sz="800" dirty="0" smtClean="0"/>
              <a:t>(</a:t>
            </a:r>
            <a:r>
              <a:rPr lang="ko-KR" altLang="en-US" sz="800" dirty="0" smtClean="0"/>
              <a:t>단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그룹장일</a:t>
            </a:r>
            <a:r>
              <a:rPr lang="ko-KR" altLang="en-US" sz="800" dirty="0" smtClean="0"/>
              <a:t> 경우 </a:t>
            </a:r>
            <a:r>
              <a:rPr lang="ko-KR" altLang="en-US" sz="800" dirty="0" err="1" smtClean="0"/>
              <a:t>그룹장</a:t>
            </a:r>
            <a:r>
              <a:rPr lang="ko-KR" altLang="en-US" sz="800" dirty="0" smtClean="0"/>
              <a:t> 권한을 이전하지 않으면 탈퇴가 되지 않습니다</a:t>
            </a:r>
            <a:r>
              <a:rPr lang="en-US" altLang="ko-KR" sz="800" dirty="0" smtClean="0"/>
              <a:t>.)</a:t>
            </a:r>
            <a:endParaRPr lang="en-US" altLang="ko-KR" sz="800" dirty="0"/>
          </a:p>
        </p:txBody>
      </p:sp>
      <p:sp>
        <p:nvSpPr>
          <p:cNvPr id="104" name="타원 103"/>
          <p:cNvSpPr/>
          <p:nvPr/>
        </p:nvSpPr>
        <p:spPr>
          <a:xfrm>
            <a:off x="3223000" y="220078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5" name="직선 연결선 104"/>
          <p:cNvCxnSpPr/>
          <p:nvPr/>
        </p:nvCxnSpPr>
        <p:spPr>
          <a:xfrm>
            <a:off x="3275057" y="4885370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3354060" y="4933199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107" name="TextBox 106"/>
          <p:cNvSpPr txBox="1"/>
          <p:nvPr/>
        </p:nvSpPr>
        <p:spPr>
          <a:xfrm>
            <a:off x="4356039" y="4939013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108" name="직선 연결선 107"/>
          <p:cNvCxnSpPr/>
          <p:nvPr/>
        </p:nvCxnSpPr>
        <p:spPr>
          <a:xfrm flipH="1">
            <a:off x="4294689" y="4880174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3601545" y="3968363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그룹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탈</a:t>
            </a:r>
            <a:r>
              <a:rPr lang="ko-KR" altLang="en-US" sz="1100" b="1" dirty="0"/>
              <a:t>퇴</a:t>
            </a:r>
            <a:r>
              <a:rPr lang="ko-KR" altLang="en-US" sz="1100" b="1" dirty="0" smtClean="0"/>
              <a:t> 안내</a:t>
            </a:r>
            <a:endParaRPr lang="ko-KR" altLang="en-US" sz="1100" b="1" dirty="0"/>
          </a:p>
        </p:txBody>
      </p:sp>
      <p:grpSp>
        <p:nvGrpSpPr>
          <p:cNvPr id="112" name="그룹 111"/>
          <p:cNvGrpSpPr/>
          <p:nvPr/>
        </p:nvGrpSpPr>
        <p:grpSpPr>
          <a:xfrm>
            <a:off x="3313000" y="5350838"/>
            <a:ext cx="1955182" cy="1153342"/>
            <a:chOff x="3338430" y="2254710"/>
            <a:chExt cx="1955182" cy="1153342"/>
          </a:xfrm>
        </p:grpSpPr>
        <p:sp>
          <p:nvSpPr>
            <p:cNvPr id="113" name="직사각형 112"/>
            <p:cNvSpPr/>
            <p:nvPr/>
          </p:nvSpPr>
          <p:spPr>
            <a:xfrm>
              <a:off x="3338430" y="3084791"/>
              <a:ext cx="1955182" cy="32326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smtClean="0"/>
                <a:t>확인</a:t>
              </a:r>
              <a:endParaRPr lang="ko-KR" altLang="en-US" sz="1200" b="1" dirty="0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3347927" y="2254710"/>
              <a:ext cx="1944216" cy="8300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 smtClean="0">
                  <a:solidFill>
                    <a:schemeClr val="tx1"/>
                  </a:solidFill>
                </a:rPr>
                <a:t>그룹장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 권한을 이전하지 </a:t>
              </a:r>
              <a:endParaRPr lang="en-US" altLang="ko-KR" sz="9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않으면 탈퇴할 수 없습니다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.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" name="꺾인 연결선 3"/>
          <p:cNvCxnSpPr>
            <a:stCxn id="83" idx="1"/>
            <a:endCxn id="86" idx="1"/>
          </p:cNvCxnSpPr>
          <p:nvPr/>
        </p:nvCxnSpPr>
        <p:spPr>
          <a:xfrm rot="10800000" flipH="1">
            <a:off x="1110434" y="1459768"/>
            <a:ext cx="2208332" cy="3891071"/>
          </a:xfrm>
          <a:prstGeom prst="bentConnector3">
            <a:avLst>
              <a:gd name="adj1" fmla="val -45888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/>
          <p:nvPr/>
        </p:nvCxnSpPr>
        <p:spPr>
          <a:xfrm flipH="1">
            <a:off x="5299808" y="1920797"/>
            <a:ext cx="81217" cy="1209984"/>
          </a:xfrm>
          <a:prstGeom prst="bentConnector3">
            <a:avLst>
              <a:gd name="adj1" fmla="val -281468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/>
          <p:nvPr/>
        </p:nvCxnSpPr>
        <p:spPr>
          <a:xfrm flipH="1">
            <a:off x="5247577" y="5109153"/>
            <a:ext cx="81217" cy="1209984"/>
          </a:xfrm>
          <a:prstGeom prst="bentConnector3">
            <a:avLst>
              <a:gd name="adj1" fmla="val -281468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/>
          <p:cNvSpPr/>
          <p:nvPr/>
        </p:nvSpPr>
        <p:spPr>
          <a:xfrm>
            <a:off x="3225434" y="6926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sp>
        <p:nvSpPr>
          <p:cNvPr id="118" name="타원 117"/>
          <p:cNvSpPr/>
          <p:nvPr/>
        </p:nvSpPr>
        <p:spPr>
          <a:xfrm>
            <a:off x="3188561" y="379926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11</a:t>
            </a:r>
            <a:endParaRPr lang="ko-KR" altLang="en-US" sz="700" dirty="0"/>
          </a:p>
        </p:txBody>
      </p:sp>
      <p:sp>
        <p:nvSpPr>
          <p:cNvPr id="60" name="직사각형 59"/>
          <p:cNvSpPr/>
          <p:nvPr/>
        </p:nvSpPr>
        <p:spPr>
          <a:xfrm>
            <a:off x="1393534" y="2331662"/>
            <a:ext cx="13019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ko-KR" altLang="en-US" sz="6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해당 그룹은 삭제 예정 그룹입니다</a:t>
            </a:r>
            <a:r>
              <a:rPr lang="en-US" altLang="ko-KR" sz="6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vl="0" algn="r"/>
            <a:r>
              <a:rPr lang="ko-KR" altLang="en-US" sz="6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삭제 예정일 </a:t>
            </a:r>
            <a:r>
              <a:rPr lang="en-US" altLang="ko-KR" sz="6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: 17-06-30</a:t>
            </a:r>
            <a:endParaRPr lang="en-US" altLang="ko-KR" sz="6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1259632" y="234348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94" name="타원 93"/>
          <p:cNvSpPr/>
          <p:nvPr/>
        </p:nvSpPr>
        <p:spPr>
          <a:xfrm>
            <a:off x="3223000" y="527633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12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86711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96362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group_detail_2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333702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그룹 상세 페이지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회원</a:t>
                      </a: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group_list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로 돌아감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기록 탭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group_deatil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회원 탭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하단 회원리스트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회원 리스트 노출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노출정보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주행거리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, CO2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감축량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소나무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가입일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노출 순은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그룹장이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제일 상단에 노출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 이후에는 최근 가입한 회원이 가장 상위로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4-1)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그룹장에게는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그룹장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마크 표시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5)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삭제버튼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왼쪽으로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스와이프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하면 노출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7)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6)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그룹장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이전 버튼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그룹장일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경우에만 노출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8)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의 회원리스트 옆 체크박스 노출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그룹장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이전 후에는 해당 버튼 비활성화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요청을 한 대상자들이 전부 거절을 했을 때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다시 활성화 됨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7)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회원 삭제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취소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닫음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확인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해당 회원 데이터 삭제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8)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체크박스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9)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이전하기 버튼 활성화됨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명까지 선택가능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9)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이전하기 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10)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10)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이전 안내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취소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닫음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확인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해당 회원들에게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그룹장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이전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안내 전달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[group_detail_3]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참고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670074" y="2403997"/>
            <a:ext cx="35458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이름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928529" y="2403997"/>
            <a:ext cx="52450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7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주행거</a:t>
            </a:r>
            <a:r>
              <a:rPr lang="ko-KR" altLang="en-US" sz="7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350701" y="2403997"/>
            <a:ext cx="54053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CO2</a:t>
            </a:r>
            <a:r>
              <a:rPr lang="ko-KR" altLang="en-US" sz="7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감소</a:t>
            </a:r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88903" y="2403997"/>
            <a:ext cx="43954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7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소나무</a:t>
            </a:r>
            <a:endParaRPr lang="en-US" altLang="ko-KR" sz="700" b="1" dirty="0" smtClean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88240" y="2403997"/>
            <a:ext cx="43954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7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가입일</a:t>
            </a:r>
            <a:endParaRPr lang="ko-KR" altLang="en-US" sz="7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30539" y="2636911"/>
            <a:ext cx="43954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홍길동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33491" y="2636911"/>
            <a:ext cx="47641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192km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60587" y="2636911"/>
            <a:ext cx="44916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120kg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826040" y="2636911"/>
            <a:ext cx="29367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089122" y="2636911"/>
            <a:ext cx="56618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17.05.22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41938" y="3053329"/>
            <a:ext cx="43954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홍길동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874693" y="3053329"/>
            <a:ext cx="47641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192km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244316" y="3053329"/>
            <a:ext cx="44916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120kg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586689" y="3053329"/>
            <a:ext cx="29367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773570" y="3053329"/>
            <a:ext cx="56618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17.05.22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39552" y="1679557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그룹 상세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74630" y="2031565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b="0" dirty="0" smtClean="0"/>
              <a:t>기록</a:t>
            </a:r>
            <a:endParaRPr lang="ko-KR" altLang="en-US" b="0" dirty="0"/>
          </a:p>
        </p:txBody>
      </p:sp>
      <p:sp>
        <p:nvSpPr>
          <p:cNvPr id="53" name="타원 52"/>
          <p:cNvSpPr/>
          <p:nvPr/>
        </p:nvSpPr>
        <p:spPr>
          <a:xfrm>
            <a:off x="435667" y="174079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54" name="TextBox 53"/>
          <p:cNvSpPr txBox="1"/>
          <p:nvPr/>
        </p:nvSpPr>
        <p:spPr>
          <a:xfrm>
            <a:off x="1803019" y="2019394"/>
            <a:ext cx="772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dirty="0" smtClean="0"/>
              <a:t>회원</a:t>
            </a:r>
            <a:endParaRPr lang="ko-KR" altLang="en-US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574178" y="2290787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746280" y="2290366"/>
            <a:ext cx="82466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/>
          <p:cNvSpPr/>
          <p:nvPr/>
        </p:nvSpPr>
        <p:spPr>
          <a:xfrm>
            <a:off x="1887289" y="205250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58" name="타원 57"/>
          <p:cNvSpPr/>
          <p:nvPr/>
        </p:nvSpPr>
        <p:spPr>
          <a:xfrm>
            <a:off x="559206" y="241294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59" name="TextBox 58"/>
          <p:cNvSpPr txBox="1"/>
          <p:nvPr/>
        </p:nvSpPr>
        <p:spPr>
          <a:xfrm>
            <a:off x="1900546" y="5229779"/>
            <a:ext cx="764798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그룹장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이전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1756530" y="511741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63" name="Close Window"/>
          <p:cNvSpPr>
            <a:spLocks noChangeAspect="1" noEditPoints="1"/>
          </p:cNvSpPr>
          <p:nvPr/>
        </p:nvSpPr>
        <p:spPr bwMode="auto">
          <a:xfrm>
            <a:off x="615667" y="1740797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3365785" y="1672000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그룹 상세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479263" y="2071542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b="0" dirty="0" smtClean="0"/>
              <a:t>기록</a:t>
            </a:r>
            <a:endParaRPr lang="ko-KR" altLang="en-US" b="0" dirty="0"/>
          </a:p>
        </p:txBody>
      </p:sp>
      <p:sp>
        <p:nvSpPr>
          <p:cNvPr id="87" name="TextBox 86"/>
          <p:cNvSpPr txBox="1"/>
          <p:nvPr/>
        </p:nvSpPr>
        <p:spPr>
          <a:xfrm>
            <a:off x="4607652" y="2059371"/>
            <a:ext cx="772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dirty="0" smtClean="0"/>
              <a:t>회원</a:t>
            </a:r>
            <a:endParaRPr lang="ko-KR" altLang="en-US" dirty="0"/>
          </a:p>
        </p:txBody>
      </p:sp>
      <p:sp>
        <p:nvSpPr>
          <p:cNvPr id="91" name="Close Window"/>
          <p:cNvSpPr>
            <a:spLocks noChangeAspect="1" noEditPoints="1"/>
          </p:cNvSpPr>
          <p:nvPr/>
        </p:nvSpPr>
        <p:spPr bwMode="auto">
          <a:xfrm>
            <a:off x="3441900" y="1733240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3324023" y="2630945"/>
            <a:ext cx="43954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홍길동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665720" y="2630945"/>
            <a:ext cx="47641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192km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4092816" y="2630945"/>
            <a:ext cx="44916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120kg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558269" y="2630945"/>
            <a:ext cx="29367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4821351" y="2630945"/>
            <a:ext cx="56618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17.05.22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3324023" y="2846969"/>
            <a:ext cx="43954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홍길동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3665720" y="2846969"/>
            <a:ext cx="47641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192km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4092816" y="2846969"/>
            <a:ext cx="44916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120kg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558269" y="2846969"/>
            <a:ext cx="29367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4821351" y="2846969"/>
            <a:ext cx="56618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17.05.22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3324023" y="3062993"/>
            <a:ext cx="43954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홍길동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665720" y="3062993"/>
            <a:ext cx="47641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192km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4092816" y="3062993"/>
            <a:ext cx="44916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120kg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4558269" y="3062993"/>
            <a:ext cx="29367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4821351" y="3062993"/>
            <a:ext cx="56618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17.05.22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Checkbox"/>
          <p:cNvSpPr>
            <a:spLocks noChangeAspect="1" noEditPoints="1"/>
          </p:cNvSpPr>
          <p:nvPr/>
        </p:nvSpPr>
        <p:spPr bwMode="auto">
          <a:xfrm>
            <a:off x="5379718" y="3108927"/>
            <a:ext cx="114300" cy="114300"/>
          </a:xfrm>
          <a:custGeom>
            <a:avLst/>
            <a:gdLst>
              <a:gd name="T0" fmla="*/ 562 w 635"/>
              <a:gd name="T1" fmla="*/ 0 h 635"/>
              <a:gd name="T2" fmla="*/ 68 w 635"/>
              <a:gd name="T3" fmla="*/ 0 h 635"/>
              <a:gd name="T4" fmla="*/ 0 w 635"/>
              <a:gd name="T5" fmla="*/ 73 h 635"/>
              <a:gd name="T6" fmla="*/ 0 w 635"/>
              <a:gd name="T7" fmla="*/ 567 h 635"/>
              <a:gd name="T8" fmla="*/ 68 w 635"/>
              <a:gd name="T9" fmla="*/ 635 h 635"/>
              <a:gd name="T10" fmla="*/ 562 w 635"/>
              <a:gd name="T11" fmla="*/ 635 h 635"/>
              <a:gd name="T12" fmla="*/ 635 w 635"/>
              <a:gd name="T13" fmla="*/ 567 h 635"/>
              <a:gd name="T14" fmla="*/ 635 w 635"/>
              <a:gd name="T15" fmla="*/ 73 h 635"/>
              <a:gd name="T16" fmla="*/ 562 w 635"/>
              <a:gd name="T17" fmla="*/ 0 h 635"/>
              <a:gd name="T18" fmla="*/ 564 w 635"/>
              <a:gd name="T19" fmla="*/ 71 h 635"/>
              <a:gd name="T20" fmla="*/ 564 w 635"/>
              <a:gd name="T21" fmla="*/ 567 h 635"/>
              <a:gd name="T22" fmla="*/ 71 w 635"/>
              <a:gd name="T23" fmla="*/ 567 h 635"/>
              <a:gd name="T24" fmla="*/ 71 w 635"/>
              <a:gd name="T25" fmla="*/ 70 h 635"/>
              <a:gd name="T26" fmla="*/ 564 w 635"/>
              <a:gd name="T27" fmla="*/ 7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5" h="635">
                <a:moveTo>
                  <a:pt x="562" y="0"/>
                </a:moveTo>
                <a:lnTo>
                  <a:pt x="68" y="0"/>
                </a:lnTo>
                <a:cubicBezTo>
                  <a:pt x="29" y="0"/>
                  <a:pt x="0" y="34"/>
                  <a:pt x="0" y="73"/>
                </a:cubicBezTo>
                <a:lnTo>
                  <a:pt x="0" y="567"/>
                </a:lnTo>
                <a:cubicBezTo>
                  <a:pt x="0" y="606"/>
                  <a:pt x="29" y="635"/>
                  <a:pt x="68" y="635"/>
                </a:cubicBezTo>
                <a:lnTo>
                  <a:pt x="562" y="635"/>
                </a:lnTo>
                <a:cubicBezTo>
                  <a:pt x="600" y="635"/>
                  <a:pt x="635" y="606"/>
                  <a:pt x="635" y="567"/>
                </a:cubicBezTo>
                <a:lnTo>
                  <a:pt x="635" y="73"/>
                </a:lnTo>
                <a:cubicBezTo>
                  <a:pt x="635" y="34"/>
                  <a:pt x="600" y="0"/>
                  <a:pt x="562" y="0"/>
                </a:cubicBezTo>
                <a:moveTo>
                  <a:pt x="564" y="71"/>
                </a:moveTo>
                <a:lnTo>
                  <a:pt x="564" y="567"/>
                </a:lnTo>
                <a:lnTo>
                  <a:pt x="71" y="567"/>
                </a:lnTo>
                <a:lnTo>
                  <a:pt x="71" y="70"/>
                </a:lnTo>
                <a:lnTo>
                  <a:pt x="564" y="70"/>
                </a:lnTo>
              </a:path>
            </a:pathLst>
          </a:custGeom>
          <a:solidFill>
            <a:srgbClr val="000000">
              <a:alpha val="54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721789" y="5229779"/>
            <a:ext cx="764798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이전하기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2347567" y="3076775"/>
            <a:ext cx="382025" cy="176203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smtClean="0"/>
              <a:t>삭제</a:t>
            </a:r>
            <a:endParaRPr lang="ko-KR" altLang="en-US" sz="600" b="1" dirty="0"/>
          </a:p>
        </p:txBody>
      </p:sp>
      <p:sp>
        <p:nvSpPr>
          <p:cNvPr id="121" name="TextBox 120"/>
          <p:cNvSpPr txBox="1"/>
          <p:nvPr/>
        </p:nvSpPr>
        <p:spPr>
          <a:xfrm>
            <a:off x="3479263" y="2385167"/>
            <a:ext cx="1900455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그룹장을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이전할 회원을 선택하세요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2" name="Checkbox"/>
          <p:cNvSpPr>
            <a:spLocks noChangeAspect="1" noEditPoints="1"/>
          </p:cNvSpPr>
          <p:nvPr/>
        </p:nvSpPr>
        <p:spPr bwMode="auto">
          <a:xfrm>
            <a:off x="5372287" y="2673822"/>
            <a:ext cx="114300" cy="114300"/>
          </a:xfrm>
          <a:custGeom>
            <a:avLst/>
            <a:gdLst>
              <a:gd name="T0" fmla="*/ 247 w 635"/>
              <a:gd name="T1" fmla="*/ 494 h 635"/>
              <a:gd name="T2" fmla="*/ 71 w 635"/>
              <a:gd name="T3" fmla="*/ 318 h 635"/>
              <a:gd name="T4" fmla="*/ 120 w 635"/>
              <a:gd name="T5" fmla="*/ 268 h 635"/>
              <a:gd name="T6" fmla="*/ 247 w 635"/>
              <a:gd name="T7" fmla="*/ 394 h 635"/>
              <a:gd name="T8" fmla="*/ 515 w 635"/>
              <a:gd name="T9" fmla="*/ 127 h 635"/>
              <a:gd name="T10" fmla="*/ 564 w 635"/>
              <a:gd name="T11" fmla="*/ 176 h 635"/>
              <a:gd name="T12" fmla="*/ 247 w 635"/>
              <a:gd name="T13" fmla="*/ 494 h 635"/>
              <a:gd name="T14" fmla="*/ 564 w 635"/>
              <a:gd name="T15" fmla="*/ 0 h 635"/>
              <a:gd name="T16" fmla="*/ 71 w 635"/>
              <a:gd name="T17" fmla="*/ 0 h 635"/>
              <a:gd name="T18" fmla="*/ 0 w 635"/>
              <a:gd name="T19" fmla="*/ 71 h 635"/>
              <a:gd name="T20" fmla="*/ 0 w 635"/>
              <a:gd name="T21" fmla="*/ 564 h 635"/>
              <a:gd name="T22" fmla="*/ 71 w 635"/>
              <a:gd name="T23" fmla="*/ 635 h 635"/>
              <a:gd name="T24" fmla="*/ 564 w 635"/>
              <a:gd name="T25" fmla="*/ 635 h 635"/>
              <a:gd name="T26" fmla="*/ 635 w 635"/>
              <a:gd name="T27" fmla="*/ 564 h 635"/>
              <a:gd name="T28" fmla="*/ 635 w 635"/>
              <a:gd name="T29" fmla="*/ 71 h 635"/>
              <a:gd name="T30" fmla="*/ 564 w 635"/>
              <a:gd name="T3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5" h="635">
                <a:moveTo>
                  <a:pt x="247" y="494"/>
                </a:moveTo>
                <a:lnTo>
                  <a:pt x="71" y="318"/>
                </a:lnTo>
                <a:lnTo>
                  <a:pt x="120" y="268"/>
                </a:lnTo>
                <a:lnTo>
                  <a:pt x="247" y="394"/>
                </a:lnTo>
                <a:lnTo>
                  <a:pt x="515" y="127"/>
                </a:lnTo>
                <a:lnTo>
                  <a:pt x="564" y="176"/>
                </a:lnTo>
                <a:lnTo>
                  <a:pt x="247" y="494"/>
                </a:lnTo>
                <a:close/>
                <a:moveTo>
                  <a:pt x="564" y="0"/>
                </a:moveTo>
                <a:lnTo>
                  <a:pt x="71" y="0"/>
                </a:lnTo>
                <a:cubicBezTo>
                  <a:pt x="32" y="0"/>
                  <a:pt x="0" y="32"/>
                  <a:pt x="0" y="71"/>
                </a:cubicBezTo>
                <a:lnTo>
                  <a:pt x="0" y="564"/>
                </a:lnTo>
                <a:cubicBezTo>
                  <a:pt x="0" y="603"/>
                  <a:pt x="32" y="635"/>
                  <a:pt x="71" y="635"/>
                </a:cubicBezTo>
                <a:lnTo>
                  <a:pt x="564" y="635"/>
                </a:lnTo>
                <a:cubicBezTo>
                  <a:pt x="603" y="635"/>
                  <a:pt x="635" y="603"/>
                  <a:pt x="635" y="564"/>
                </a:cubicBezTo>
                <a:lnTo>
                  <a:pt x="635" y="71"/>
                </a:lnTo>
                <a:cubicBezTo>
                  <a:pt x="635" y="32"/>
                  <a:pt x="603" y="0"/>
                  <a:pt x="564" y="0"/>
                </a:cubicBezTo>
              </a:path>
            </a:pathLst>
          </a:custGeom>
          <a:solidFill>
            <a:srgbClr val="00968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" name="꺾인 연결선 4"/>
          <p:cNvCxnSpPr>
            <a:stCxn id="59" idx="3"/>
            <a:endCxn id="121" idx="1"/>
          </p:cNvCxnSpPr>
          <p:nvPr/>
        </p:nvCxnSpPr>
        <p:spPr>
          <a:xfrm flipV="1">
            <a:off x="2665344" y="2492889"/>
            <a:ext cx="813919" cy="284461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타원 123"/>
          <p:cNvSpPr/>
          <p:nvPr/>
        </p:nvSpPr>
        <p:spPr>
          <a:xfrm>
            <a:off x="782911" y="205250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125" name="타원 124"/>
          <p:cNvSpPr/>
          <p:nvPr/>
        </p:nvSpPr>
        <p:spPr>
          <a:xfrm>
            <a:off x="2249752" y="298302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126" name="타원 125"/>
          <p:cNvSpPr/>
          <p:nvPr/>
        </p:nvSpPr>
        <p:spPr>
          <a:xfrm>
            <a:off x="5192287" y="250294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127" name="타원 126"/>
          <p:cNvSpPr/>
          <p:nvPr/>
        </p:nvSpPr>
        <p:spPr>
          <a:xfrm>
            <a:off x="4641351" y="513977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2984612" y="3550369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/>
          <p:cNvSpPr txBox="1"/>
          <p:nvPr/>
        </p:nvSpPr>
        <p:spPr>
          <a:xfrm>
            <a:off x="3275153" y="3667286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100" b="1" dirty="0"/>
          </a:p>
        </p:txBody>
      </p:sp>
      <p:sp>
        <p:nvSpPr>
          <p:cNvPr id="130" name="TextBox 129"/>
          <p:cNvSpPr txBox="1"/>
          <p:nvPr/>
        </p:nvSpPr>
        <p:spPr>
          <a:xfrm>
            <a:off x="3085781" y="4032573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해당 회원에게 </a:t>
            </a:r>
            <a:r>
              <a:rPr lang="ko-KR" altLang="en-US" sz="900" dirty="0" err="1" smtClean="0"/>
              <a:t>그룹장을</a:t>
            </a:r>
            <a:r>
              <a:rPr lang="ko-KR" altLang="en-US" sz="900" dirty="0" smtClean="0"/>
              <a:t> 이전하시겠습니까</a:t>
            </a:r>
            <a:r>
              <a:rPr lang="en-US" altLang="ko-KR" sz="900" dirty="0" smtClean="0"/>
              <a:t>?</a:t>
            </a:r>
            <a:endParaRPr lang="en-US" altLang="ko-KR" sz="900" dirty="0"/>
          </a:p>
        </p:txBody>
      </p:sp>
      <p:sp>
        <p:nvSpPr>
          <p:cNvPr id="131" name="타원 130"/>
          <p:cNvSpPr/>
          <p:nvPr/>
        </p:nvSpPr>
        <p:spPr>
          <a:xfrm>
            <a:off x="2963057" y="348796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10</a:t>
            </a:r>
            <a:endParaRPr lang="ko-KR" altLang="en-US" sz="700" dirty="0"/>
          </a:p>
        </p:txBody>
      </p:sp>
      <p:cxnSp>
        <p:nvCxnSpPr>
          <p:cNvPr id="132" name="직선 연결선 131"/>
          <p:cNvCxnSpPr/>
          <p:nvPr/>
        </p:nvCxnSpPr>
        <p:spPr>
          <a:xfrm>
            <a:off x="2992277" y="4584293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3071280" y="4632122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134" name="TextBox 133"/>
          <p:cNvSpPr txBox="1"/>
          <p:nvPr/>
        </p:nvSpPr>
        <p:spPr>
          <a:xfrm>
            <a:off x="4073259" y="4637936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135" name="직선 연결선 134"/>
          <p:cNvCxnSpPr/>
          <p:nvPr/>
        </p:nvCxnSpPr>
        <p:spPr>
          <a:xfrm flipH="1">
            <a:off x="4011909" y="4579097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3318765" y="3667286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/>
              <a:t>그룹장</a:t>
            </a:r>
            <a:r>
              <a:rPr lang="ko-KR" altLang="en-US" sz="1100" b="1" dirty="0" smtClean="0"/>
              <a:t> 이전 안내</a:t>
            </a:r>
            <a:endParaRPr lang="ko-KR" altLang="en-US" sz="1100" b="1" dirty="0"/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292973" y="3528907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TextBox 137"/>
          <p:cNvSpPr txBox="1"/>
          <p:nvPr/>
        </p:nvSpPr>
        <p:spPr>
          <a:xfrm>
            <a:off x="448900" y="3708230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100" b="1" dirty="0"/>
          </a:p>
        </p:txBody>
      </p:sp>
      <p:sp>
        <p:nvSpPr>
          <p:cNvPr id="139" name="TextBox 138"/>
          <p:cNvSpPr txBox="1"/>
          <p:nvPr/>
        </p:nvSpPr>
        <p:spPr>
          <a:xfrm>
            <a:off x="467544" y="4118016"/>
            <a:ext cx="17215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해당 회원을 삭제하시겠습니까</a:t>
            </a:r>
            <a:r>
              <a:rPr lang="en-US" altLang="ko-KR" sz="900" dirty="0" smtClean="0"/>
              <a:t>?</a:t>
            </a:r>
            <a:endParaRPr lang="en-US" altLang="ko-KR" sz="900" dirty="0"/>
          </a:p>
        </p:txBody>
      </p:sp>
      <p:cxnSp>
        <p:nvCxnSpPr>
          <p:cNvPr id="141" name="직선 연결선 140"/>
          <p:cNvCxnSpPr/>
          <p:nvPr/>
        </p:nvCxnSpPr>
        <p:spPr>
          <a:xfrm>
            <a:off x="323528" y="4563499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02531" y="4611328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143" name="TextBox 142"/>
          <p:cNvSpPr txBox="1"/>
          <p:nvPr/>
        </p:nvSpPr>
        <p:spPr>
          <a:xfrm>
            <a:off x="1404510" y="4617142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144" name="직선 연결선 143"/>
          <p:cNvCxnSpPr/>
          <p:nvPr/>
        </p:nvCxnSpPr>
        <p:spPr>
          <a:xfrm flipH="1">
            <a:off x="1343160" y="4558303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521417" y="3685968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회원 삭제 안내</a:t>
            </a:r>
            <a:endParaRPr lang="ko-KR" altLang="en-US" sz="1100" b="1" dirty="0"/>
          </a:p>
        </p:txBody>
      </p:sp>
      <p:sp>
        <p:nvSpPr>
          <p:cNvPr id="112" name="타원 111"/>
          <p:cNvSpPr/>
          <p:nvPr/>
        </p:nvSpPr>
        <p:spPr>
          <a:xfrm>
            <a:off x="215536" y="350131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cxnSp>
        <p:nvCxnSpPr>
          <p:cNvPr id="83" name="직선 연결선 82"/>
          <p:cNvCxnSpPr/>
          <p:nvPr/>
        </p:nvCxnSpPr>
        <p:spPr>
          <a:xfrm>
            <a:off x="3390768" y="2290787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4562870" y="2290366"/>
            <a:ext cx="82466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4572" y="2673016"/>
            <a:ext cx="164298" cy="1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" name="직사각형 88"/>
          <p:cNvSpPr/>
          <p:nvPr/>
        </p:nvSpPr>
        <p:spPr>
          <a:xfrm>
            <a:off x="630539" y="2846968"/>
            <a:ext cx="43954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홍길동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933491" y="2846968"/>
            <a:ext cx="47641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192km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360587" y="2846968"/>
            <a:ext cx="44916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120kg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826040" y="2846968"/>
            <a:ext cx="29367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2089122" y="2846968"/>
            <a:ext cx="566182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7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17.05.22</a:t>
            </a:r>
            <a:endParaRPr lang="ko-KR" altLang="en-US" sz="7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233528" y="2646938"/>
            <a:ext cx="306024" cy="1411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4-1</a:t>
            </a:r>
            <a:endParaRPr lang="ko-KR" altLang="en-US" sz="700" dirty="0"/>
          </a:p>
        </p:txBody>
      </p:sp>
      <p:sp>
        <p:nvSpPr>
          <p:cNvPr id="113" name="Checkbox"/>
          <p:cNvSpPr>
            <a:spLocks noChangeAspect="1" noEditPoints="1"/>
          </p:cNvSpPr>
          <p:nvPr/>
        </p:nvSpPr>
        <p:spPr bwMode="auto">
          <a:xfrm>
            <a:off x="5372287" y="2889846"/>
            <a:ext cx="114300" cy="114300"/>
          </a:xfrm>
          <a:custGeom>
            <a:avLst/>
            <a:gdLst>
              <a:gd name="T0" fmla="*/ 247 w 635"/>
              <a:gd name="T1" fmla="*/ 494 h 635"/>
              <a:gd name="T2" fmla="*/ 71 w 635"/>
              <a:gd name="T3" fmla="*/ 318 h 635"/>
              <a:gd name="T4" fmla="*/ 120 w 635"/>
              <a:gd name="T5" fmla="*/ 268 h 635"/>
              <a:gd name="T6" fmla="*/ 247 w 635"/>
              <a:gd name="T7" fmla="*/ 394 h 635"/>
              <a:gd name="T8" fmla="*/ 515 w 635"/>
              <a:gd name="T9" fmla="*/ 127 h 635"/>
              <a:gd name="T10" fmla="*/ 564 w 635"/>
              <a:gd name="T11" fmla="*/ 176 h 635"/>
              <a:gd name="T12" fmla="*/ 247 w 635"/>
              <a:gd name="T13" fmla="*/ 494 h 635"/>
              <a:gd name="T14" fmla="*/ 564 w 635"/>
              <a:gd name="T15" fmla="*/ 0 h 635"/>
              <a:gd name="T16" fmla="*/ 71 w 635"/>
              <a:gd name="T17" fmla="*/ 0 h 635"/>
              <a:gd name="T18" fmla="*/ 0 w 635"/>
              <a:gd name="T19" fmla="*/ 71 h 635"/>
              <a:gd name="T20" fmla="*/ 0 w 635"/>
              <a:gd name="T21" fmla="*/ 564 h 635"/>
              <a:gd name="T22" fmla="*/ 71 w 635"/>
              <a:gd name="T23" fmla="*/ 635 h 635"/>
              <a:gd name="T24" fmla="*/ 564 w 635"/>
              <a:gd name="T25" fmla="*/ 635 h 635"/>
              <a:gd name="T26" fmla="*/ 635 w 635"/>
              <a:gd name="T27" fmla="*/ 564 h 635"/>
              <a:gd name="T28" fmla="*/ 635 w 635"/>
              <a:gd name="T29" fmla="*/ 71 h 635"/>
              <a:gd name="T30" fmla="*/ 564 w 635"/>
              <a:gd name="T31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5" h="635">
                <a:moveTo>
                  <a:pt x="247" y="494"/>
                </a:moveTo>
                <a:lnTo>
                  <a:pt x="71" y="318"/>
                </a:lnTo>
                <a:lnTo>
                  <a:pt x="120" y="268"/>
                </a:lnTo>
                <a:lnTo>
                  <a:pt x="247" y="394"/>
                </a:lnTo>
                <a:lnTo>
                  <a:pt x="515" y="127"/>
                </a:lnTo>
                <a:lnTo>
                  <a:pt x="564" y="176"/>
                </a:lnTo>
                <a:lnTo>
                  <a:pt x="247" y="494"/>
                </a:lnTo>
                <a:close/>
                <a:moveTo>
                  <a:pt x="564" y="0"/>
                </a:moveTo>
                <a:lnTo>
                  <a:pt x="71" y="0"/>
                </a:lnTo>
                <a:cubicBezTo>
                  <a:pt x="32" y="0"/>
                  <a:pt x="0" y="32"/>
                  <a:pt x="0" y="71"/>
                </a:cubicBezTo>
                <a:lnTo>
                  <a:pt x="0" y="564"/>
                </a:lnTo>
                <a:cubicBezTo>
                  <a:pt x="0" y="603"/>
                  <a:pt x="32" y="635"/>
                  <a:pt x="71" y="635"/>
                </a:cubicBezTo>
                <a:lnTo>
                  <a:pt x="564" y="635"/>
                </a:lnTo>
                <a:cubicBezTo>
                  <a:pt x="603" y="635"/>
                  <a:pt x="635" y="603"/>
                  <a:pt x="635" y="564"/>
                </a:cubicBezTo>
                <a:lnTo>
                  <a:pt x="635" y="71"/>
                </a:lnTo>
                <a:cubicBezTo>
                  <a:pt x="635" y="32"/>
                  <a:pt x="603" y="0"/>
                  <a:pt x="564" y="0"/>
                </a:cubicBezTo>
              </a:path>
            </a:pathLst>
          </a:custGeom>
          <a:solidFill>
            <a:srgbClr val="009688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61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611560" y="3093426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02101" y="3210343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1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12729" y="357563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그룹장</a:t>
            </a:r>
            <a:r>
              <a:rPr lang="ko-KR" altLang="en-US" sz="900" dirty="0" smtClean="0"/>
              <a:t> 후보로 추천되셨습니다</a:t>
            </a:r>
            <a:r>
              <a:rPr lang="en-US" altLang="ko-KR" sz="900" dirty="0" smtClean="0"/>
              <a:t>.</a:t>
            </a:r>
            <a:r>
              <a:rPr lang="ko-KR" altLang="en-US" sz="900" dirty="0" smtClean="0"/>
              <a:t> </a:t>
            </a:r>
            <a:endParaRPr lang="en-US" altLang="ko-KR" sz="900" dirty="0" smtClean="0"/>
          </a:p>
          <a:p>
            <a:r>
              <a:rPr lang="ko-KR" altLang="en-US" sz="900" dirty="0" err="1" smtClean="0"/>
              <a:t>그룹장</a:t>
            </a:r>
            <a:r>
              <a:rPr lang="ko-KR" altLang="en-US" sz="900" dirty="0" smtClean="0"/>
              <a:t> 위임을 받으시겠습니까</a:t>
            </a:r>
            <a:r>
              <a:rPr lang="en-US" altLang="ko-KR" sz="900" dirty="0" smtClean="0"/>
              <a:t>?</a:t>
            </a:r>
            <a:endParaRPr lang="en-US" altLang="ko-KR" sz="900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19225" y="4127350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8228" y="4175179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거</a:t>
            </a:r>
            <a:r>
              <a:rPr lang="ko-KR" altLang="en-US" sz="1050" b="1" dirty="0"/>
              <a:t>절</a:t>
            </a:r>
            <a:endParaRPr lang="en-US" altLang="ko-KR" sz="1050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700207" y="4180993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수락</a:t>
            </a:r>
            <a:endParaRPr lang="en-US" altLang="ko-KR" sz="1050" b="1" dirty="0" smtClean="0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1638857" y="4122154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45713" y="3210343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/>
              <a:t>그룹장</a:t>
            </a:r>
            <a:r>
              <a:rPr lang="ko-KR" altLang="en-US" sz="1100" b="1" dirty="0" smtClean="0"/>
              <a:t> 이전 안내</a:t>
            </a:r>
            <a:endParaRPr lang="ko-KR" altLang="en-US" sz="11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27633" y="2049973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dirty="0" smtClean="0"/>
              <a:t>기록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15680" y="1695127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그룹 상세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56022" y="2054842"/>
            <a:ext cx="772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b="0" dirty="0" smtClean="0"/>
              <a:t>회원</a:t>
            </a:r>
            <a:endParaRPr lang="ko-KR" altLang="en-US" b="0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527181" y="2309195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23458" y="2309195"/>
            <a:ext cx="82466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909063" y="5249700"/>
            <a:ext cx="718721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smtClean="0">
                <a:latin typeface="나눔고딕" pitchFamily="50" charset="-127"/>
                <a:ea typeface="나눔고딕" pitchFamily="50" charset="-127"/>
              </a:rPr>
              <a:t>그룹탈퇴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Close Window"/>
          <p:cNvSpPr>
            <a:spLocks noChangeAspect="1" noEditPoints="1"/>
          </p:cNvSpPr>
          <p:nvPr/>
        </p:nvSpPr>
        <p:spPr bwMode="auto">
          <a:xfrm>
            <a:off x="593993" y="1759204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394763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그룹장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이전을 요청 받은 사용자 화면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그룹장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이전 요청 받았을 시에 그룹 상세 페이지 들어갔을 때 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팝업창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노출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1) </a:t>
                      </a:r>
                      <a:r>
                        <a:rPr lang="ko-KR" altLang="en-US" sz="1000" b="0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그룹장</a:t>
                      </a: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이전 안내 </a:t>
                      </a:r>
                      <a:r>
                        <a:rPr lang="ko-KR" altLang="en-US" sz="1000" b="0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팝업창</a:t>
                      </a:r>
                      <a:endParaRPr lang="en-US" altLang="ko-KR" sz="1000" b="0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거절 </a:t>
                      </a:r>
                      <a:r>
                        <a:rPr lang="en-US" altLang="ko-KR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클릭 시 </a:t>
                      </a:r>
                      <a:r>
                        <a:rPr lang="ko-KR" altLang="en-US" sz="1000" b="0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그룹장</a:t>
                      </a: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위임 거부되며 </a:t>
                      </a:r>
                      <a:r>
                        <a:rPr lang="ko-KR" altLang="en-US" sz="1000" b="0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팝업창</a:t>
                      </a: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닫음</a:t>
                      </a:r>
                      <a:endParaRPr lang="en-US" altLang="ko-KR" sz="1000" b="0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수락 </a:t>
                      </a:r>
                      <a:r>
                        <a:rPr lang="en-US" altLang="ko-KR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클릭 시 </a:t>
                      </a:r>
                      <a:r>
                        <a:rPr lang="ko-KR" altLang="en-US" sz="1000" b="0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그룹장</a:t>
                      </a: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위임되며 회원 리스트에서 </a:t>
                      </a:r>
                      <a:r>
                        <a:rPr lang="ko-KR" altLang="en-US" sz="1000" b="0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그룹장으로</a:t>
                      </a: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노출됨</a:t>
                      </a:r>
                      <a:endParaRPr lang="en-US" altLang="ko-KR" sz="1000" b="0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endParaRPr lang="ko-KR" altLang="en-US" sz="1000" b="0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2977910" y="692696"/>
            <a:ext cx="2890234" cy="5787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536460" y="303034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665190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group_detail_3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836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43808" y="2708920"/>
            <a:ext cx="3528392" cy="601907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ko-KR" altLang="en-US" sz="3400" b="1" dirty="0" smtClean="0"/>
              <a:t>자전거</a:t>
            </a:r>
            <a:r>
              <a:rPr lang="en-US" altLang="ko-KR" sz="3400" b="1" dirty="0" smtClean="0"/>
              <a:t>/</a:t>
            </a:r>
            <a:r>
              <a:rPr lang="ko-KR" altLang="en-US" sz="3400" b="1" dirty="0" smtClean="0"/>
              <a:t>대중교통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367312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059832" y="846589"/>
            <a:ext cx="2664296" cy="585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614466" y="3454251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571517" y="3781831"/>
            <a:ext cx="1112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D-7</a:t>
            </a:r>
            <a:endParaRPr lang="ko-KR" altLang="en-US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954848" y="4261147"/>
            <a:ext cx="6709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￥</a:t>
            </a:r>
            <a:r>
              <a:rPr lang="en-US" altLang="ko-KR" sz="900" dirty="0" smtClean="0"/>
              <a:t>5.00</a:t>
            </a:r>
            <a:endParaRPr lang="ko-KR" altLang="en-US" sz="9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3039454" y="3071727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329995" y="3115948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/>
              <a:t>환승</a:t>
            </a:r>
            <a:r>
              <a:rPr lang="ko-KR" altLang="en-US" sz="1100" b="1" dirty="0" smtClean="0"/>
              <a:t> 제한 안내</a:t>
            </a:r>
            <a:endParaRPr lang="ko-KR" altLang="en-US" sz="11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3130647" y="3388096"/>
            <a:ext cx="18722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자전거 </a:t>
            </a:r>
            <a:r>
              <a:rPr lang="en-US" altLang="ko-KR" sz="800" dirty="0"/>
              <a:t>NFC</a:t>
            </a:r>
            <a:r>
              <a:rPr lang="ko-KR" altLang="en-US" sz="800" dirty="0"/>
              <a:t>와 </a:t>
            </a:r>
            <a:r>
              <a:rPr lang="en-US" altLang="ko-KR" sz="800" dirty="0"/>
              <a:t>QR</a:t>
            </a:r>
            <a:r>
              <a:rPr lang="ko-KR" altLang="en-US" sz="800" dirty="0"/>
              <a:t>코드가 없는 </a:t>
            </a:r>
            <a:r>
              <a:rPr lang="ko-KR" altLang="en-US" sz="800" dirty="0" smtClean="0"/>
              <a:t>경우에는 대중교통 </a:t>
            </a:r>
            <a:r>
              <a:rPr lang="ko-KR" altLang="en-US" sz="800" dirty="0" err="1" smtClean="0"/>
              <a:t>환승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인증이 불가하며 </a:t>
            </a:r>
            <a:r>
              <a:rPr lang="ko-KR" altLang="en-US" sz="800" dirty="0" smtClean="0"/>
              <a:t>자전거 </a:t>
            </a:r>
            <a:r>
              <a:rPr lang="ko-KR" altLang="en-US" sz="800" dirty="0"/>
              <a:t>주행 기능만 사용할 수 있습니다</a:t>
            </a:r>
            <a:r>
              <a:rPr lang="en-US" altLang="ko-KR" sz="900" dirty="0"/>
              <a:t>.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3047119" y="4105651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126122" y="4153480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48" name="TextBox 47"/>
          <p:cNvSpPr txBox="1"/>
          <p:nvPr/>
        </p:nvSpPr>
        <p:spPr>
          <a:xfrm>
            <a:off x="4128101" y="4159294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49" name="직선 연결선 48"/>
          <p:cNvCxnSpPr/>
          <p:nvPr/>
        </p:nvCxnSpPr>
        <p:spPr>
          <a:xfrm flipH="1">
            <a:off x="4073977" y="4120385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740561" y="3865150"/>
            <a:ext cx="133241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u="sng" dirty="0">
                <a:solidFill>
                  <a:srgbClr val="3498DB"/>
                </a:solidFill>
              </a:rPr>
              <a:t>자전거 </a:t>
            </a:r>
            <a:r>
              <a:rPr lang="en-US" altLang="ko-KR" sz="700" b="1" u="sng" dirty="0">
                <a:solidFill>
                  <a:srgbClr val="3498DB"/>
                </a:solidFill>
              </a:rPr>
              <a:t>NFC/QR</a:t>
            </a:r>
            <a:r>
              <a:rPr lang="ko-KR" altLang="en-US" sz="700" b="1" u="sng" dirty="0" smtClean="0">
                <a:solidFill>
                  <a:srgbClr val="3498DB"/>
                </a:solidFill>
              </a:rPr>
              <a:t>코드 신청하기</a:t>
            </a:r>
            <a:endParaRPr lang="en-US" altLang="ko-KR" sz="700" b="1" u="sng" dirty="0">
              <a:solidFill>
                <a:srgbClr val="3498DB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53594" y="1693188"/>
            <a:ext cx="2160000" cy="3877764"/>
          </a:xfrm>
          <a:prstGeom prst="rect">
            <a:avLst/>
          </a:prstGeom>
          <a:solidFill>
            <a:schemeClr val="tx1">
              <a:lumMod val="65000"/>
              <a:lumOff val="3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030097"/>
              </p:ext>
            </p:extLst>
          </p:nvPr>
        </p:nvGraphicFramePr>
        <p:xfrm>
          <a:off x="5345981" y="758276"/>
          <a:ext cx="3788419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7884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자전거 탑승인증</a:t>
                      </a:r>
                      <a:endParaRPr lang="en-US" altLang="ko-KR" sz="1050" b="1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탑승 버튼 클릭 시 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lphaLcPeriod"/>
                        <a:tabLst/>
                        <a:defRPr/>
                      </a:pP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탑승 인증을 하지 않은 회원은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번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뜸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lphaLcPeriod"/>
                        <a:tabLst/>
                        <a:defRPr/>
                      </a:pP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탑승 인증 후 회원은 이전에 인증했던 방식에 따라 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nfc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 설정된 사용자는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5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bike_start_nfc</a:t>
                      </a:r>
                      <a:r>
                        <a:rPr lang="en-US" altLang="ko-KR" sz="105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 이동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Nfc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기능이 꺼져 있는 경우에는 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6) </a:t>
                      </a: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Qr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코드로 설정된 사용자는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bike_start_qr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 이동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2)  1)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클릭 시 노출되는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영역 밖 클릭 시 해당 창 사라짐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단 한번도 자전거 인증을 하지 않은 회원에게 뜨는 창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3) NFC/QR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코드 있을 때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[bike_certification_1]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 이동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4)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5)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표시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5)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인증 제한 안내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취소 버튼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닫음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확인 버튼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bike_ing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6)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페이지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bike-register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으로 이동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7)  </a:t>
                      </a:r>
                      <a:r>
                        <a:rPr lang="en-US" altLang="ko-KR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nfc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꺼져 있을 때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확인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닫힘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733631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bike_start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602843" y="4084692"/>
            <a:ext cx="997567" cy="71246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자전거</a:t>
            </a:r>
            <a:endParaRPr lang="en-US" altLang="ko-KR" sz="12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64125" y="4084692"/>
            <a:ext cx="997567" cy="78446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대중교통</a:t>
            </a:r>
            <a:endParaRPr lang="en-US" altLang="ko-KR" sz="12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2600" y="4455400"/>
            <a:ext cx="2183186" cy="11338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2" y="4473407"/>
            <a:ext cx="20699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자전거에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NFC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코드가 부착되어 있나요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※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자전거 인증방식은 설정메뉴에서 변경 가능 합니다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76984" y="40667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26" name="타원 25"/>
          <p:cNvSpPr/>
          <p:nvPr/>
        </p:nvSpPr>
        <p:spPr>
          <a:xfrm>
            <a:off x="476323" y="44057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615035" y="4941168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11560" y="4941168"/>
            <a:ext cx="10759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네</a:t>
            </a:r>
            <a:r>
              <a:rPr lang="en-US" altLang="ko-KR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, NFC</a:t>
            </a:r>
            <a:r>
              <a:rPr lang="ko-KR" altLang="en-US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가 있습니다</a:t>
            </a:r>
            <a:r>
              <a:rPr lang="en-US" altLang="ko-KR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11560" y="5157192"/>
            <a:ext cx="12170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네</a:t>
            </a:r>
            <a:r>
              <a:rPr lang="en-US" altLang="ko-KR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800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800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코드가 </a:t>
            </a:r>
            <a:r>
              <a:rPr lang="ko-KR" altLang="en-US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있습니다</a:t>
            </a:r>
            <a:r>
              <a:rPr lang="en-US" altLang="ko-KR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11560" y="5373216"/>
            <a:ext cx="175881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아니오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 NFC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코드가 없습니다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76984" y="495889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45" name="타원 44"/>
          <p:cNvSpPr/>
          <p:nvPr/>
        </p:nvSpPr>
        <p:spPr>
          <a:xfrm>
            <a:off x="476984" y="519263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27" name="타원 26"/>
          <p:cNvSpPr/>
          <p:nvPr/>
        </p:nvSpPr>
        <p:spPr>
          <a:xfrm>
            <a:off x="2993679" y="304931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28" name="타원 27"/>
          <p:cNvSpPr/>
          <p:nvPr/>
        </p:nvSpPr>
        <p:spPr>
          <a:xfrm>
            <a:off x="3614466" y="384658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51" name="타원 50"/>
          <p:cNvSpPr/>
          <p:nvPr/>
        </p:nvSpPr>
        <p:spPr>
          <a:xfrm>
            <a:off x="476984" y="539093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52" name="직사각형 51"/>
          <p:cNvSpPr/>
          <p:nvPr/>
        </p:nvSpPr>
        <p:spPr>
          <a:xfrm>
            <a:off x="3128761" y="2252509"/>
            <a:ext cx="1944216" cy="32326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  <p:sp>
        <p:nvSpPr>
          <p:cNvPr id="53" name="직사각형 52"/>
          <p:cNvSpPr/>
          <p:nvPr/>
        </p:nvSpPr>
        <p:spPr>
          <a:xfrm>
            <a:off x="3128761" y="1268760"/>
            <a:ext cx="1944216" cy="9829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NFC</a:t>
            </a:r>
            <a:r>
              <a:rPr lang="ko-KR" altLang="en-US" sz="1000" dirty="0" smtClean="0">
                <a:solidFill>
                  <a:schemeClr val="tx1"/>
                </a:solidFill>
              </a:rPr>
              <a:t>가 꺼져 있습니다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탑승 인증을 하려면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NFC</a:t>
            </a:r>
            <a:r>
              <a:rPr lang="ko-KR" altLang="en-US" sz="1000" dirty="0" smtClean="0">
                <a:solidFill>
                  <a:schemeClr val="tx1"/>
                </a:solidFill>
              </a:rPr>
              <a:t>를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켜주세요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4" name="타원 53"/>
          <p:cNvSpPr/>
          <p:nvPr/>
        </p:nvSpPr>
        <p:spPr>
          <a:xfrm>
            <a:off x="3077895" y="11787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53546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446322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</a:t>
                      </a:r>
                      <a:r>
                        <a:rPr lang="ko-KR" altLang="en-US" sz="1100" b="0" dirty="0" err="1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bike_start_nfc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051551"/>
              </p:ext>
            </p:extLst>
          </p:nvPr>
        </p:nvGraphicFramePr>
        <p:xfrm>
          <a:off x="5868144" y="806145"/>
          <a:ext cx="3168352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168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자전거 탑승인증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_NFC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-NFC </a:t>
                      </a:r>
                      <a:r>
                        <a:rPr lang="ko-KR" altLang="en-US" sz="1000" b="1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태깅하는</a:t>
                      </a:r>
                      <a:r>
                        <a:rPr lang="ko-KR" altLang="en-US" sz="10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애니메이션 추가</a:t>
                      </a:r>
                      <a:endParaRPr lang="en-US" altLang="ko-KR" sz="1000" b="1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-[</a:t>
                      </a:r>
                      <a:r>
                        <a:rPr lang="en-US" altLang="ko-KR" sz="1000" b="1" dirty="0" smtClean="0">
                          <a:solidFill>
                            <a:sysClr val="windowText" lastClr="000000"/>
                          </a:solidFill>
                        </a:rPr>
                        <a:t>bike_certification_2]</a:t>
                      </a:r>
                      <a:r>
                        <a:rPr lang="en-US" altLang="ko-KR" sz="1000" b="1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ysClr val="windowText" lastClr="000000"/>
                          </a:solidFill>
                        </a:rPr>
                        <a:t>페이지에서 온 경우 </a:t>
                      </a:r>
                      <a:r>
                        <a:rPr lang="en-US" altLang="ko-KR" sz="1000" b="1" baseline="0" dirty="0" smtClean="0">
                          <a:solidFill>
                            <a:sysClr val="windowText" lastClr="000000"/>
                          </a:solidFill>
                        </a:rPr>
                        <a:t>2)-6) </a:t>
                      </a:r>
                      <a:r>
                        <a:rPr lang="ko-KR" altLang="en-US" sz="1000" b="1" baseline="0" dirty="0" smtClean="0">
                          <a:solidFill>
                            <a:sysClr val="windowText" lastClr="000000"/>
                          </a:solidFill>
                        </a:rPr>
                        <a:t>참고</a:t>
                      </a:r>
                      <a:endParaRPr lang="en-US" altLang="ko-KR" sz="1000" b="1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닫기 버튼 클릭 시 이전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페이지로 돌아감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ysClr val="windowText" lastClr="000000"/>
                          </a:solidFill>
                        </a:rPr>
                        <a:t>NFC </a:t>
                      </a:r>
                      <a:r>
                        <a:rPr lang="ko-KR" altLang="en-US" sz="1000" baseline="0" dirty="0" smtClean="0">
                          <a:solidFill>
                            <a:sysClr val="windowText" lastClr="000000"/>
                          </a:solidFill>
                        </a:rPr>
                        <a:t>스캔 인증 성공하면 뜨는 팝업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dirty="0" smtClean="0">
                          <a:solidFill>
                            <a:sysClr val="windowText" lastClr="000000"/>
                          </a:solidFill>
                        </a:rPr>
                        <a:t>bike_certification_3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NFC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스캔 최초 인증 실패 시 팝업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버튼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</a:rPr>
                        <a:t>bike_certification_2] </a:t>
                      </a: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</a:rPr>
                        <a:t>페이지로 이동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재시도 버튼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닫힘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주행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NFC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팝업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닫음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bike_ing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최초 인증 이후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NFC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팝업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재시도 버튼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닫힘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 없이 주행 버튼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bike_ing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 이동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075576" y="3284984"/>
            <a:ext cx="15323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자전거에 부착된</a:t>
            </a:r>
            <a:endParaRPr lang="en-US" altLang="ko-KR" sz="105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NFC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를 태그해주세요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63160" y="162019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      NFC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인증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Close Window"/>
          <p:cNvSpPr>
            <a:spLocks noChangeAspect="1" noEditPoints="1"/>
          </p:cNvSpPr>
          <p:nvPr/>
        </p:nvSpPr>
        <p:spPr bwMode="auto">
          <a:xfrm>
            <a:off x="863659" y="1689432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695822" y="16139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24" name="TextBox 23"/>
          <p:cNvSpPr txBox="1"/>
          <p:nvPr/>
        </p:nvSpPr>
        <p:spPr>
          <a:xfrm>
            <a:off x="3563888" y="4834531"/>
            <a:ext cx="15323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NFC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인증이</a:t>
            </a:r>
            <a:endParaRPr lang="en-US" altLang="ko-KR" sz="105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완료되었습니다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680418" y="3776415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970959" y="3893332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NFC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인식 성공</a:t>
            </a:r>
            <a:endParaRPr lang="ko-KR" altLang="en-US" sz="11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781587" y="4258619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자전거 </a:t>
            </a:r>
            <a:r>
              <a:rPr lang="en-US" altLang="ko-KR" sz="900" dirty="0" smtClean="0"/>
              <a:t>NFC</a:t>
            </a:r>
            <a:r>
              <a:rPr lang="ko-KR" altLang="en-US" sz="900" dirty="0" smtClean="0"/>
              <a:t> 인식에 성공하였습니다</a:t>
            </a:r>
            <a:r>
              <a:rPr lang="en-US" altLang="ko-KR" sz="900" dirty="0" smtClean="0"/>
              <a:t>. </a:t>
            </a:r>
            <a:r>
              <a:rPr lang="ko-KR" altLang="en-US" sz="900" dirty="0" smtClean="0"/>
              <a:t>자전거 주행을 시작합니다</a:t>
            </a:r>
            <a:r>
              <a:rPr lang="en-US" altLang="ko-KR" sz="900" dirty="0" smtClean="0"/>
              <a:t>.</a:t>
            </a:r>
          </a:p>
        </p:txBody>
      </p:sp>
      <p:sp>
        <p:nvSpPr>
          <p:cNvPr id="31" name="타원 30"/>
          <p:cNvSpPr/>
          <p:nvPr/>
        </p:nvSpPr>
        <p:spPr>
          <a:xfrm>
            <a:off x="3658863" y="371400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3688083" y="4810339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67086" y="4858168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4769065" y="4863982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49" name="직선 연결선 48"/>
          <p:cNvCxnSpPr/>
          <p:nvPr/>
        </p:nvCxnSpPr>
        <p:spPr>
          <a:xfrm flipH="1">
            <a:off x="4707715" y="4805143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/>
          <p:cNvSpPr/>
          <p:nvPr/>
        </p:nvSpPr>
        <p:spPr>
          <a:xfrm>
            <a:off x="3680418" y="472033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51" name="타원 50"/>
          <p:cNvSpPr/>
          <p:nvPr/>
        </p:nvSpPr>
        <p:spPr>
          <a:xfrm>
            <a:off x="4747722" y="474453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/>
              <a:t>9</a:t>
            </a:r>
            <a:endParaRPr lang="ko-KR" altLang="en-US" sz="700" dirty="0"/>
          </a:p>
        </p:txBody>
      </p:sp>
      <p:sp>
        <p:nvSpPr>
          <p:cNvPr id="52" name="TextBox 51"/>
          <p:cNvSpPr txBox="1"/>
          <p:nvPr/>
        </p:nvSpPr>
        <p:spPr>
          <a:xfrm>
            <a:off x="3563888" y="1813218"/>
            <a:ext cx="15323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NFC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인증이</a:t>
            </a:r>
            <a:endParaRPr lang="en-US" altLang="ko-KR" sz="105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완료되었습니다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3680418" y="755102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3970959" y="784833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NFC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인식 성공</a:t>
            </a:r>
            <a:endParaRPr lang="ko-KR" altLang="en-US" sz="11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3781587" y="1074606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자전거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NFC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최초 인증이 완료되었습니다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이후부터는 인증방식이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NFC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태그로 저장되며 설정 페이지에서 변경하실 수 있습니다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56" name="타원 55"/>
          <p:cNvSpPr/>
          <p:nvPr/>
        </p:nvSpPr>
        <p:spPr>
          <a:xfrm>
            <a:off x="3599912" y="6926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cxnSp>
        <p:nvCxnSpPr>
          <p:cNvPr id="57" name="직선 연결선 56"/>
          <p:cNvCxnSpPr/>
          <p:nvPr/>
        </p:nvCxnSpPr>
        <p:spPr>
          <a:xfrm>
            <a:off x="3688083" y="1789026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276677" y="1860545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sp>
        <p:nvSpPr>
          <p:cNvPr id="59" name="타원 58"/>
          <p:cNvSpPr/>
          <p:nvPr/>
        </p:nvSpPr>
        <p:spPr>
          <a:xfrm>
            <a:off x="4293501" y="18975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60" name="TextBox 59"/>
          <p:cNvSpPr txBox="1"/>
          <p:nvPr/>
        </p:nvSpPr>
        <p:spPr>
          <a:xfrm>
            <a:off x="3589728" y="3306991"/>
            <a:ext cx="15323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NFC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인증이</a:t>
            </a:r>
            <a:endParaRPr lang="en-US" altLang="ko-KR" sz="105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완료되었습니다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3706258" y="2248875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3970959" y="2325301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NFC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인식 실</a:t>
            </a:r>
            <a:r>
              <a:rPr lang="ko-KR" altLang="en-US" sz="1100" b="1" dirty="0"/>
              <a:t>패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781587" y="2658919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등록된 자전거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NFC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가 일치하지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않습니다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자전거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NFC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를 확인 후 다시 태그해주세요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64" name="타원 63"/>
          <p:cNvSpPr/>
          <p:nvPr/>
        </p:nvSpPr>
        <p:spPr>
          <a:xfrm>
            <a:off x="3658863" y="218646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/>
              <a:t>4</a:t>
            </a:r>
            <a:endParaRPr lang="ko-KR" altLang="en-US" sz="700" dirty="0"/>
          </a:p>
        </p:txBody>
      </p:sp>
      <p:cxnSp>
        <p:nvCxnSpPr>
          <p:cNvPr id="65" name="직선 연결선 64"/>
          <p:cNvCxnSpPr/>
          <p:nvPr/>
        </p:nvCxnSpPr>
        <p:spPr>
          <a:xfrm>
            <a:off x="3688083" y="3282799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/>
          <p:cNvSpPr/>
          <p:nvPr/>
        </p:nvSpPr>
        <p:spPr>
          <a:xfrm>
            <a:off x="3680418" y="319279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68" name="타원 67"/>
          <p:cNvSpPr/>
          <p:nvPr/>
        </p:nvSpPr>
        <p:spPr>
          <a:xfrm>
            <a:off x="4747722" y="321699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69" name="TextBox 68"/>
          <p:cNvSpPr txBox="1"/>
          <p:nvPr/>
        </p:nvSpPr>
        <p:spPr>
          <a:xfrm>
            <a:off x="4848989" y="3335876"/>
            <a:ext cx="7230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재시도</a:t>
            </a:r>
            <a:endParaRPr lang="en-US" altLang="ko-KR" sz="1050" b="1" dirty="0" smtClean="0"/>
          </a:p>
        </p:txBody>
      </p:sp>
      <p:cxnSp>
        <p:nvCxnSpPr>
          <p:cNvPr id="70" name="직선 연결선 69"/>
          <p:cNvCxnSpPr/>
          <p:nvPr/>
        </p:nvCxnSpPr>
        <p:spPr>
          <a:xfrm flipH="1">
            <a:off x="4693059" y="3282343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563888" y="6336595"/>
            <a:ext cx="15323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NFC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인증이</a:t>
            </a:r>
            <a:endParaRPr lang="en-US" altLang="ko-KR" sz="105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완료되었습니다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3680418" y="5278479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3970959" y="5395396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NFC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인식 실패</a:t>
            </a:r>
            <a:endParaRPr lang="ko-KR" altLang="en-US" sz="11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3781587" y="5760683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자전거 </a:t>
            </a:r>
            <a:r>
              <a:rPr lang="en-US" altLang="ko-KR" sz="900" dirty="0" smtClean="0"/>
              <a:t>NFC </a:t>
            </a:r>
            <a:r>
              <a:rPr lang="ko-KR" altLang="en-US" sz="900" dirty="0" smtClean="0"/>
              <a:t>인식에 실패했습니다</a:t>
            </a:r>
            <a:r>
              <a:rPr lang="en-US" altLang="ko-KR" sz="900" dirty="0" smtClean="0"/>
              <a:t>.</a:t>
            </a:r>
          </a:p>
          <a:p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자전거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NFC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를 확인 후 다시 태그해주세요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75" name="타원 74"/>
          <p:cNvSpPr/>
          <p:nvPr/>
        </p:nvSpPr>
        <p:spPr>
          <a:xfrm>
            <a:off x="3658863" y="521607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10</a:t>
            </a:r>
            <a:endParaRPr lang="ko-KR" altLang="en-US" sz="700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3688083" y="6312403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H="1">
            <a:off x="4707715" y="6307207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/>
          <p:cNvSpPr/>
          <p:nvPr/>
        </p:nvSpPr>
        <p:spPr>
          <a:xfrm>
            <a:off x="3680418" y="62224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11</a:t>
            </a:r>
            <a:endParaRPr lang="ko-KR" altLang="en-US" sz="700" dirty="0"/>
          </a:p>
        </p:txBody>
      </p:sp>
      <p:sp>
        <p:nvSpPr>
          <p:cNvPr id="79" name="타원 78"/>
          <p:cNvSpPr/>
          <p:nvPr/>
        </p:nvSpPr>
        <p:spPr>
          <a:xfrm>
            <a:off x="4747722" y="624659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12</a:t>
            </a:r>
            <a:endParaRPr lang="ko-KR" altLang="en-US" sz="700" dirty="0"/>
          </a:p>
        </p:txBody>
      </p:sp>
      <p:sp>
        <p:nvSpPr>
          <p:cNvPr id="80" name="TextBox 79"/>
          <p:cNvSpPr txBox="1"/>
          <p:nvPr/>
        </p:nvSpPr>
        <p:spPr>
          <a:xfrm>
            <a:off x="4757748" y="6387163"/>
            <a:ext cx="9055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 smtClean="0"/>
              <a:t>인증없이</a:t>
            </a:r>
            <a:r>
              <a:rPr lang="ko-KR" altLang="en-US" sz="900" b="1" dirty="0" smtClean="0"/>
              <a:t> 주행</a:t>
            </a:r>
            <a:endParaRPr lang="en-US" altLang="ko-KR" sz="900" b="1" dirty="0" smtClean="0"/>
          </a:p>
        </p:txBody>
      </p:sp>
      <p:sp>
        <p:nvSpPr>
          <p:cNvPr id="81" name="TextBox 80"/>
          <p:cNvSpPr txBox="1"/>
          <p:nvPr/>
        </p:nvSpPr>
        <p:spPr>
          <a:xfrm>
            <a:off x="3862770" y="6394149"/>
            <a:ext cx="723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/>
              <a:t>재시도</a:t>
            </a:r>
            <a:endParaRPr lang="en-US" altLang="ko-KR" sz="900" b="1" dirty="0" smtClean="0"/>
          </a:p>
        </p:txBody>
      </p:sp>
      <p:sp>
        <p:nvSpPr>
          <p:cNvPr id="82" name="왼쪽 대괄호 81"/>
          <p:cNvSpPr/>
          <p:nvPr/>
        </p:nvSpPr>
        <p:spPr>
          <a:xfrm>
            <a:off x="3455876" y="1237474"/>
            <a:ext cx="72008" cy="1897990"/>
          </a:xfrm>
          <a:prstGeom prst="leftBracket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왼쪽 대괄호 82"/>
          <p:cNvSpPr/>
          <p:nvPr/>
        </p:nvSpPr>
        <p:spPr>
          <a:xfrm>
            <a:off x="3455876" y="4093285"/>
            <a:ext cx="72008" cy="1897990"/>
          </a:xfrm>
          <a:prstGeom prst="leftBracket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3131840" y="4805143"/>
            <a:ext cx="5310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최초 </a:t>
            </a:r>
            <a:endParaRPr lang="en-US" altLang="ko-KR" sz="8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인증 후 </a:t>
            </a:r>
            <a:endParaRPr lang="en-US" altLang="ko-KR" sz="8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131840" y="2059439"/>
            <a:ext cx="5310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최초 </a:t>
            </a:r>
            <a:endParaRPr lang="en-US" altLang="ko-KR" sz="8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인증 시 </a:t>
            </a:r>
            <a:endParaRPr lang="en-US" altLang="ko-KR" sz="8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789533" y="3350180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</p:spTree>
    <p:extLst>
      <p:ext uri="{BB962C8B-B14F-4D97-AF65-F5344CB8AC3E}">
        <p14:creationId xmlns:p14="http://schemas.microsoft.com/office/powerpoint/2010/main" val="257762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72330"/>
              </p:ext>
            </p:extLst>
          </p:nvPr>
        </p:nvGraphicFramePr>
        <p:xfrm>
          <a:off x="5868144" y="806145"/>
          <a:ext cx="3240360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403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자전거 탑승인증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_QR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코드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-NFC </a:t>
                      </a:r>
                      <a:r>
                        <a:rPr lang="ko-KR" altLang="en-US" sz="1000" b="1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태깅하는</a:t>
                      </a:r>
                      <a:r>
                        <a:rPr lang="ko-KR" altLang="en-US" sz="10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애니메이션 추가</a:t>
                      </a:r>
                      <a:endParaRPr lang="en-US" altLang="ko-KR" sz="1000" b="1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-[</a:t>
                      </a:r>
                      <a:r>
                        <a:rPr lang="en-US" altLang="ko-KR" sz="1000" b="1" dirty="0" smtClean="0">
                          <a:solidFill>
                            <a:sysClr val="windowText" lastClr="000000"/>
                          </a:solidFill>
                        </a:rPr>
                        <a:t>bike_certification_2]</a:t>
                      </a:r>
                      <a:r>
                        <a:rPr lang="en-US" altLang="ko-KR" sz="1000" b="1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ysClr val="windowText" lastClr="000000"/>
                          </a:solidFill>
                        </a:rPr>
                        <a:t>페이지에서 온 경우 </a:t>
                      </a:r>
                      <a:r>
                        <a:rPr lang="en-US" altLang="ko-KR" sz="1000" b="1" baseline="0" dirty="0" smtClean="0">
                          <a:solidFill>
                            <a:sysClr val="windowText" lastClr="000000"/>
                          </a:solidFill>
                        </a:rPr>
                        <a:t>2)-6) </a:t>
                      </a:r>
                      <a:r>
                        <a:rPr lang="ko-KR" altLang="en-US" sz="1000" b="1" baseline="0" dirty="0" smtClean="0">
                          <a:solidFill>
                            <a:sysClr val="windowText" lastClr="000000"/>
                          </a:solidFill>
                        </a:rPr>
                        <a:t>참고</a:t>
                      </a:r>
                      <a:endParaRPr lang="en-US" altLang="ko-KR" sz="1000" b="1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닫기 버튼 클릭 시 이전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페이지로 돌아감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Qr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 스캔 영역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클릭으로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플래쉬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on/off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가능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(off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디폴트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dirty="0" smtClean="0">
                          <a:solidFill>
                            <a:sysClr val="windowText" lastClr="000000"/>
                          </a:solidFill>
                        </a:rPr>
                        <a:t>bike_certification_3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Qr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 스캔 최초 인증 실패 시 팝업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버튼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</a:rPr>
                        <a:t>bike_certification_2] </a:t>
                      </a: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</a:rPr>
                        <a:t>페이지로 이동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재시도 버튼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닫힘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주행 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qr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 시 팝업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닫음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bike_ing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최초 인증 이후 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qr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실패 시 팝업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재시도 버튼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닫힘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 없이 주행 버튼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bike_ing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 이동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03807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bike_start_qr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762108" y="160660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QR CODE READER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Close Window"/>
          <p:cNvSpPr>
            <a:spLocks noChangeAspect="1" noEditPoints="1"/>
          </p:cNvSpPr>
          <p:nvPr/>
        </p:nvSpPr>
        <p:spPr bwMode="auto">
          <a:xfrm>
            <a:off x="838223" y="1669746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696730" y="15378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pic>
        <p:nvPicPr>
          <p:cNvPr id="39" name="Picture 9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1" r="25541"/>
          <a:stretch/>
        </p:blipFill>
        <p:spPr bwMode="auto">
          <a:xfrm>
            <a:off x="786730" y="1909450"/>
            <a:ext cx="2197667" cy="355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755576" y="1926290"/>
            <a:ext cx="2188923" cy="3537258"/>
          </a:xfrm>
          <a:prstGeom prst="rect">
            <a:avLst/>
          </a:prstGeom>
          <a:solidFill>
            <a:schemeClr val="tx1">
              <a:lumMod val="65000"/>
              <a:lumOff val="3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9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5" t="18749" r="33603" b="36644"/>
          <a:stretch/>
        </p:blipFill>
        <p:spPr bwMode="auto">
          <a:xfrm>
            <a:off x="1021439" y="2597104"/>
            <a:ext cx="1584176" cy="158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1073306" y="4294580"/>
            <a:ext cx="1532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자전거에 부착된 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</a:rPr>
              <a:t>QR</a:t>
            </a:r>
            <a:r>
              <a:rPr lang="ko-KR" altLang="en-US" sz="1000" dirty="0" smtClean="0">
                <a:solidFill>
                  <a:schemeClr val="bg1"/>
                </a:solidFill>
              </a:rPr>
              <a:t>코드를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스캔해</a:t>
            </a:r>
            <a:r>
              <a:rPr lang="ko-KR" altLang="en-US" sz="1000" dirty="0" smtClean="0">
                <a:solidFill>
                  <a:schemeClr val="bg1"/>
                </a:solidFill>
              </a:rPr>
              <a:t> 주세요</a:t>
            </a:r>
            <a:r>
              <a:rPr lang="en-US" altLang="ko-KR" sz="1000" dirty="0" smtClean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021438" y="2597103"/>
            <a:ext cx="1584176" cy="15841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L 도형 43"/>
          <p:cNvSpPr/>
          <p:nvPr/>
        </p:nvSpPr>
        <p:spPr>
          <a:xfrm>
            <a:off x="947658" y="3965255"/>
            <a:ext cx="251297" cy="251297"/>
          </a:xfrm>
          <a:prstGeom prst="corner">
            <a:avLst>
              <a:gd name="adj1" fmla="val 42574"/>
              <a:gd name="adj2" fmla="val 38861"/>
            </a:avLst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L 도형 44"/>
          <p:cNvSpPr/>
          <p:nvPr/>
        </p:nvSpPr>
        <p:spPr>
          <a:xfrm flipH="1">
            <a:off x="2449112" y="3965255"/>
            <a:ext cx="251297" cy="251297"/>
          </a:xfrm>
          <a:prstGeom prst="corner">
            <a:avLst>
              <a:gd name="adj1" fmla="val 42574"/>
              <a:gd name="adj2" fmla="val 38861"/>
            </a:avLst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L 도형 45"/>
          <p:cNvSpPr/>
          <p:nvPr/>
        </p:nvSpPr>
        <p:spPr>
          <a:xfrm flipV="1">
            <a:off x="947658" y="2538593"/>
            <a:ext cx="251297" cy="251297"/>
          </a:xfrm>
          <a:prstGeom prst="corner">
            <a:avLst>
              <a:gd name="adj1" fmla="val 42574"/>
              <a:gd name="adj2" fmla="val 38861"/>
            </a:avLst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L 도형 46"/>
          <p:cNvSpPr/>
          <p:nvPr/>
        </p:nvSpPr>
        <p:spPr>
          <a:xfrm flipH="1" flipV="1">
            <a:off x="2449112" y="2533137"/>
            <a:ext cx="251297" cy="251297"/>
          </a:xfrm>
          <a:prstGeom prst="corner">
            <a:avLst>
              <a:gd name="adj1" fmla="val 42574"/>
              <a:gd name="adj2" fmla="val 38861"/>
            </a:avLst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748223" y="260443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05" b="99758" l="7190" r="947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158" y="5013176"/>
            <a:ext cx="163641" cy="221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타원 49"/>
          <p:cNvSpPr/>
          <p:nvPr/>
        </p:nvSpPr>
        <p:spPr>
          <a:xfrm>
            <a:off x="2410023" y="50338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51" name="TextBox 50"/>
          <p:cNvSpPr txBox="1"/>
          <p:nvPr/>
        </p:nvSpPr>
        <p:spPr>
          <a:xfrm>
            <a:off x="3563888" y="4834531"/>
            <a:ext cx="15323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NFC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인증이</a:t>
            </a:r>
            <a:endParaRPr lang="en-US" altLang="ko-KR" sz="105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완료되었습니다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680418" y="3776415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3970959" y="3893332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QR</a:t>
            </a:r>
            <a:r>
              <a:rPr lang="ko-KR" altLang="en-US" sz="1100" b="1" dirty="0" smtClean="0"/>
              <a:t>코드 인식 성공</a:t>
            </a:r>
            <a:endParaRPr lang="ko-KR" altLang="en-US" sz="11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3781587" y="4258619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자전거 </a:t>
            </a:r>
            <a:r>
              <a:rPr lang="en-US" altLang="ko-KR" sz="900" dirty="0" smtClean="0"/>
              <a:t>QR</a:t>
            </a:r>
            <a:r>
              <a:rPr lang="ko-KR" altLang="en-US" sz="900" dirty="0" smtClean="0"/>
              <a:t>코드 인식에 성공하였습니다</a:t>
            </a:r>
            <a:r>
              <a:rPr lang="en-US" altLang="ko-KR" sz="900" dirty="0" smtClean="0"/>
              <a:t>. </a:t>
            </a:r>
            <a:r>
              <a:rPr lang="ko-KR" altLang="en-US" sz="900" dirty="0" smtClean="0"/>
              <a:t>자전거 주행을 시작합니다</a:t>
            </a:r>
            <a:r>
              <a:rPr lang="en-US" altLang="ko-KR" sz="900" dirty="0" smtClean="0"/>
              <a:t>.</a:t>
            </a:r>
          </a:p>
        </p:txBody>
      </p:sp>
      <p:sp>
        <p:nvSpPr>
          <p:cNvPr id="55" name="타원 54"/>
          <p:cNvSpPr/>
          <p:nvPr/>
        </p:nvSpPr>
        <p:spPr>
          <a:xfrm>
            <a:off x="3658863" y="371400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cxnSp>
        <p:nvCxnSpPr>
          <p:cNvPr id="56" name="직선 연결선 55"/>
          <p:cNvCxnSpPr/>
          <p:nvPr/>
        </p:nvCxnSpPr>
        <p:spPr>
          <a:xfrm>
            <a:off x="3688083" y="4810339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767086" y="4858168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4769065" y="4863982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59" name="직선 연결선 58"/>
          <p:cNvCxnSpPr/>
          <p:nvPr/>
        </p:nvCxnSpPr>
        <p:spPr>
          <a:xfrm flipH="1">
            <a:off x="4707715" y="4805143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/>
          <p:cNvSpPr/>
          <p:nvPr/>
        </p:nvSpPr>
        <p:spPr>
          <a:xfrm>
            <a:off x="3680418" y="472033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sp>
        <p:nvSpPr>
          <p:cNvPr id="61" name="타원 60"/>
          <p:cNvSpPr/>
          <p:nvPr/>
        </p:nvSpPr>
        <p:spPr>
          <a:xfrm>
            <a:off x="4747722" y="474453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10</a:t>
            </a:r>
            <a:endParaRPr lang="ko-KR" altLang="en-US" sz="700" dirty="0"/>
          </a:p>
        </p:txBody>
      </p:sp>
      <p:sp>
        <p:nvSpPr>
          <p:cNvPr id="62" name="TextBox 61"/>
          <p:cNvSpPr txBox="1"/>
          <p:nvPr/>
        </p:nvSpPr>
        <p:spPr>
          <a:xfrm>
            <a:off x="3563888" y="1813218"/>
            <a:ext cx="15323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NFC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인증이</a:t>
            </a:r>
            <a:endParaRPr lang="en-US" altLang="ko-KR" sz="105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완료되었습니다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3680418" y="755102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3970959" y="784833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QR</a:t>
            </a:r>
            <a:r>
              <a:rPr lang="ko-KR" altLang="en-US" sz="1100" b="1" dirty="0" smtClean="0"/>
              <a:t>코드 인식 성공</a:t>
            </a:r>
            <a:endParaRPr lang="ko-KR" altLang="en-US" sz="11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781587" y="1074606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자전거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코드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최초 인증이 완료되었습니다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이후부터는 인증방식이 </a:t>
            </a:r>
            <a:r>
              <a:rPr lang="en-US" altLang="ko-KR" sz="900" dirty="0"/>
              <a:t>QR</a:t>
            </a:r>
            <a:r>
              <a:rPr lang="ko-KR" altLang="en-US" sz="900" dirty="0" smtClean="0"/>
              <a:t>코드로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저장되며 설정 페이지에서 변경하실 수 있습니다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cxnSp>
        <p:nvCxnSpPr>
          <p:cNvPr id="66" name="직선 연결선 65"/>
          <p:cNvCxnSpPr/>
          <p:nvPr/>
        </p:nvCxnSpPr>
        <p:spPr>
          <a:xfrm>
            <a:off x="3688083" y="1789026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276677" y="1860545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sp>
        <p:nvSpPr>
          <p:cNvPr id="68" name="타원 67"/>
          <p:cNvSpPr/>
          <p:nvPr/>
        </p:nvSpPr>
        <p:spPr>
          <a:xfrm>
            <a:off x="4293501" y="18975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69" name="TextBox 68"/>
          <p:cNvSpPr txBox="1"/>
          <p:nvPr/>
        </p:nvSpPr>
        <p:spPr>
          <a:xfrm>
            <a:off x="3589728" y="3306991"/>
            <a:ext cx="15323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NFC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인증이</a:t>
            </a:r>
            <a:endParaRPr lang="en-US" altLang="ko-KR" sz="105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완료되었습니다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3706258" y="2248875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3970959" y="2325301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QR</a:t>
            </a:r>
            <a:r>
              <a:rPr lang="ko-KR" altLang="en-US" sz="1100" b="1" dirty="0" smtClean="0"/>
              <a:t>코드 인식 실</a:t>
            </a:r>
            <a:r>
              <a:rPr lang="ko-KR" altLang="en-US" sz="1100" b="1" dirty="0"/>
              <a:t>패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781587" y="2658919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등록된 자전거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코드가 일치하지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않습니다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자전거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코드를 확인 후 다시 태그해주세요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83" name="타원 82"/>
          <p:cNvSpPr/>
          <p:nvPr/>
        </p:nvSpPr>
        <p:spPr>
          <a:xfrm>
            <a:off x="3658863" y="218646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cxnSp>
        <p:nvCxnSpPr>
          <p:cNvPr id="84" name="직선 연결선 83"/>
          <p:cNvCxnSpPr/>
          <p:nvPr/>
        </p:nvCxnSpPr>
        <p:spPr>
          <a:xfrm>
            <a:off x="3688083" y="3282799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85"/>
          <p:cNvSpPr/>
          <p:nvPr/>
        </p:nvSpPr>
        <p:spPr>
          <a:xfrm>
            <a:off x="3680418" y="319279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87" name="타원 86"/>
          <p:cNvSpPr/>
          <p:nvPr/>
        </p:nvSpPr>
        <p:spPr>
          <a:xfrm>
            <a:off x="4747722" y="321699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cxnSp>
        <p:nvCxnSpPr>
          <p:cNvPr id="89" name="직선 연결선 88"/>
          <p:cNvCxnSpPr/>
          <p:nvPr/>
        </p:nvCxnSpPr>
        <p:spPr>
          <a:xfrm flipH="1">
            <a:off x="4693059" y="3282343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모서리가 둥근 직사각형 89"/>
          <p:cNvSpPr/>
          <p:nvPr/>
        </p:nvSpPr>
        <p:spPr>
          <a:xfrm>
            <a:off x="3680418" y="5278479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3970959" y="5395396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QR</a:t>
            </a:r>
            <a:r>
              <a:rPr lang="ko-KR" altLang="en-US" sz="1100" b="1" dirty="0" smtClean="0"/>
              <a:t>코드 인식 실패</a:t>
            </a:r>
            <a:endParaRPr lang="ko-KR" altLang="en-US" sz="11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3781587" y="5760683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자전거 </a:t>
            </a:r>
            <a:r>
              <a:rPr lang="en-US" altLang="ko-KR" sz="900" dirty="0" smtClean="0"/>
              <a:t>QR</a:t>
            </a:r>
            <a:r>
              <a:rPr lang="ko-KR" altLang="en-US" sz="900" dirty="0" smtClean="0"/>
              <a:t>코드 인식에 성공하였습니다</a:t>
            </a:r>
            <a:r>
              <a:rPr lang="en-US" altLang="ko-KR" sz="900" dirty="0" smtClean="0"/>
              <a:t>.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자전거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코드를 확인 후 다시 태그해주세요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93" name="타원 92"/>
          <p:cNvSpPr/>
          <p:nvPr/>
        </p:nvSpPr>
        <p:spPr>
          <a:xfrm>
            <a:off x="3658863" y="521607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11</a:t>
            </a:r>
            <a:endParaRPr lang="ko-KR" altLang="en-US" sz="700" dirty="0"/>
          </a:p>
        </p:txBody>
      </p:sp>
      <p:cxnSp>
        <p:nvCxnSpPr>
          <p:cNvPr id="94" name="직선 연결선 93"/>
          <p:cNvCxnSpPr/>
          <p:nvPr/>
        </p:nvCxnSpPr>
        <p:spPr>
          <a:xfrm>
            <a:off x="3688083" y="6312403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flipH="1">
            <a:off x="4707715" y="6307207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타원 95"/>
          <p:cNvSpPr/>
          <p:nvPr/>
        </p:nvSpPr>
        <p:spPr>
          <a:xfrm>
            <a:off x="3680418" y="62224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12</a:t>
            </a:r>
            <a:endParaRPr lang="ko-KR" altLang="en-US" sz="700" dirty="0"/>
          </a:p>
        </p:txBody>
      </p:sp>
      <p:sp>
        <p:nvSpPr>
          <p:cNvPr id="97" name="타원 96"/>
          <p:cNvSpPr/>
          <p:nvPr/>
        </p:nvSpPr>
        <p:spPr>
          <a:xfrm>
            <a:off x="4747722" y="624659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13</a:t>
            </a:r>
            <a:endParaRPr lang="ko-KR" altLang="en-US" sz="700" dirty="0"/>
          </a:p>
        </p:txBody>
      </p:sp>
      <p:sp>
        <p:nvSpPr>
          <p:cNvPr id="98" name="TextBox 97"/>
          <p:cNvSpPr txBox="1"/>
          <p:nvPr/>
        </p:nvSpPr>
        <p:spPr>
          <a:xfrm>
            <a:off x="4757748" y="6387163"/>
            <a:ext cx="9055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 smtClean="0"/>
              <a:t>인증없이</a:t>
            </a:r>
            <a:r>
              <a:rPr lang="ko-KR" altLang="en-US" sz="900" b="1" dirty="0" smtClean="0"/>
              <a:t> 주행</a:t>
            </a:r>
            <a:endParaRPr lang="en-US" altLang="ko-KR" sz="900" b="1" dirty="0" smtClean="0"/>
          </a:p>
        </p:txBody>
      </p:sp>
      <p:sp>
        <p:nvSpPr>
          <p:cNvPr id="99" name="TextBox 98"/>
          <p:cNvSpPr txBox="1"/>
          <p:nvPr/>
        </p:nvSpPr>
        <p:spPr>
          <a:xfrm>
            <a:off x="3862770" y="6394149"/>
            <a:ext cx="7230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/>
              <a:t>재시도</a:t>
            </a:r>
            <a:endParaRPr lang="en-US" altLang="ko-KR" sz="900" b="1" dirty="0" smtClean="0"/>
          </a:p>
        </p:txBody>
      </p:sp>
      <p:sp>
        <p:nvSpPr>
          <p:cNvPr id="100" name="왼쪽 대괄호 99"/>
          <p:cNvSpPr/>
          <p:nvPr/>
        </p:nvSpPr>
        <p:spPr>
          <a:xfrm>
            <a:off x="3455876" y="1237474"/>
            <a:ext cx="72008" cy="1897990"/>
          </a:xfrm>
          <a:prstGeom prst="leftBracket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왼쪽 대괄호 100"/>
          <p:cNvSpPr/>
          <p:nvPr/>
        </p:nvSpPr>
        <p:spPr>
          <a:xfrm>
            <a:off x="3455876" y="4093285"/>
            <a:ext cx="72008" cy="1897990"/>
          </a:xfrm>
          <a:prstGeom prst="leftBracket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3131840" y="1875175"/>
            <a:ext cx="5310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최초 </a:t>
            </a:r>
            <a:endParaRPr lang="en-US" altLang="ko-KR" sz="8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인증 시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131840" y="4805143"/>
            <a:ext cx="53107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최초 </a:t>
            </a:r>
            <a:endParaRPr lang="en-US" altLang="ko-KR" sz="8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인증 후 </a:t>
            </a:r>
            <a:endParaRPr lang="en-US" altLang="ko-KR" sz="8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848989" y="3335876"/>
            <a:ext cx="72305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재시도</a:t>
            </a:r>
            <a:endParaRPr lang="en-US" altLang="ko-KR" sz="1050" b="1" dirty="0" smtClean="0"/>
          </a:p>
        </p:txBody>
      </p:sp>
      <p:sp>
        <p:nvSpPr>
          <p:cNvPr id="72" name="TextBox 71"/>
          <p:cNvSpPr txBox="1"/>
          <p:nvPr/>
        </p:nvSpPr>
        <p:spPr>
          <a:xfrm>
            <a:off x="3789533" y="3350180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</p:spTree>
    <p:extLst>
      <p:ext uri="{BB962C8B-B14F-4D97-AF65-F5344CB8AC3E}">
        <p14:creationId xmlns:p14="http://schemas.microsoft.com/office/powerpoint/2010/main" val="140681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863"/>
          <a:stretch/>
        </p:blipFill>
        <p:spPr bwMode="auto">
          <a:xfrm>
            <a:off x="780802" y="1936067"/>
            <a:ext cx="2142634" cy="350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717025" y="3887956"/>
            <a:ext cx="334695" cy="549156"/>
            <a:chOff x="1664805" y="3649651"/>
            <a:chExt cx="334695" cy="549156"/>
          </a:xfrm>
        </p:grpSpPr>
        <p:sp>
          <p:nvSpPr>
            <p:cNvPr id="14" name="자유형 13"/>
            <p:cNvSpPr/>
            <p:nvPr/>
          </p:nvSpPr>
          <p:spPr>
            <a:xfrm>
              <a:off x="1664805" y="3649651"/>
              <a:ext cx="270675" cy="541349"/>
            </a:xfrm>
            <a:custGeom>
              <a:avLst/>
              <a:gdLst>
                <a:gd name="connsiteX0" fmla="*/ 152400 w 152400"/>
                <a:gd name="connsiteY0" fmla="*/ 304800 h 304800"/>
                <a:gd name="connsiteX1" fmla="*/ 0 w 152400"/>
                <a:gd name="connsiteY1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0" h="304800">
                  <a:moveTo>
                    <a:pt x="152400" y="304800"/>
                  </a:moveTo>
                  <a:lnTo>
                    <a:pt x="0" y="0"/>
                  </a:ln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8" descr="gps, location, map, marker, pin ico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8" r="15365"/>
            <a:stretch>
              <a:fillRect/>
            </a:stretch>
          </p:blipFill>
          <p:spPr bwMode="auto">
            <a:xfrm>
              <a:off x="1866216" y="4005064"/>
              <a:ext cx="133284" cy="193743"/>
            </a:xfrm>
            <a:prstGeom prst="rect">
              <a:avLst/>
            </a:prstGeom>
            <a:noFill/>
          </p:spPr>
        </p:pic>
      </p:grp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41860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bike_ing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827584" y="2204864"/>
            <a:ext cx="1008112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속도</a:t>
            </a:r>
            <a:r>
              <a:rPr lang="en-US" altLang="ko-KR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(km/h)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0.0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866216" y="2204864"/>
            <a:ext cx="1008112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거리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(km)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0.0</a:t>
            </a:r>
            <a:endParaRPr lang="en-US" altLang="ko-KR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71999" y="1867684"/>
            <a:ext cx="2160240" cy="25202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주행 기록 중</a:t>
            </a:r>
            <a:endParaRPr lang="ko-KR" altLang="en-US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1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932" y="2665426"/>
            <a:ext cx="209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757657" y="1605079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 자전거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57657" y="1596174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70755" y="165759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09981"/>
              </p:ext>
            </p:extLst>
          </p:nvPr>
        </p:nvGraphicFramePr>
        <p:xfrm>
          <a:off x="4932040" y="692696"/>
          <a:ext cx="4104456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41044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자전거 주행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뒤로 버튼 클릭 시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[main]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주행 전 안내 문구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2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초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후 사라지며 주행기록 시작됨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상태 탭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주행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기록중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일시정지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표시 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주행하는 속도 실시간으로 노출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주행하고 있는 거리 실시간으로 기록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위치 버튼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해당 사용자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현위치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ON/OFF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지도 확대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축소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zoom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으로만 가능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별도 버튼 없음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7)  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방향 찾기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bike_ing_direction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 참고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해당 사용자 시야 범위 표시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방향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8)   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주변시설 찾기 버튼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Bike_ing_search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 노출</a:t>
                      </a:r>
                      <a:endParaRPr lang="en-US" altLang="ko-KR" sz="1000" b="0" kern="1200" baseline="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 startAt="9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 위치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마커로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 startAt="9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자전거 이동경로에 따라 선으로 표시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지도는 사용자가 주행하는 방향으로 변경되어 보여져야 함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트래킹이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옆으로 그려지는 것을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막고자함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arenR" startAt="9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주행 기록 일시 정지되며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11-1)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재시작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버튼으로 변경됨 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11-1)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재시작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버튼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11)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일시정지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버튼으로 변경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일시 정지 시점부터 재 시작까지 일직선으로 표기하지만 서버에서는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주행한 내용이 아닌 것으로 기록됨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12) 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주행종료 버튼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66700" marR="0" indent="-2667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다음슬라이드 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bike_end_pop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-up]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66700" marR="0" indent="-2667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13)  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대중교통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버튼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66700" marR="0" indent="-2667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다음슬라이드 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bike_end_pop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-up]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66700" marR="0" indent="-2667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자전거 인증하지 않은 사용자는 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ke_end_pop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-up]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3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타원 32"/>
          <p:cNvSpPr/>
          <p:nvPr/>
        </p:nvSpPr>
        <p:spPr>
          <a:xfrm>
            <a:off x="757657" y="212029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826573" y="212029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451212" y="265605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29" b="100000" l="8929" r="100000">
                        <a14:foregroundMark x1="48214" y1="51786" x2="46429" y2="66071"/>
                      </a14:backgroundRemoval>
                    </a14:imgEffect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357" y="2921068"/>
            <a:ext cx="26670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2451212" y="296441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521782" y="451045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776216" y="381939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051720" y="412827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827584" y="44952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58" name="직선 화살표 연결선 2057"/>
          <p:cNvCxnSpPr/>
          <p:nvPr/>
        </p:nvCxnSpPr>
        <p:spPr>
          <a:xfrm flipV="1">
            <a:off x="1187624" y="4806527"/>
            <a:ext cx="2781917" cy="127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3935044" y="4468109"/>
            <a:ext cx="348924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11-1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61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62500" y1="21698" x2="10577" y2="660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40" y="4627508"/>
            <a:ext cx="351284" cy="358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3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412" b="100000" l="9174" r="90826">
                        <a14:foregroundMark x1="36697" y1="54118" x2="73394" y2="50588"/>
                        <a14:foregroundMark x1="56881" y1="30588" x2="40367" y2="71765"/>
                        <a14:foregroundMark x1="29358" y1="42353" x2="56881" y2="764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616930"/>
            <a:ext cx="410409" cy="320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261429" y="4570883"/>
            <a:ext cx="5020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itchFamily="50" charset="-127"/>
                <a:ea typeface="나눔고딕" pitchFamily="50" charset="-127"/>
              </a:rPr>
              <a:t>클릭 시</a:t>
            </a:r>
            <a:endParaRPr lang="en-US" altLang="ko-KR" sz="800" b="1" dirty="0">
              <a:solidFill>
                <a:prstClr val="black">
                  <a:lumMod val="65000"/>
                  <a:lumOff val="3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71998" y="5163216"/>
            <a:ext cx="2190712" cy="283532"/>
            <a:chOff x="771998" y="5163216"/>
            <a:chExt cx="2190712" cy="283532"/>
          </a:xfrm>
        </p:grpSpPr>
        <p:sp>
          <p:nvSpPr>
            <p:cNvPr id="5" name="직사각형 4"/>
            <p:cNvSpPr/>
            <p:nvPr/>
          </p:nvSpPr>
          <p:spPr>
            <a:xfrm>
              <a:off x="771998" y="5163216"/>
              <a:ext cx="1027705" cy="2835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  주행종료</a:t>
              </a:r>
              <a:endPara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850598" y="5163216"/>
              <a:ext cx="1072837" cy="2835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979712" y="5198030"/>
              <a:ext cx="98299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8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대중교통 </a:t>
              </a:r>
              <a:r>
                <a:rPr lang="ko-KR" altLang="en-US" sz="800" dirty="0" err="1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환승</a:t>
              </a:r>
              <a:endPara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41" name="Picture 9" descr="footprint icon png에 대한 이미지 검색결과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5240291"/>
              <a:ext cx="127291" cy="127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>
                          <a14:foregroundMark x1="44776" y1="20000" x2="76119" y2="72500"/>
                          <a14:foregroundMark x1="17910" y1="62500" x2="35821" y2="80000"/>
                          <a14:foregroundMark x1="37313" y1="26250" x2="25373" y2="63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804" y="5236153"/>
              <a:ext cx="108000" cy="128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" name="그룹 1"/>
          <p:cNvGrpSpPr/>
          <p:nvPr/>
        </p:nvGrpSpPr>
        <p:grpSpPr>
          <a:xfrm>
            <a:off x="2632324" y="4665204"/>
            <a:ext cx="271770" cy="271770"/>
            <a:chOff x="2632324" y="4665204"/>
            <a:chExt cx="271770" cy="271770"/>
          </a:xfrm>
        </p:grpSpPr>
        <p:sp>
          <p:nvSpPr>
            <p:cNvPr id="39" name="타원 38"/>
            <p:cNvSpPr/>
            <p:nvPr/>
          </p:nvSpPr>
          <p:spPr>
            <a:xfrm>
              <a:off x="2632324" y="4665204"/>
              <a:ext cx="271770" cy="2717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6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3" name="Search"/>
            <p:cNvSpPr>
              <a:spLocks noChangeAspect="1" noEditPoints="1"/>
            </p:cNvSpPr>
            <p:nvPr/>
          </p:nvSpPr>
          <p:spPr bwMode="auto">
            <a:xfrm>
              <a:off x="2694162" y="4724930"/>
              <a:ext cx="139700" cy="142875"/>
            </a:xfrm>
            <a:custGeom>
              <a:avLst/>
              <a:gdLst>
                <a:gd name="T0" fmla="*/ 227 w 572"/>
                <a:gd name="T1" fmla="*/ 0 h 585"/>
                <a:gd name="T2" fmla="*/ 0 w 572"/>
                <a:gd name="T3" fmla="*/ 227 h 585"/>
                <a:gd name="T4" fmla="*/ 227 w 572"/>
                <a:gd name="T5" fmla="*/ 453 h 585"/>
                <a:gd name="T6" fmla="*/ 359 w 572"/>
                <a:gd name="T7" fmla="*/ 410 h 585"/>
                <a:gd name="T8" fmla="*/ 535 w 572"/>
                <a:gd name="T9" fmla="*/ 585 h 585"/>
                <a:gd name="T10" fmla="*/ 572 w 572"/>
                <a:gd name="T11" fmla="*/ 548 h 585"/>
                <a:gd name="T12" fmla="*/ 399 w 572"/>
                <a:gd name="T13" fmla="*/ 374 h 585"/>
                <a:gd name="T14" fmla="*/ 454 w 572"/>
                <a:gd name="T15" fmla="*/ 227 h 585"/>
                <a:gd name="T16" fmla="*/ 227 w 572"/>
                <a:gd name="T17" fmla="*/ 0 h 585"/>
                <a:gd name="T18" fmla="*/ 227 w 572"/>
                <a:gd name="T19" fmla="*/ 27 h 585"/>
                <a:gd name="T20" fmla="*/ 427 w 572"/>
                <a:gd name="T21" fmla="*/ 227 h 585"/>
                <a:gd name="T22" fmla="*/ 227 w 572"/>
                <a:gd name="T23" fmla="*/ 427 h 585"/>
                <a:gd name="T24" fmla="*/ 27 w 572"/>
                <a:gd name="T25" fmla="*/ 227 h 585"/>
                <a:gd name="T26" fmla="*/ 227 w 572"/>
                <a:gd name="T27" fmla="*/ 27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2" h="585">
                  <a:moveTo>
                    <a:pt x="227" y="0"/>
                  </a:moveTo>
                  <a:cubicBezTo>
                    <a:pt x="102" y="0"/>
                    <a:pt x="0" y="102"/>
                    <a:pt x="0" y="227"/>
                  </a:cubicBezTo>
                  <a:cubicBezTo>
                    <a:pt x="0" y="352"/>
                    <a:pt x="102" y="453"/>
                    <a:pt x="227" y="453"/>
                  </a:cubicBezTo>
                  <a:cubicBezTo>
                    <a:pt x="276" y="453"/>
                    <a:pt x="322" y="437"/>
                    <a:pt x="359" y="410"/>
                  </a:cubicBezTo>
                  <a:lnTo>
                    <a:pt x="535" y="585"/>
                  </a:lnTo>
                  <a:lnTo>
                    <a:pt x="572" y="548"/>
                  </a:lnTo>
                  <a:lnTo>
                    <a:pt x="399" y="374"/>
                  </a:lnTo>
                  <a:cubicBezTo>
                    <a:pt x="433" y="335"/>
                    <a:pt x="454" y="283"/>
                    <a:pt x="454" y="227"/>
                  </a:cubicBezTo>
                  <a:cubicBezTo>
                    <a:pt x="454" y="102"/>
                    <a:pt x="352" y="0"/>
                    <a:pt x="227" y="0"/>
                  </a:cubicBezTo>
                  <a:close/>
                  <a:moveTo>
                    <a:pt x="227" y="27"/>
                  </a:moveTo>
                  <a:cubicBezTo>
                    <a:pt x="338" y="27"/>
                    <a:pt x="427" y="116"/>
                    <a:pt x="427" y="227"/>
                  </a:cubicBezTo>
                  <a:cubicBezTo>
                    <a:pt x="427" y="337"/>
                    <a:pt x="338" y="427"/>
                    <a:pt x="227" y="427"/>
                  </a:cubicBezTo>
                  <a:cubicBezTo>
                    <a:pt x="116" y="427"/>
                    <a:pt x="27" y="337"/>
                    <a:pt x="27" y="227"/>
                  </a:cubicBezTo>
                  <a:cubicBezTo>
                    <a:pt x="27" y="116"/>
                    <a:pt x="116" y="27"/>
                    <a:pt x="227" y="27"/>
                  </a:cubicBezTo>
                  <a:close/>
                </a:path>
              </a:pathLst>
            </a:custGeom>
            <a:solidFill>
              <a:srgbClr val="5F5F5F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780802" y="3412593"/>
            <a:ext cx="2139595" cy="283532"/>
          </a:xfrm>
          <a:prstGeom prst="rect">
            <a:avLst/>
          </a:prstGeom>
          <a:pattFill prst="ltDn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주행 기록을 시작합니다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677597" y="332259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917584" y="186768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817704" y="50360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716709" y="505030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920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0" y="883023"/>
            <a:ext cx="4067944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840049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bike_end_pop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-up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918227"/>
              </p:ext>
            </p:extLst>
          </p:nvPr>
        </p:nvGraphicFramePr>
        <p:xfrm>
          <a:off x="5868144" y="806145"/>
          <a:ext cx="3168352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1683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주행 종료 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/ 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환승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시 팝업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bike_ing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화면에서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주행종료 버튼 클릭 시 팝업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버튼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bike_ing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화면으로 돌아감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bike_end_history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이동함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2)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bike_ing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화면에서 대중교통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클릭 시 팝업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버튼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bike_ing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화면으로 돌아감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transfer_start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화면으로 이동함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R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3) [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bike_start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페이지에서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NFC/QR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 인증하지 않은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R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사용자에게 보이는 팝업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R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bike_ing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 돌아감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1438580" y="1438481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863568" y="1055957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154109" y="1172874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주행 종료</a:t>
            </a:r>
            <a:endParaRPr lang="ko-KR" altLang="en-US" sz="11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964737" y="1506705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기록을 종료하고 현재까지의 주행 정보를 저장합니다</a:t>
            </a:r>
            <a:r>
              <a:rPr lang="en-US" altLang="ko-KR" sz="900" dirty="0" smtClean="0"/>
              <a:t>. </a:t>
            </a:r>
            <a:r>
              <a:rPr lang="ko-KR" altLang="en-US" sz="900" dirty="0" smtClean="0"/>
              <a:t>종료 하시겠습니까</a:t>
            </a:r>
            <a:r>
              <a:rPr lang="en-US" altLang="ko-KR" sz="900" dirty="0" smtClean="0"/>
              <a:t>?</a:t>
            </a:r>
          </a:p>
        </p:txBody>
      </p:sp>
      <p:cxnSp>
        <p:nvCxnSpPr>
          <p:cNvPr id="51" name="직선 연결선 50"/>
          <p:cNvCxnSpPr>
            <a:endCxn id="48" idx="2"/>
          </p:cNvCxnSpPr>
          <p:nvPr/>
        </p:nvCxnSpPr>
        <p:spPr>
          <a:xfrm flipH="1">
            <a:off x="1890865" y="2084685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683568" y="9659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cxnSp>
        <p:nvCxnSpPr>
          <p:cNvPr id="53" name="직선 연결선 52"/>
          <p:cNvCxnSpPr/>
          <p:nvPr/>
        </p:nvCxnSpPr>
        <p:spPr>
          <a:xfrm>
            <a:off x="871233" y="2089881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50236" y="2137710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55" name="TextBox 54"/>
          <p:cNvSpPr txBox="1"/>
          <p:nvPr/>
        </p:nvSpPr>
        <p:spPr>
          <a:xfrm>
            <a:off x="1952215" y="2143524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1470782" y="3156690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1427833" y="3484270"/>
            <a:ext cx="1112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D-7</a:t>
            </a:r>
            <a:endParaRPr lang="ko-KR" altLang="en-US" sz="16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811164" y="3963586"/>
            <a:ext cx="6709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￥</a:t>
            </a:r>
            <a:r>
              <a:rPr lang="en-US" altLang="ko-KR" sz="900" dirty="0" smtClean="0"/>
              <a:t>5.00</a:t>
            </a:r>
            <a:endParaRPr lang="ko-KR" altLang="en-US" sz="900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895770" y="2774166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1186311" y="2891083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대중교통 </a:t>
            </a:r>
            <a:r>
              <a:rPr lang="ko-KR" altLang="en-US" sz="1100" b="1" dirty="0" err="1" smtClean="0"/>
              <a:t>환승</a:t>
            </a:r>
            <a:endParaRPr lang="ko-KR" altLang="en-US" sz="11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996939" y="3224914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자전거 기록을 저장하고 대중교통으로 </a:t>
            </a:r>
            <a:r>
              <a:rPr lang="ko-KR" altLang="en-US" sz="900" dirty="0" err="1" smtClean="0"/>
              <a:t>환승합니다</a:t>
            </a:r>
            <a:r>
              <a:rPr lang="en-US" altLang="ko-KR" sz="900" dirty="0" smtClean="0"/>
              <a:t>. </a:t>
            </a:r>
            <a:r>
              <a:rPr lang="ko-KR" altLang="en-US" sz="900" dirty="0" err="1" smtClean="0"/>
              <a:t>환승하시겠습니까</a:t>
            </a:r>
            <a:r>
              <a:rPr lang="en-US" altLang="ko-KR" sz="900" dirty="0" smtClean="0"/>
              <a:t>?</a:t>
            </a:r>
          </a:p>
        </p:txBody>
      </p:sp>
      <p:cxnSp>
        <p:nvCxnSpPr>
          <p:cNvPr id="63" name="직선 연결선 62"/>
          <p:cNvCxnSpPr/>
          <p:nvPr/>
        </p:nvCxnSpPr>
        <p:spPr>
          <a:xfrm>
            <a:off x="903435" y="3808090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982438" y="3855919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65" name="TextBox 64"/>
          <p:cNvSpPr txBox="1"/>
          <p:nvPr/>
        </p:nvSpPr>
        <p:spPr>
          <a:xfrm>
            <a:off x="1984417" y="3861733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76" name="직선 연결선 75"/>
          <p:cNvCxnSpPr/>
          <p:nvPr/>
        </p:nvCxnSpPr>
        <p:spPr>
          <a:xfrm flipH="1">
            <a:off x="1930293" y="3807584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/>
          <p:cNvSpPr/>
          <p:nvPr/>
        </p:nvSpPr>
        <p:spPr>
          <a:xfrm>
            <a:off x="691233" y="274579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81" name="TextBox 80"/>
          <p:cNvSpPr txBox="1"/>
          <p:nvPr/>
        </p:nvSpPr>
        <p:spPr>
          <a:xfrm>
            <a:off x="3853214" y="1438481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3810265" y="1766061"/>
            <a:ext cx="1112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D-7</a:t>
            </a:r>
            <a:endParaRPr lang="ko-KR" altLang="en-US" sz="1600" b="1" dirty="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3278202" y="1083567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3568743" y="1172874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/>
              <a:t>환승</a:t>
            </a:r>
            <a:r>
              <a:rPr lang="ko-KR" altLang="en-US" sz="1100" b="1" dirty="0" smtClean="0"/>
              <a:t> 제한 안내</a:t>
            </a:r>
            <a:endParaRPr lang="ko-KR" altLang="en-US" sz="1100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3379371" y="1471136"/>
            <a:ext cx="187220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자전거 </a:t>
            </a:r>
            <a:r>
              <a:rPr lang="en-US" altLang="ko-KR" sz="900" dirty="0"/>
              <a:t>NFC</a:t>
            </a:r>
            <a:r>
              <a:rPr lang="ko-KR" altLang="en-US" sz="900" dirty="0"/>
              <a:t>와 </a:t>
            </a:r>
            <a:r>
              <a:rPr lang="en-US" altLang="ko-KR" sz="900" dirty="0"/>
              <a:t>QR</a:t>
            </a:r>
            <a:r>
              <a:rPr lang="ko-KR" altLang="en-US" sz="900" dirty="0"/>
              <a:t>코드가 없는 경우에는 대중교통 </a:t>
            </a:r>
            <a:r>
              <a:rPr lang="ko-KR" altLang="en-US" sz="900" dirty="0" err="1"/>
              <a:t>환승</a:t>
            </a:r>
            <a:r>
              <a:rPr lang="ko-KR" altLang="en-US" sz="900" dirty="0"/>
              <a:t> 인증이 불가하며 자전거 주행 기능만 사용할 수 있습니다</a:t>
            </a:r>
            <a:r>
              <a:rPr lang="en-US" altLang="ko-KR" sz="1000" dirty="0"/>
              <a:t>.</a:t>
            </a:r>
          </a:p>
        </p:txBody>
      </p:sp>
      <p:cxnSp>
        <p:nvCxnSpPr>
          <p:cNvPr id="87" name="직선 연결선 86"/>
          <p:cNvCxnSpPr/>
          <p:nvPr/>
        </p:nvCxnSpPr>
        <p:spPr>
          <a:xfrm>
            <a:off x="3285867" y="2132856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885872" y="2166972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sp>
        <p:nvSpPr>
          <p:cNvPr id="90" name="타원 89"/>
          <p:cNvSpPr/>
          <p:nvPr/>
        </p:nvSpPr>
        <p:spPr>
          <a:xfrm>
            <a:off x="3073665" y="10559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87095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546347" y="2208820"/>
            <a:ext cx="2165636" cy="3308411"/>
            <a:chOff x="546347" y="2208820"/>
            <a:chExt cx="2165636" cy="330841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56" t="29747" r="2635" b="2461"/>
            <a:stretch/>
          </p:blipFill>
          <p:spPr>
            <a:xfrm>
              <a:off x="546347" y="2208820"/>
              <a:ext cx="2165636" cy="3308411"/>
            </a:xfrm>
            <a:prstGeom prst="rect">
              <a:avLst/>
            </a:prstGeom>
          </p:spPr>
        </p:pic>
        <p:sp>
          <p:nvSpPr>
            <p:cNvPr id="117" name="직사각형 116"/>
            <p:cNvSpPr/>
            <p:nvPr/>
          </p:nvSpPr>
          <p:spPr>
            <a:xfrm>
              <a:off x="1331071" y="3173314"/>
              <a:ext cx="301300" cy="279561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165"/>
          <a:stretch/>
        </p:blipFill>
        <p:spPr bwMode="auto">
          <a:xfrm>
            <a:off x="3381699" y="2004125"/>
            <a:ext cx="2160313" cy="3513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375349" y="4516064"/>
            <a:ext cx="347290" cy="1001166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854185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지도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방향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방향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클릭 시 현재 내 시야 방향대로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맵이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회전되며 시야 표시가 됨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주행한 거리 표시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내가 보는 시야 표시 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다시 지도로 돌아감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057358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bike_ing_direction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7" name="TextBox 86"/>
          <p:cNvSpPr txBox="1"/>
          <p:nvPr/>
        </p:nvSpPr>
        <p:spPr>
          <a:xfrm>
            <a:off x="431541" y="671209"/>
            <a:ext cx="2376260" cy="309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en-US" altLang="ko-KR" dirty="0" smtClean="0"/>
              <a:t>“</a:t>
            </a:r>
            <a:r>
              <a:rPr lang="ko-KR" altLang="en-US" dirty="0" smtClean="0"/>
              <a:t>방</a:t>
            </a:r>
            <a:r>
              <a:rPr lang="ko-KR" altLang="en-US" dirty="0"/>
              <a:t>향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버튼 클릭 시</a:t>
            </a:r>
            <a:endParaRPr lang="ko-KR" altLang="en-US" dirty="0"/>
          </a:p>
        </p:txBody>
      </p:sp>
      <p:grpSp>
        <p:nvGrpSpPr>
          <p:cNvPr id="60" name="그룹 59"/>
          <p:cNvGrpSpPr/>
          <p:nvPr/>
        </p:nvGrpSpPr>
        <p:grpSpPr>
          <a:xfrm>
            <a:off x="4124761" y="2996952"/>
            <a:ext cx="691510" cy="514695"/>
            <a:chOff x="1605753" y="3721068"/>
            <a:chExt cx="691510" cy="514695"/>
          </a:xfrm>
        </p:grpSpPr>
        <p:sp>
          <p:nvSpPr>
            <p:cNvPr id="65" name="자유형 64"/>
            <p:cNvSpPr/>
            <p:nvPr/>
          </p:nvSpPr>
          <p:spPr>
            <a:xfrm>
              <a:off x="1605753" y="3721068"/>
              <a:ext cx="329728" cy="469932"/>
            </a:xfrm>
            <a:custGeom>
              <a:avLst/>
              <a:gdLst>
                <a:gd name="connsiteX0" fmla="*/ 152400 w 152400"/>
                <a:gd name="connsiteY0" fmla="*/ 304800 h 304800"/>
                <a:gd name="connsiteX1" fmla="*/ 0 w 152400"/>
                <a:gd name="connsiteY1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0" h="304800">
                  <a:moveTo>
                    <a:pt x="152400" y="30480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 65"/>
            <p:cNvSpPr/>
            <p:nvPr/>
          </p:nvSpPr>
          <p:spPr>
            <a:xfrm flipH="1">
              <a:off x="1928026" y="3729792"/>
              <a:ext cx="369237" cy="469932"/>
            </a:xfrm>
            <a:custGeom>
              <a:avLst/>
              <a:gdLst>
                <a:gd name="connsiteX0" fmla="*/ 152400 w 152400"/>
                <a:gd name="connsiteY0" fmla="*/ 304800 h 304800"/>
                <a:gd name="connsiteX1" fmla="*/ 0 w 152400"/>
                <a:gd name="connsiteY1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0" h="304800">
                  <a:moveTo>
                    <a:pt x="152400" y="30480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7" name="Picture 8" descr="gps, location, map, marker, pin icon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8" r="15365"/>
            <a:stretch>
              <a:fillRect/>
            </a:stretch>
          </p:blipFill>
          <p:spPr bwMode="auto">
            <a:xfrm>
              <a:off x="1873028" y="4042020"/>
              <a:ext cx="133284" cy="193743"/>
            </a:xfrm>
            <a:prstGeom prst="rect">
              <a:avLst/>
            </a:prstGeom>
            <a:noFill/>
          </p:spPr>
        </p:pic>
      </p:grpSp>
      <p:sp>
        <p:nvSpPr>
          <p:cNvPr id="72" name="직사각형 71"/>
          <p:cNvSpPr/>
          <p:nvPr/>
        </p:nvSpPr>
        <p:spPr>
          <a:xfrm>
            <a:off x="3432746" y="2028800"/>
            <a:ext cx="1008112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속도</a:t>
            </a:r>
            <a:r>
              <a:rPr lang="en-US" altLang="ko-KR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(km/h)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0.0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4471378" y="2028800"/>
            <a:ext cx="1008112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거리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(km)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0.0</a:t>
            </a:r>
            <a:endParaRPr lang="en-US" altLang="ko-KR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377161" y="1691620"/>
            <a:ext cx="2160240" cy="25202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주행 기록 중</a:t>
            </a:r>
            <a:endParaRPr lang="ko-KR" altLang="en-US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1" name="그림 16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094" y="2489362"/>
            <a:ext cx="209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62500" y1="21698" x2="10577" y2="660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34" y="4655137"/>
            <a:ext cx="351284" cy="358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2" name="그룹 91"/>
          <p:cNvGrpSpPr/>
          <p:nvPr/>
        </p:nvGrpSpPr>
        <p:grpSpPr>
          <a:xfrm>
            <a:off x="5218856" y="2746528"/>
            <a:ext cx="288032" cy="374422"/>
            <a:chOff x="3563888" y="2813346"/>
            <a:chExt cx="288032" cy="374422"/>
          </a:xfrm>
        </p:grpSpPr>
        <p:pic>
          <p:nvPicPr>
            <p:cNvPr id="93" name="Picture 3"/>
            <p:cNvPicPr>
              <a:picLocks noChangeAspect="1" noChangeArrowheads="1"/>
            </p:cNvPicPr>
            <p:nvPr/>
          </p:nvPicPr>
          <p:blipFill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929" b="100000" l="8929" r="100000">
                          <a14:foregroundMark x1="48214" y1="51786" x2="46429" y2="66071"/>
                        </a14:backgroundRemoval>
                      </a14:imgEffect>
                      <a14:imgEffect>
                        <a14:artisticPhotocopy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2921068"/>
              <a:ext cx="266700" cy="26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4" name="직사각형 93"/>
            <p:cNvSpPr/>
            <p:nvPr/>
          </p:nvSpPr>
          <p:spPr>
            <a:xfrm>
              <a:off x="3591912" y="2813346"/>
              <a:ext cx="26000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altLang="ko-KR" sz="8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N</a:t>
              </a:r>
              <a:endPara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03" name="직사각형 102"/>
          <p:cNvSpPr/>
          <p:nvPr/>
        </p:nvSpPr>
        <p:spPr>
          <a:xfrm>
            <a:off x="624153" y="2030324"/>
            <a:ext cx="1008112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속도</a:t>
            </a:r>
            <a:r>
              <a:rPr lang="en-US" altLang="ko-KR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(km/h)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0.0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1662785" y="2030324"/>
            <a:ext cx="1008112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거리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(km)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0.0</a:t>
            </a:r>
            <a:endParaRPr lang="en-US" altLang="ko-KR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568568" y="1693144"/>
            <a:ext cx="2160240" cy="25202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주행 기록 중</a:t>
            </a:r>
            <a:endParaRPr lang="ko-KR" altLang="en-US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6" name="그림 16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501" y="2490886"/>
            <a:ext cx="209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3"/>
          <p:cNvPicPr>
            <a:picLocks noChangeAspect="1" noChangeArrowheads="1"/>
          </p:cNvPicPr>
          <p:nvPr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929" b="100000" l="8929" r="100000">
                        <a14:foregroundMark x1="48214" y1="51786" x2="46429" y2="66071"/>
                      </a14:backgroundRemoval>
                    </a14:imgEffect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926" y="2746528"/>
            <a:ext cx="26670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62500" y1="21698" x2="10577" y2="660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09" y="4655137"/>
            <a:ext cx="351284" cy="358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8" name="타원 117"/>
          <p:cNvSpPr/>
          <p:nvPr/>
        </p:nvSpPr>
        <p:spPr>
          <a:xfrm>
            <a:off x="2224926" y="273806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3415147" y="345287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4741456" y="303706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1" name="자유형 120"/>
          <p:cNvSpPr/>
          <p:nvPr/>
        </p:nvSpPr>
        <p:spPr>
          <a:xfrm>
            <a:off x="891380" y="3240642"/>
            <a:ext cx="590341" cy="1092315"/>
          </a:xfrm>
          <a:custGeom>
            <a:avLst/>
            <a:gdLst>
              <a:gd name="connsiteX0" fmla="*/ 152400 w 152400"/>
              <a:gd name="connsiteY0" fmla="*/ 304800 h 304800"/>
              <a:gd name="connsiteX1" fmla="*/ 0 w 152400"/>
              <a:gd name="connsiteY1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2400" h="304800">
                <a:moveTo>
                  <a:pt x="152400" y="304800"/>
                </a:moveTo>
                <a:lnTo>
                  <a:pt x="0" y="0"/>
                </a:ln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6" name="Picture 8" descr="gps, location, map, marker, pin icon"/>
          <p:cNvPicPr>
            <a:picLocks noChangeAspect="1" noChangeArrowheads="1"/>
          </p:cNvPicPr>
          <p:nvPr/>
        </p:nvPicPr>
        <p:blipFill>
          <a:blip r:embed="rId6" cstate="print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8" r="15365"/>
          <a:stretch>
            <a:fillRect/>
          </a:stretch>
        </p:blipFill>
        <p:spPr bwMode="auto">
          <a:xfrm>
            <a:off x="1428820" y="4149080"/>
            <a:ext cx="133284" cy="193743"/>
          </a:xfrm>
          <a:prstGeom prst="rect">
            <a:avLst/>
          </a:prstGeom>
          <a:noFill/>
        </p:spPr>
      </p:pic>
      <p:cxnSp>
        <p:nvCxnSpPr>
          <p:cNvPr id="122" name="직선 화살표 연결선 121"/>
          <p:cNvCxnSpPr/>
          <p:nvPr/>
        </p:nvCxnSpPr>
        <p:spPr>
          <a:xfrm flipV="1">
            <a:off x="2367041" y="2918066"/>
            <a:ext cx="2781917" cy="127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자유형 122"/>
          <p:cNvSpPr/>
          <p:nvPr/>
        </p:nvSpPr>
        <p:spPr>
          <a:xfrm flipH="1">
            <a:off x="3439096" y="3484625"/>
            <a:ext cx="1014288" cy="192149"/>
          </a:xfrm>
          <a:custGeom>
            <a:avLst/>
            <a:gdLst>
              <a:gd name="connsiteX0" fmla="*/ 152400 w 152400"/>
              <a:gd name="connsiteY0" fmla="*/ 304800 h 304800"/>
              <a:gd name="connsiteX1" fmla="*/ 0 w 152400"/>
              <a:gd name="connsiteY1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2400" h="304800">
                <a:moveTo>
                  <a:pt x="152400" y="304800"/>
                </a:moveTo>
                <a:lnTo>
                  <a:pt x="0" y="0"/>
                </a:ln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/>
          <p:cNvSpPr/>
          <p:nvPr/>
        </p:nvSpPr>
        <p:spPr>
          <a:xfrm>
            <a:off x="1027771" y="328979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5463841" y="27444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2339752" y="4725144"/>
            <a:ext cx="271770" cy="271770"/>
            <a:chOff x="2632324" y="4665204"/>
            <a:chExt cx="271770" cy="271770"/>
          </a:xfrm>
        </p:grpSpPr>
        <p:sp>
          <p:nvSpPr>
            <p:cNvPr id="54" name="타원 53"/>
            <p:cNvSpPr/>
            <p:nvPr/>
          </p:nvSpPr>
          <p:spPr>
            <a:xfrm>
              <a:off x="2632324" y="4665204"/>
              <a:ext cx="271770" cy="2717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6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5" name="Search"/>
            <p:cNvSpPr>
              <a:spLocks noChangeAspect="1" noEditPoints="1"/>
            </p:cNvSpPr>
            <p:nvPr/>
          </p:nvSpPr>
          <p:spPr bwMode="auto">
            <a:xfrm>
              <a:off x="2694162" y="4724930"/>
              <a:ext cx="139700" cy="142875"/>
            </a:xfrm>
            <a:custGeom>
              <a:avLst/>
              <a:gdLst>
                <a:gd name="T0" fmla="*/ 227 w 572"/>
                <a:gd name="T1" fmla="*/ 0 h 585"/>
                <a:gd name="T2" fmla="*/ 0 w 572"/>
                <a:gd name="T3" fmla="*/ 227 h 585"/>
                <a:gd name="T4" fmla="*/ 227 w 572"/>
                <a:gd name="T5" fmla="*/ 453 h 585"/>
                <a:gd name="T6" fmla="*/ 359 w 572"/>
                <a:gd name="T7" fmla="*/ 410 h 585"/>
                <a:gd name="T8" fmla="*/ 535 w 572"/>
                <a:gd name="T9" fmla="*/ 585 h 585"/>
                <a:gd name="T10" fmla="*/ 572 w 572"/>
                <a:gd name="T11" fmla="*/ 548 h 585"/>
                <a:gd name="T12" fmla="*/ 399 w 572"/>
                <a:gd name="T13" fmla="*/ 374 h 585"/>
                <a:gd name="T14" fmla="*/ 454 w 572"/>
                <a:gd name="T15" fmla="*/ 227 h 585"/>
                <a:gd name="T16" fmla="*/ 227 w 572"/>
                <a:gd name="T17" fmla="*/ 0 h 585"/>
                <a:gd name="T18" fmla="*/ 227 w 572"/>
                <a:gd name="T19" fmla="*/ 27 h 585"/>
                <a:gd name="T20" fmla="*/ 427 w 572"/>
                <a:gd name="T21" fmla="*/ 227 h 585"/>
                <a:gd name="T22" fmla="*/ 227 w 572"/>
                <a:gd name="T23" fmla="*/ 427 h 585"/>
                <a:gd name="T24" fmla="*/ 27 w 572"/>
                <a:gd name="T25" fmla="*/ 227 h 585"/>
                <a:gd name="T26" fmla="*/ 227 w 572"/>
                <a:gd name="T27" fmla="*/ 27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2" h="585">
                  <a:moveTo>
                    <a:pt x="227" y="0"/>
                  </a:moveTo>
                  <a:cubicBezTo>
                    <a:pt x="102" y="0"/>
                    <a:pt x="0" y="102"/>
                    <a:pt x="0" y="227"/>
                  </a:cubicBezTo>
                  <a:cubicBezTo>
                    <a:pt x="0" y="352"/>
                    <a:pt x="102" y="453"/>
                    <a:pt x="227" y="453"/>
                  </a:cubicBezTo>
                  <a:cubicBezTo>
                    <a:pt x="276" y="453"/>
                    <a:pt x="322" y="437"/>
                    <a:pt x="359" y="410"/>
                  </a:cubicBezTo>
                  <a:lnTo>
                    <a:pt x="535" y="585"/>
                  </a:lnTo>
                  <a:lnTo>
                    <a:pt x="572" y="548"/>
                  </a:lnTo>
                  <a:lnTo>
                    <a:pt x="399" y="374"/>
                  </a:lnTo>
                  <a:cubicBezTo>
                    <a:pt x="433" y="335"/>
                    <a:pt x="454" y="283"/>
                    <a:pt x="454" y="227"/>
                  </a:cubicBezTo>
                  <a:cubicBezTo>
                    <a:pt x="454" y="102"/>
                    <a:pt x="352" y="0"/>
                    <a:pt x="227" y="0"/>
                  </a:cubicBezTo>
                  <a:close/>
                  <a:moveTo>
                    <a:pt x="227" y="27"/>
                  </a:moveTo>
                  <a:cubicBezTo>
                    <a:pt x="338" y="27"/>
                    <a:pt x="427" y="116"/>
                    <a:pt x="427" y="227"/>
                  </a:cubicBezTo>
                  <a:cubicBezTo>
                    <a:pt x="427" y="337"/>
                    <a:pt x="338" y="427"/>
                    <a:pt x="227" y="427"/>
                  </a:cubicBezTo>
                  <a:cubicBezTo>
                    <a:pt x="116" y="427"/>
                    <a:pt x="27" y="337"/>
                    <a:pt x="27" y="227"/>
                  </a:cubicBezTo>
                  <a:cubicBezTo>
                    <a:pt x="27" y="116"/>
                    <a:pt x="116" y="27"/>
                    <a:pt x="227" y="27"/>
                  </a:cubicBezTo>
                  <a:close/>
                </a:path>
              </a:pathLst>
            </a:custGeom>
            <a:solidFill>
              <a:srgbClr val="5F5F5F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5218856" y="4669398"/>
            <a:ext cx="271770" cy="271770"/>
            <a:chOff x="2632324" y="4665204"/>
            <a:chExt cx="271770" cy="271770"/>
          </a:xfrm>
        </p:grpSpPr>
        <p:sp>
          <p:nvSpPr>
            <p:cNvPr id="57" name="타원 56"/>
            <p:cNvSpPr/>
            <p:nvPr/>
          </p:nvSpPr>
          <p:spPr>
            <a:xfrm>
              <a:off x="2632324" y="4665204"/>
              <a:ext cx="271770" cy="2717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6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8" name="Search"/>
            <p:cNvSpPr>
              <a:spLocks noChangeAspect="1" noEditPoints="1"/>
            </p:cNvSpPr>
            <p:nvPr/>
          </p:nvSpPr>
          <p:spPr bwMode="auto">
            <a:xfrm>
              <a:off x="2694162" y="4724930"/>
              <a:ext cx="139700" cy="142875"/>
            </a:xfrm>
            <a:custGeom>
              <a:avLst/>
              <a:gdLst>
                <a:gd name="T0" fmla="*/ 227 w 572"/>
                <a:gd name="T1" fmla="*/ 0 h 585"/>
                <a:gd name="T2" fmla="*/ 0 w 572"/>
                <a:gd name="T3" fmla="*/ 227 h 585"/>
                <a:gd name="T4" fmla="*/ 227 w 572"/>
                <a:gd name="T5" fmla="*/ 453 h 585"/>
                <a:gd name="T6" fmla="*/ 359 w 572"/>
                <a:gd name="T7" fmla="*/ 410 h 585"/>
                <a:gd name="T8" fmla="*/ 535 w 572"/>
                <a:gd name="T9" fmla="*/ 585 h 585"/>
                <a:gd name="T10" fmla="*/ 572 w 572"/>
                <a:gd name="T11" fmla="*/ 548 h 585"/>
                <a:gd name="T12" fmla="*/ 399 w 572"/>
                <a:gd name="T13" fmla="*/ 374 h 585"/>
                <a:gd name="T14" fmla="*/ 454 w 572"/>
                <a:gd name="T15" fmla="*/ 227 h 585"/>
                <a:gd name="T16" fmla="*/ 227 w 572"/>
                <a:gd name="T17" fmla="*/ 0 h 585"/>
                <a:gd name="T18" fmla="*/ 227 w 572"/>
                <a:gd name="T19" fmla="*/ 27 h 585"/>
                <a:gd name="T20" fmla="*/ 427 w 572"/>
                <a:gd name="T21" fmla="*/ 227 h 585"/>
                <a:gd name="T22" fmla="*/ 227 w 572"/>
                <a:gd name="T23" fmla="*/ 427 h 585"/>
                <a:gd name="T24" fmla="*/ 27 w 572"/>
                <a:gd name="T25" fmla="*/ 227 h 585"/>
                <a:gd name="T26" fmla="*/ 227 w 572"/>
                <a:gd name="T27" fmla="*/ 27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2" h="585">
                  <a:moveTo>
                    <a:pt x="227" y="0"/>
                  </a:moveTo>
                  <a:cubicBezTo>
                    <a:pt x="102" y="0"/>
                    <a:pt x="0" y="102"/>
                    <a:pt x="0" y="227"/>
                  </a:cubicBezTo>
                  <a:cubicBezTo>
                    <a:pt x="0" y="352"/>
                    <a:pt x="102" y="453"/>
                    <a:pt x="227" y="453"/>
                  </a:cubicBezTo>
                  <a:cubicBezTo>
                    <a:pt x="276" y="453"/>
                    <a:pt x="322" y="437"/>
                    <a:pt x="359" y="410"/>
                  </a:cubicBezTo>
                  <a:lnTo>
                    <a:pt x="535" y="585"/>
                  </a:lnTo>
                  <a:lnTo>
                    <a:pt x="572" y="548"/>
                  </a:lnTo>
                  <a:lnTo>
                    <a:pt x="399" y="374"/>
                  </a:lnTo>
                  <a:cubicBezTo>
                    <a:pt x="433" y="335"/>
                    <a:pt x="454" y="283"/>
                    <a:pt x="454" y="227"/>
                  </a:cubicBezTo>
                  <a:cubicBezTo>
                    <a:pt x="454" y="102"/>
                    <a:pt x="352" y="0"/>
                    <a:pt x="227" y="0"/>
                  </a:cubicBezTo>
                  <a:close/>
                  <a:moveTo>
                    <a:pt x="227" y="27"/>
                  </a:moveTo>
                  <a:cubicBezTo>
                    <a:pt x="338" y="27"/>
                    <a:pt x="427" y="116"/>
                    <a:pt x="427" y="227"/>
                  </a:cubicBezTo>
                  <a:cubicBezTo>
                    <a:pt x="427" y="337"/>
                    <a:pt x="338" y="427"/>
                    <a:pt x="227" y="427"/>
                  </a:cubicBezTo>
                  <a:cubicBezTo>
                    <a:pt x="116" y="427"/>
                    <a:pt x="27" y="337"/>
                    <a:pt x="27" y="227"/>
                  </a:cubicBezTo>
                  <a:cubicBezTo>
                    <a:pt x="27" y="116"/>
                    <a:pt x="116" y="27"/>
                    <a:pt x="227" y="27"/>
                  </a:cubicBezTo>
                  <a:close/>
                </a:path>
              </a:pathLst>
            </a:custGeom>
            <a:solidFill>
              <a:srgbClr val="5F5F5F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553332" y="5231177"/>
            <a:ext cx="2190712" cy="283532"/>
            <a:chOff x="771998" y="5163216"/>
            <a:chExt cx="2190712" cy="283532"/>
          </a:xfrm>
        </p:grpSpPr>
        <p:sp>
          <p:nvSpPr>
            <p:cNvPr id="61" name="직사각형 60"/>
            <p:cNvSpPr/>
            <p:nvPr/>
          </p:nvSpPr>
          <p:spPr>
            <a:xfrm>
              <a:off x="771998" y="5163216"/>
              <a:ext cx="1027705" cy="2835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  주행종료</a:t>
              </a:r>
              <a:endPara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850598" y="5163216"/>
              <a:ext cx="1072837" cy="2835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979712" y="5198030"/>
              <a:ext cx="98299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8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대중교통 </a:t>
              </a:r>
              <a:r>
                <a:rPr lang="ko-KR" altLang="en-US" sz="800" dirty="0" err="1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환승</a:t>
              </a:r>
              <a:endPara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64" name="Picture 9" descr="footprint icon png에 대한 이미지 검색결과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5240291"/>
              <a:ext cx="127291" cy="127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>
                          <a14:foregroundMark x1="44776" y1="20000" x2="76119" y2="72500"/>
                          <a14:foregroundMark x1="17910" y1="62500" x2="35821" y2="80000"/>
                          <a14:foregroundMark x1="37313" y1="26250" x2="25373" y2="63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804" y="5236153"/>
              <a:ext cx="108000" cy="128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3" name="그룹 72"/>
          <p:cNvGrpSpPr/>
          <p:nvPr/>
        </p:nvGrpSpPr>
        <p:grpSpPr>
          <a:xfrm>
            <a:off x="3381777" y="5236130"/>
            <a:ext cx="2190712" cy="283532"/>
            <a:chOff x="771998" y="5163216"/>
            <a:chExt cx="2190712" cy="283532"/>
          </a:xfrm>
        </p:grpSpPr>
        <p:sp>
          <p:nvSpPr>
            <p:cNvPr id="74" name="직사각형 73"/>
            <p:cNvSpPr/>
            <p:nvPr/>
          </p:nvSpPr>
          <p:spPr>
            <a:xfrm>
              <a:off x="771998" y="5163216"/>
              <a:ext cx="1027705" cy="2835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  주행종료</a:t>
              </a:r>
              <a:endPara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850598" y="5163216"/>
              <a:ext cx="1072837" cy="2835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1979712" y="5198030"/>
              <a:ext cx="98299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8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대중교통 </a:t>
              </a:r>
              <a:r>
                <a:rPr lang="ko-KR" altLang="en-US" sz="800" dirty="0" err="1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환승</a:t>
              </a:r>
              <a:endPara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79" name="Picture 9" descr="footprint icon png에 대한 이미지 검색결과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5240291"/>
              <a:ext cx="127291" cy="127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3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>
                          <a14:foregroundMark x1="44776" y1="20000" x2="76119" y2="72500"/>
                          <a14:foregroundMark x1="17910" y1="62500" x2="35821" y2="80000"/>
                          <a14:foregroundMark x1="37313" y1="26250" x2="25373" y2="63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804" y="5236153"/>
              <a:ext cx="108000" cy="128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2117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87824" y="2445434"/>
            <a:ext cx="3096344" cy="1125127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en-US" altLang="ko-KR" sz="3400" b="1" dirty="0" smtClean="0"/>
              <a:t>LOGIN</a:t>
            </a:r>
          </a:p>
          <a:p>
            <a:pPr algn="ctr"/>
            <a:r>
              <a:rPr lang="en-US" altLang="ko-KR" sz="3400" b="1" dirty="0" smtClean="0"/>
              <a:t>JOIN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241477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863"/>
          <a:stretch/>
        </p:blipFill>
        <p:spPr bwMode="auto">
          <a:xfrm>
            <a:off x="3395488" y="2037319"/>
            <a:ext cx="2142634" cy="350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-863"/>
          <a:stretch/>
        </p:blipFill>
        <p:spPr bwMode="auto">
          <a:xfrm>
            <a:off x="578284" y="2029396"/>
            <a:ext cx="2142634" cy="3509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09522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지도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주변시설 검색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주변 검색 시에도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주행 정보는 계속 기록되고 있어야 함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*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백그라운드로 이동해도 주행 정보는 계속 기록되어야 함 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닫기 버튼 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해당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레이어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꺼지며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8)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버튼으로 변경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u="none" baseline="0" dirty="0" err="1" smtClean="0">
                          <a:latin typeface="+mn-lt"/>
                          <a:ea typeface="+mn-ea"/>
                        </a:rPr>
                        <a:t>bike_ing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]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주행 페이지로 이동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2)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대여소 버튼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클릭 시 현재위치 기준으로 자전거 대여소 정보 </a:t>
                      </a:r>
                      <a:r>
                        <a:rPr lang="ko-KR" altLang="en-US" sz="10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마커로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표시됨</a:t>
                      </a:r>
                      <a:endParaRPr lang="en-US" altLang="ko-KR" sz="1000" b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3)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보관소 버튼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클릭 시 현재위치 기준으로 자전거 보관소 정보 </a:t>
                      </a:r>
                      <a:r>
                        <a:rPr lang="ko-KR" altLang="en-US" sz="10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마커로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표시됨</a:t>
                      </a:r>
                      <a:endParaRPr lang="en-US" altLang="ko-KR" sz="1000" b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4) </a:t>
                      </a:r>
                      <a:r>
                        <a:rPr lang="ko-KR" altLang="en-US" sz="10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판매수리점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클릭 시 현재위치 기준으로  반경의 자전거 </a:t>
                      </a:r>
                      <a:r>
                        <a:rPr lang="ko-KR" altLang="en-US" sz="10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판매수리점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정보 </a:t>
                      </a:r>
                      <a:r>
                        <a:rPr lang="ko-KR" altLang="en-US" sz="10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마커로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표시됨</a:t>
                      </a:r>
                      <a:endParaRPr lang="en-US" altLang="ko-KR" sz="1000" b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5)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주변 검색 시 위치 선택되는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마커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6)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마커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클릭 시 뜨는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간략정보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창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  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노출정보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00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동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000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번지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  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u="none" baseline="0" dirty="0" err="1" smtClean="0">
                          <a:latin typeface="+mn-lt"/>
                          <a:ea typeface="+mn-ea"/>
                        </a:rPr>
                        <a:t>info_map_detail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페이지로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7)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출발위치와 주행정보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계속해서 기록되고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있어야함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8)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시설 버튼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442270" y="2306116"/>
            <a:ext cx="1008112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속도</a:t>
            </a:r>
            <a:r>
              <a:rPr lang="en-US" altLang="ko-KR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(km/h)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0.0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480902" y="2306116"/>
            <a:ext cx="1008112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거리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(km)</a:t>
            </a: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0.0</a:t>
            </a:r>
            <a:endParaRPr lang="en-US" altLang="ko-KR" sz="14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386685" y="1968936"/>
            <a:ext cx="2160240" cy="25202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주행 기록 중</a:t>
            </a:r>
            <a:endParaRPr lang="ko-KR" altLang="en-US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" name="그림 1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618" y="2766678"/>
            <a:ext cx="209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531995" y="168692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자전거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1995" y="167801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29" b="100000" l="8929" r="100000">
                        <a14:foregroundMark x1="48214" y1="51786" x2="46429" y2="66071"/>
                      </a14:backgroundRemoval>
                    </a14:imgEffect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043" y="3022320"/>
            <a:ext cx="266700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342" y="3218462"/>
            <a:ext cx="181135" cy="227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9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143" y="3395615"/>
            <a:ext cx="181135" cy="227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9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927" y="4016830"/>
            <a:ext cx="181135" cy="227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9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909" y="4009280"/>
            <a:ext cx="181135" cy="227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4331711" y="3989208"/>
            <a:ext cx="334695" cy="549156"/>
            <a:chOff x="1664805" y="3649651"/>
            <a:chExt cx="334695" cy="549156"/>
          </a:xfrm>
        </p:grpSpPr>
        <p:sp>
          <p:nvSpPr>
            <p:cNvPr id="30" name="자유형 29"/>
            <p:cNvSpPr/>
            <p:nvPr/>
          </p:nvSpPr>
          <p:spPr>
            <a:xfrm>
              <a:off x="1664805" y="3649651"/>
              <a:ext cx="270675" cy="541349"/>
            </a:xfrm>
            <a:custGeom>
              <a:avLst/>
              <a:gdLst>
                <a:gd name="connsiteX0" fmla="*/ 152400 w 152400"/>
                <a:gd name="connsiteY0" fmla="*/ 304800 h 304800"/>
                <a:gd name="connsiteX1" fmla="*/ 0 w 152400"/>
                <a:gd name="connsiteY1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0" h="304800">
                  <a:moveTo>
                    <a:pt x="152400" y="304800"/>
                  </a:moveTo>
                  <a:lnTo>
                    <a:pt x="0" y="0"/>
                  </a:ln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Picture 8" descr="gps, location, map, marker, pin icon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8" r="15365"/>
            <a:stretch>
              <a:fillRect/>
            </a:stretch>
          </p:blipFill>
          <p:spPr bwMode="auto">
            <a:xfrm>
              <a:off x="1866216" y="4005064"/>
              <a:ext cx="133284" cy="193743"/>
            </a:xfrm>
            <a:prstGeom prst="rect">
              <a:avLst/>
            </a:prstGeom>
            <a:noFill/>
          </p:spPr>
        </p:pic>
      </p:grpSp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562778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bike_ing_search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531995" y="1691114"/>
            <a:ext cx="2188923" cy="3834984"/>
          </a:xfrm>
          <a:prstGeom prst="rect">
            <a:avLst/>
          </a:prstGeom>
          <a:solidFill>
            <a:schemeClr val="tx1">
              <a:lumMod val="65000"/>
              <a:lumOff val="3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2370981" y="4723711"/>
            <a:ext cx="310963" cy="31096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X</a:t>
            </a:r>
            <a:endParaRPr lang="ko-KR" altLang="en-US" sz="1000" b="1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2311885" y="3968226"/>
            <a:ext cx="439543" cy="324870"/>
            <a:chOff x="2267744" y="3752202"/>
            <a:chExt cx="439543" cy="324870"/>
          </a:xfrm>
        </p:grpSpPr>
        <p:sp>
          <p:nvSpPr>
            <p:cNvPr id="41" name="타원 40"/>
            <p:cNvSpPr/>
            <p:nvPr/>
          </p:nvSpPr>
          <p:spPr>
            <a:xfrm>
              <a:off x="2322733" y="3752202"/>
              <a:ext cx="324870" cy="3248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endParaRPr lang="ko-KR" altLang="en-US" sz="5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267744" y="3803976"/>
              <a:ext cx="439543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ko-KR" altLang="en-US" sz="7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itchFamily="50" charset="-127"/>
                  <a:ea typeface="나눔고딕" pitchFamily="50" charset="-127"/>
                </a:rPr>
                <a:t>보관소</a:t>
              </a:r>
              <a:endParaRPr lang="ko-KR" altLang="en-US" sz="7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2311884" y="3573016"/>
            <a:ext cx="439544" cy="324870"/>
            <a:chOff x="2301133" y="3284984"/>
            <a:chExt cx="439544" cy="324870"/>
          </a:xfrm>
        </p:grpSpPr>
        <p:sp>
          <p:nvSpPr>
            <p:cNvPr id="40" name="타원 39"/>
            <p:cNvSpPr/>
            <p:nvPr/>
          </p:nvSpPr>
          <p:spPr>
            <a:xfrm>
              <a:off x="2358470" y="3284984"/>
              <a:ext cx="324870" cy="3248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301133" y="3336758"/>
              <a:ext cx="439544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ko-KR" altLang="en-US" sz="7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itchFamily="50" charset="-127"/>
                  <a:ea typeface="나눔고딕" pitchFamily="50" charset="-127"/>
                </a:rPr>
                <a:t>대여소</a:t>
              </a:r>
              <a:endParaRPr lang="ko-KR" altLang="en-US" sz="7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2311885" y="4330950"/>
            <a:ext cx="439543" cy="330966"/>
            <a:chOff x="2311885" y="4330950"/>
            <a:chExt cx="439543" cy="330966"/>
          </a:xfrm>
        </p:grpSpPr>
        <p:sp>
          <p:nvSpPr>
            <p:cNvPr id="42" name="타원 41"/>
            <p:cNvSpPr/>
            <p:nvPr/>
          </p:nvSpPr>
          <p:spPr>
            <a:xfrm>
              <a:off x="2371389" y="4349965"/>
              <a:ext cx="311951" cy="31195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311885" y="4330950"/>
              <a:ext cx="4395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ko-KR" altLang="en-US" sz="7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itchFamily="50" charset="-127"/>
                  <a:ea typeface="나눔고딕" pitchFamily="50" charset="-127"/>
                </a:rPr>
                <a:t>판매</a:t>
              </a:r>
              <a:endParaRPr lang="en-US" altLang="ko-KR" sz="7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lvl="0" algn="ctr"/>
              <a:r>
                <a:rPr lang="ko-KR" altLang="en-US" sz="700" b="1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itchFamily="50" charset="-127"/>
                  <a:ea typeface="나눔고딕" pitchFamily="50" charset="-127"/>
                </a:rPr>
                <a:t>수리점</a:t>
              </a:r>
              <a:endParaRPr lang="ko-KR" altLang="en-US" sz="7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3372343" y="1691114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 자전거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372343" y="1682209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사각형 설명선 5"/>
          <p:cNvSpPr/>
          <p:nvPr/>
        </p:nvSpPr>
        <p:spPr>
          <a:xfrm>
            <a:off x="3533480" y="3791897"/>
            <a:ext cx="707663" cy="262652"/>
          </a:xfrm>
          <a:prstGeom prst="wedgeRectCallout">
            <a:avLst>
              <a:gd name="adj1" fmla="val 50468"/>
              <a:gd name="adj2" fmla="val 80827"/>
            </a:avLst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상암동 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126</a:t>
            </a:r>
            <a:endParaRPr lang="ko-KR" altLang="en-US" sz="7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2221885" y="469164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2221885" y="353479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2221885" y="392040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2221885" y="430602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300902" y="431491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3511980" y="369030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9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62500" y1="21698" x2="10577" y2="660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338" y="4675229"/>
            <a:ext cx="351284" cy="358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0" name="꺾인 연결선 79"/>
          <p:cNvCxnSpPr>
            <a:stCxn id="43" idx="3"/>
          </p:cNvCxnSpPr>
          <p:nvPr/>
        </p:nvCxnSpPr>
        <p:spPr>
          <a:xfrm flipV="1">
            <a:off x="2751428" y="3824845"/>
            <a:ext cx="620915" cy="295183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/>
          <p:cNvSpPr/>
          <p:nvPr/>
        </p:nvSpPr>
        <p:spPr>
          <a:xfrm>
            <a:off x="4271477" y="33022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3" name="꺾인 연결선 82"/>
          <p:cNvCxnSpPr>
            <a:stCxn id="44" idx="3"/>
            <a:endCxn id="45" idx="3"/>
          </p:cNvCxnSpPr>
          <p:nvPr/>
        </p:nvCxnSpPr>
        <p:spPr>
          <a:xfrm>
            <a:off x="2751428" y="3724818"/>
            <a:ext cx="12700" cy="760021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431541" y="671209"/>
            <a:ext cx="2376260" cy="309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en-US" altLang="ko-KR" dirty="0" smtClean="0"/>
              <a:t>“</a:t>
            </a:r>
            <a:r>
              <a:rPr lang="ko-KR" altLang="en-US" dirty="0" smtClean="0"/>
              <a:t>주변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버튼 클릭 시</a:t>
            </a:r>
            <a:endParaRPr lang="ko-KR" altLang="en-US" dirty="0"/>
          </a:p>
        </p:txBody>
      </p:sp>
      <p:grpSp>
        <p:nvGrpSpPr>
          <p:cNvPr id="55" name="그룹 54"/>
          <p:cNvGrpSpPr/>
          <p:nvPr/>
        </p:nvGrpSpPr>
        <p:grpSpPr>
          <a:xfrm>
            <a:off x="5218856" y="4669398"/>
            <a:ext cx="271770" cy="271770"/>
            <a:chOff x="2632324" y="4665204"/>
            <a:chExt cx="271770" cy="271770"/>
          </a:xfrm>
        </p:grpSpPr>
        <p:sp>
          <p:nvSpPr>
            <p:cNvPr id="65" name="타원 64"/>
            <p:cNvSpPr/>
            <p:nvPr/>
          </p:nvSpPr>
          <p:spPr>
            <a:xfrm>
              <a:off x="2632324" y="4665204"/>
              <a:ext cx="271770" cy="27177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6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6" name="Search"/>
            <p:cNvSpPr>
              <a:spLocks noChangeAspect="1" noEditPoints="1"/>
            </p:cNvSpPr>
            <p:nvPr/>
          </p:nvSpPr>
          <p:spPr bwMode="auto">
            <a:xfrm>
              <a:off x="2694162" y="4724930"/>
              <a:ext cx="139700" cy="142875"/>
            </a:xfrm>
            <a:custGeom>
              <a:avLst/>
              <a:gdLst>
                <a:gd name="T0" fmla="*/ 227 w 572"/>
                <a:gd name="T1" fmla="*/ 0 h 585"/>
                <a:gd name="T2" fmla="*/ 0 w 572"/>
                <a:gd name="T3" fmla="*/ 227 h 585"/>
                <a:gd name="T4" fmla="*/ 227 w 572"/>
                <a:gd name="T5" fmla="*/ 453 h 585"/>
                <a:gd name="T6" fmla="*/ 359 w 572"/>
                <a:gd name="T7" fmla="*/ 410 h 585"/>
                <a:gd name="T8" fmla="*/ 535 w 572"/>
                <a:gd name="T9" fmla="*/ 585 h 585"/>
                <a:gd name="T10" fmla="*/ 572 w 572"/>
                <a:gd name="T11" fmla="*/ 548 h 585"/>
                <a:gd name="T12" fmla="*/ 399 w 572"/>
                <a:gd name="T13" fmla="*/ 374 h 585"/>
                <a:gd name="T14" fmla="*/ 454 w 572"/>
                <a:gd name="T15" fmla="*/ 227 h 585"/>
                <a:gd name="T16" fmla="*/ 227 w 572"/>
                <a:gd name="T17" fmla="*/ 0 h 585"/>
                <a:gd name="T18" fmla="*/ 227 w 572"/>
                <a:gd name="T19" fmla="*/ 27 h 585"/>
                <a:gd name="T20" fmla="*/ 427 w 572"/>
                <a:gd name="T21" fmla="*/ 227 h 585"/>
                <a:gd name="T22" fmla="*/ 227 w 572"/>
                <a:gd name="T23" fmla="*/ 427 h 585"/>
                <a:gd name="T24" fmla="*/ 27 w 572"/>
                <a:gd name="T25" fmla="*/ 227 h 585"/>
                <a:gd name="T26" fmla="*/ 227 w 572"/>
                <a:gd name="T27" fmla="*/ 27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2" h="585">
                  <a:moveTo>
                    <a:pt x="227" y="0"/>
                  </a:moveTo>
                  <a:cubicBezTo>
                    <a:pt x="102" y="0"/>
                    <a:pt x="0" y="102"/>
                    <a:pt x="0" y="227"/>
                  </a:cubicBezTo>
                  <a:cubicBezTo>
                    <a:pt x="0" y="352"/>
                    <a:pt x="102" y="453"/>
                    <a:pt x="227" y="453"/>
                  </a:cubicBezTo>
                  <a:cubicBezTo>
                    <a:pt x="276" y="453"/>
                    <a:pt x="322" y="437"/>
                    <a:pt x="359" y="410"/>
                  </a:cubicBezTo>
                  <a:lnTo>
                    <a:pt x="535" y="585"/>
                  </a:lnTo>
                  <a:lnTo>
                    <a:pt x="572" y="548"/>
                  </a:lnTo>
                  <a:lnTo>
                    <a:pt x="399" y="374"/>
                  </a:lnTo>
                  <a:cubicBezTo>
                    <a:pt x="433" y="335"/>
                    <a:pt x="454" y="283"/>
                    <a:pt x="454" y="227"/>
                  </a:cubicBezTo>
                  <a:cubicBezTo>
                    <a:pt x="454" y="102"/>
                    <a:pt x="352" y="0"/>
                    <a:pt x="227" y="0"/>
                  </a:cubicBezTo>
                  <a:close/>
                  <a:moveTo>
                    <a:pt x="227" y="27"/>
                  </a:moveTo>
                  <a:cubicBezTo>
                    <a:pt x="338" y="27"/>
                    <a:pt x="427" y="116"/>
                    <a:pt x="427" y="227"/>
                  </a:cubicBezTo>
                  <a:cubicBezTo>
                    <a:pt x="427" y="337"/>
                    <a:pt x="338" y="427"/>
                    <a:pt x="227" y="427"/>
                  </a:cubicBezTo>
                  <a:cubicBezTo>
                    <a:pt x="116" y="427"/>
                    <a:pt x="27" y="337"/>
                    <a:pt x="27" y="227"/>
                  </a:cubicBezTo>
                  <a:cubicBezTo>
                    <a:pt x="27" y="116"/>
                    <a:pt x="116" y="27"/>
                    <a:pt x="227" y="27"/>
                  </a:cubicBezTo>
                  <a:close/>
                </a:path>
              </a:pathLst>
            </a:custGeom>
            <a:solidFill>
              <a:srgbClr val="5F5F5F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0" name="타원 59"/>
          <p:cNvSpPr/>
          <p:nvPr/>
        </p:nvSpPr>
        <p:spPr>
          <a:xfrm>
            <a:off x="5133043" y="46619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3381777" y="5236130"/>
            <a:ext cx="2190712" cy="283532"/>
            <a:chOff x="771998" y="5163216"/>
            <a:chExt cx="2190712" cy="283532"/>
          </a:xfrm>
        </p:grpSpPr>
        <p:sp>
          <p:nvSpPr>
            <p:cNvPr id="67" name="직사각형 66"/>
            <p:cNvSpPr/>
            <p:nvPr/>
          </p:nvSpPr>
          <p:spPr>
            <a:xfrm>
              <a:off x="771998" y="5163216"/>
              <a:ext cx="1027705" cy="2835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   주행종료</a:t>
              </a:r>
              <a:endPara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850598" y="5163216"/>
              <a:ext cx="1072837" cy="2835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8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979712" y="5198030"/>
              <a:ext cx="98299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8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대중교통 </a:t>
              </a:r>
              <a:r>
                <a:rPr lang="ko-KR" altLang="en-US" sz="800" dirty="0" err="1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환승</a:t>
              </a:r>
              <a:endParaRPr lang="ko-KR" altLang="en-US" sz="8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70" name="Picture 9" descr="footprint icon png에 대한 이미지 검색결과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5240291"/>
              <a:ext cx="127291" cy="127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3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>
                          <a14:foregroundMark x1="44776" y1="20000" x2="76119" y2="72500"/>
                          <a14:foregroundMark x1="17910" y1="62500" x2="35821" y2="80000"/>
                          <a14:foregroundMark x1="37313" y1="26250" x2="25373" y2="63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5804" y="5236153"/>
              <a:ext cx="108000" cy="128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7065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74467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bike_end_history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753468" y="1611908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주행 기록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755110" y="2197731"/>
            <a:ext cx="2174581" cy="1197416"/>
            <a:chOff x="532047" y="2087568"/>
            <a:chExt cx="2174581" cy="1197416"/>
          </a:xfrm>
        </p:grpSpPr>
        <p:sp>
          <p:nvSpPr>
            <p:cNvPr id="18" name="직사각형 17"/>
            <p:cNvSpPr/>
            <p:nvPr/>
          </p:nvSpPr>
          <p:spPr>
            <a:xfrm>
              <a:off x="532047" y="2087568"/>
              <a:ext cx="2174581" cy="119741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399" b="29015"/>
            <a:stretch/>
          </p:blipFill>
          <p:spPr bwMode="auto">
            <a:xfrm>
              <a:off x="610803" y="2110429"/>
              <a:ext cx="2095825" cy="1174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8" descr="gps, location, map, marker, pin ico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8" r="15365"/>
            <a:stretch>
              <a:fillRect/>
            </a:stretch>
          </p:blipFill>
          <p:spPr bwMode="auto">
            <a:xfrm>
              <a:off x="1047356" y="2996952"/>
              <a:ext cx="133284" cy="193743"/>
            </a:xfrm>
            <a:prstGeom prst="rect">
              <a:avLst/>
            </a:prstGeom>
            <a:noFill/>
          </p:spPr>
        </p:pic>
        <p:pic>
          <p:nvPicPr>
            <p:cNvPr id="21" name="Picture 8" descr="gps, location, map, marker, pin ico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8" r="15365"/>
            <a:stretch>
              <a:fillRect/>
            </a:stretch>
          </p:blipFill>
          <p:spPr bwMode="auto">
            <a:xfrm>
              <a:off x="2277107" y="2437797"/>
              <a:ext cx="133284" cy="193743"/>
            </a:xfrm>
            <a:prstGeom prst="rect">
              <a:avLst/>
            </a:prstGeom>
            <a:noFill/>
          </p:spPr>
        </p:pic>
        <p:sp>
          <p:nvSpPr>
            <p:cNvPr id="22" name="자유형 21"/>
            <p:cNvSpPr/>
            <p:nvPr/>
          </p:nvSpPr>
          <p:spPr>
            <a:xfrm>
              <a:off x="1112200" y="2628900"/>
              <a:ext cx="1211900" cy="635838"/>
            </a:xfrm>
            <a:custGeom>
              <a:avLst/>
              <a:gdLst>
                <a:gd name="connsiteX0" fmla="*/ 320 w 1211900"/>
                <a:gd name="connsiteY0" fmla="*/ 556260 h 635838"/>
                <a:gd name="connsiteX1" fmla="*/ 76520 w 1211900"/>
                <a:gd name="connsiteY1" fmla="*/ 617220 h 635838"/>
                <a:gd name="connsiteX2" fmla="*/ 472760 w 1211900"/>
                <a:gd name="connsiteY2" fmla="*/ 266700 h 635838"/>
                <a:gd name="connsiteX3" fmla="*/ 1211900 w 1211900"/>
                <a:gd name="connsiteY3" fmla="*/ 0 h 63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1900" h="635838">
                  <a:moveTo>
                    <a:pt x="320" y="556260"/>
                  </a:moveTo>
                  <a:cubicBezTo>
                    <a:pt x="-950" y="610870"/>
                    <a:pt x="-2220" y="665480"/>
                    <a:pt x="76520" y="617220"/>
                  </a:cubicBezTo>
                  <a:cubicBezTo>
                    <a:pt x="155260" y="568960"/>
                    <a:pt x="283530" y="369570"/>
                    <a:pt x="472760" y="266700"/>
                  </a:cubicBezTo>
                  <a:cubicBezTo>
                    <a:pt x="661990" y="163830"/>
                    <a:pt x="936945" y="81915"/>
                    <a:pt x="1211900" y="0"/>
                  </a:cubicBezTo>
                </a:path>
              </a:pathLst>
            </a:cu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810786" y="3751432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경과시간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29760" y="1966899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ko-KR" sz="900" dirty="0" smtClean="0">
                <a:solidFill>
                  <a:prstClr val="black"/>
                </a:solidFill>
              </a:rPr>
              <a:t>2017-05-22 14:05:30</a:t>
            </a:r>
            <a:endParaRPr lang="en-US" altLang="ko-KR" sz="9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66704" y="3529570"/>
            <a:ext cx="7232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00:02:40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523799" y="3751432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이동거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리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43591" y="3529569"/>
            <a:ext cx="6174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1.00</a:t>
            </a:r>
            <a:r>
              <a:rPr lang="en-US" altLang="ko-KR" sz="9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km</a:t>
            </a:r>
            <a:endParaRPr lang="en-US" altLang="ko-KR" sz="9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265018" y="3751432"/>
            <a:ext cx="55015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평균 속도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84060" y="3537190"/>
            <a:ext cx="7312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12.2</a:t>
            </a:r>
            <a:r>
              <a:rPr lang="en-US" altLang="ko-KR" sz="9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km/h</a:t>
            </a:r>
            <a:endParaRPr lang="en-US" altLang="ko-KR" sz="9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12757" y="4314498"/>
            <a:ext cx="65114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CO</a:t>
            </a:r>
            <a:r>
              <a:rPr lang="en-US" altLang="ko-KR" sz="700" baseline="-250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dirty="0" err="1">
                <a:latin typeface="나눔고딕" pitchFamily="50" charset="-127"/>
                <a:ea typeface="나눔고딕" pitchFamily="50" charset="-127"/>
              </a:rPr>
              <a:t>감축량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27584" y="4093876"/>
            <a:ext cx="7040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0.002</a:t>
            </a:r>
            <a:r>
              <a:rPr lang="en-US" altLang="ko-KR" sz="10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kg</a:t>
            </a:r>
            <a:r>
              <a:rPr lang="en-US" altLang="ko-KR" sz="8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8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45539" y="4314498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소모 칼로리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637367" y="4093876"/>
            <a:ext cx="4443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8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kcal</a:t>
            </a:r>
            <a:endParaRPr lang="en-US" altLang="ko-KR" sz="8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287453" y="4293056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적립 소나무</a:t>
            </a:r>
            <a:endParaRPr lang="en-US" altLang="ko-KR" sz="7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267744" y="4099054"/>
            <a:ext cx="6527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9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0.02</a:t>
            </a:r>
            <a:r>
              <a:rPr lang="en-US" altLang="ko-KR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그루</a:t>
            </a:r>
            <a:endParaRPr lang="en-US" altLang="ko-KR" sz="8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90201" y="4672691"/>
            <a:ext cx="1931118" cy="32431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받기</a:t>
            </a:r>
            <a:endParaRPr lang="ko-KR" altLang="en-US" sz="8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523799" y="199231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072372" y="30710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721188" y="283670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47118" y="344092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516858" y="34290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175018" y="34290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2175018" y="411305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516858" y="411305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647118" y="411305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816089" y="463807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321294" y="250567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820575" y="232567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21937"/>
              </p:ext>
            </p:extLst>
          </p:nvPr>
        </p:nvGraphicFramePr>
        <p:xfrm>
          <a:off x="5220072" y="758276"/>
          <a:ext cx="3860427" cy="6096000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8604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자전거 주행 기록 페이지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닫기 버튼 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[main]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으로 이동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기록한 날짜와 시작시간 표시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표시 양식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yyyy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-mm-</a:t>
                      </a:r>
                      <a:r>
                        <a:rPr lang="en-US" altLang="ko-KR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dd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hh:mm:ss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3)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주행한 경로 표시 되는 지도 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지도 확대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축소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zoom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으로만 가능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별도 버튼 없음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4)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출발 지점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마커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표시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이동한 경로 표시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6)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도착 지점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마커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표시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7)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주행한 총 소요 시간 표시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표시 양식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hh:mm:ss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8)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주행한 총 이동거리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표시 양식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단위는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km,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소수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둘째자리까지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9)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주행 평균 속도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표시 양식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단위는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km/h,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소수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첫째짜리까지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10) CO</a:t>
                      </a:r>
                      <a:r>
                        <a:rPr lang="en-US" altLang="ko-KR" sz="1000" b="0" kern="1200" baseline="-250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감축량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표시 양식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단위는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kg,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소수 셋째짜리까지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감축량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계산 정책은 첨부파일로 전달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11)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소모 칼로리 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표시 양식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단위는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kcal</a:t>
                      </a:r>
                    </a:p>
                    <a:p>
                      <a:pPr marL="0" indent="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12) </a:t>
                      </a:r>
                      <a:r>
                        <a:rPr lang="ko-KR" altLang="en-US" sz="10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적립 소나무 노출</a:t>
                      </a:r>
                      <a:r>
                        <a:rPr lang="en-US" altLang="ko-KR" sz="10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</a:p>
                    <a:p>
                      <a:pPr marL="171450" indent="-171450" algn="l" defTabSz="779252" rtl="0" eaLnBrk="1" latinLnBrk="1" hangingPunct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0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54km = </a:t>
                      </a:r>
                      <a:r>
                        <a:rPr lang="ko-KR" altLang="en-US" sz="10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소나무 </a:t>
                      </a:r>
                      <a:r>
                        <a:rPr lang="en-US" altLang="ko-KR" sz="10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0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그루</a:t>
                      </a:r>
                      <a:endParaRPr lang="en-US" altLang="ko-KR" sz="1000" b="1" kern="1200" baseline="0" dirty="0" smtClean="0">
                        <a:solidFill>
                          <a:srgbClr val="3498DB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71450" indent="-171450" algn="l" defTabSz="779252" rtl="0" eaLnBrk="1" latinLnBrk="1" hangingPunct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0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소수 </a:t>
                      </a:r>
                      <a:r>
                        <a:rPr lang="ko-KR" altLang="en-US" sz="1000" b="1" kern="1200" baseline="0" dirty="0" err="1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셋째자리에서</a:t>
                      </a:r>
                      <a:r>
                        <a:rPr lang="ko-KR" altLang="en-US" sz="10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반올림하여 소수 </a:t>
                      </a:r>
                      <a:r>
                        <a:rPr lang="ko-KR" altLang="en-US" sz="1000" b="1" kern="1200" baseline="0" dirty="0" err="1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둘째자리까지</a:t>
                      </a:r>
                      <a:r>
                        <a:rPr lang="ko-KR" altLang="en-US" sz="10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lang="en-US" altLang="ko-KR" sz="1000" b="1" kern="1200" baseline="0" dirty="0" smtClean="0">
                        <a:solidFill>
                          <a:srgbClr val="3498DB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defTabSz="779252" rtl="0" eaLnBrk="1" latinLnBrk="1" hangingPunct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0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ex) 1km = 0.0185… =&gt; 1km = 0.02 </a:t>
                      </a:r>
                      <a:r>
                        <a:rPr lang="ko-KR" altLang="en-US" sz="10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그루</a:t>
                      </a:r>
                      <a:endParaRPr lang="en-US" altLang="ko-KR" sz="1000" b="1" kern="1200" baseline="0" dirty="0" smtClean="0">
                        <a:solidFill>
                          <a:srgbClr val="3498DB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13)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받기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저장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및 버튼 비활성화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14)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확인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기록정보 저장되며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[main]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으로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defTabSz="779252" rtl="0" eaLnBrk="1" latinLnBrk="1" hangingPunct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history_bike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에서 회색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미승인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상태로 표시됨 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3" name="Close Window"/>
          <p:cNvSpPr>
            <a:spLocks noChangeAspect="1" noEditPoints="1"/>
          </p:cNvSpPr>
          <p:nvPr/>
        </p:nvSpPr>
        <p:spPr bwMode="auto">
          <a:xfrm>
            <a:off x="810786" y="1673628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32757" y="164658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90201" y="5048906"/>
            <a:ext cx="1931118" cy="32431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확인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816089" y="499700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46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966893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transfer_start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6" name="직사각형 65"/>
          <p:cNvSpPr/>
          <p:nvPr/>
        </p:nvSpPr>
        <p:spPr>
          <a:xfrm>
            <a:off x="735710" y="1620319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대중교</a:t>
            </a:r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통</a:t>
            </a:r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환승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28090" y="1611414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641188" y="167283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28090" y="1611414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641188" y="167283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978139" y="4040794"/>
            <a:ext cx="1720573" cy="32431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확인</a:t>
            </a:r>
            <a:endParaRPr lang="ko-KR" altLang="en-US" sz="9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770201" y="2492896"/>
            <a:ext cx="214561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대중교통 </a:t>
            </a:r>
            <a:r>
              <a:rPr lang="ko-KR" altLang="en-US" sz="900" dirty="0" err="1" smtClean="0">
                <a:latin typeface="나눔고딕" pitchFamily="50" charset="-127"/>
                <a:ea typeface="나눔고딕" pitchFamily="50" charset="-127"/>
              </a:rPr>
              <a:t>환승인증을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 위해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부착되어 </a:t>
            </a:r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있는 스티커를 찾아서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인식해주세요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ctr"/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버스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버스 내</a:t>
            </a:r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지하철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승강장</a:t>
            </a:r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(30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분 이내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100" name="타원 99"/>
          <p:cNvSpPr/>
          <p:nvPr/>
        </p:nvSpPr>
        <p:spPr>
          <a:xfrm>
            <a:off x="774204" y="237775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902434" y="392429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2" name="표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088555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대중교통</a:t>
                      </a:r>
                      <a:r>
                        <a:rPr lang="en-US" altLang="ko-KR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버스</a:t>
                      </a:r>
                      <a:r>
                        <a:rPr lang="en-US" altLang="ko-KR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지하철</a:t>
                      </a:r>
                      <a:r>
                        <a:rPr lang="en-US" altLang="ko-KR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lang="ko-KR" altLang="en-US" sz="105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환승</a:t>
                      </a:r>
                      <a:r>
                        <a:rPr lang="ko-KR" altLang="en-US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인증 페이지</a:t>
                      </a:r>
                      <a:endParaRPr lang="en-US" altLang="ko-KR" sz="105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- 30</a:t>
                      </a:r>
                      <a:r>
                        <a:rPr lang="ko-KR" altLang="en-US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분 이내에 </a:t>
                      </a:r>
                      <a:r>
                        <a:rPr lang="ko-KR" altLang="en-US" sz="105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태그하지</a:t>
                      </a:r>
                      <a:r>
                        <a:rPr lang="ko-KR" altLang="en-US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않는 경우에는 인증 실패됨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1) </a:t>
                      </a:r>
                      <a:r>
                        <a:rPr lang="ko-KR" altLang="en-US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뒤로 버튼 클릭 시</a:t>
                      </a:r>
                      <a:r>
                        <a:rPr lang="en-US" altLang="ko-KR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2) </a:t>
                      </a:r>
                      <a:r>
                        <a:rPr lang="ko-KR" altLang="en-US" sz="105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105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2) </a:t>
                      </a:r>
                      <a:r>
                        <a:rPr lang="ko-KR" altLang="en-US" sz="105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lang="ko-KR" altLang="en-US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취소 안내 팝업 </a:t>
                      </a:r>
                      <a:r>
                        <a:rPr lang="en-US" altLang="ko-KR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클릭 시 </a:t>
                      </a:r>
                      <a:r>
                        <a:rPr lang="en-US" altLang="ko-KR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이전페이지 이동</a:t>
                      </a:r>
                      <a:endParaRPr lang="en-US" altLang="ko-KR" sz="105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버튼 클릭 시 </a:t>
                      </a:r>
                      <a:r>
                        <a:rPr lang="en-US" altLang="ko-KR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닫음</a:t>
                      </a:r>
                      <a:endParaRPr lang="en-US" altLang="ko-KR" sz="105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3) </a:t>
                      </a:r>
                      <a:r>
                        <a:rPr lang="ko-KR" altLang="en-US" sz="105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lang="ko-KR" altLang="en-US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관련 텍스트</a:t>
                      </a:r>
                      <a:endParaRPr lang="en-US" altLang="ko-KR" sz="105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4) </a:t>
                      </a:r>
                      <a:r>
                        <a:rPr lang="ko-KR" altLang="en-US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기존 자전거 </a:t>
                      </a:r>
                      <a:r>
                        <a:rPr lang="en-US" altLang="ko-KR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NFC</a:t>
                      </a:r>
                      <a:r>
                        <a:rPr lang="ko-KR" altLang="en-US" sz="105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태그한</a:t>
                      </a:r>
                      <a:r>
                        <a:rPr lang="ko-KR" altLang="en-US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회원은 </a:t>
                      </a:r>
                      <a:r>
                        <a:rPr lang="en-US" altLang="ko-KR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5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bus_scan_nfc</a:t>
                      </a:r>
                      <a:r>
                        <a:rPr lang="en-US" altLang="ko-KR" sz="105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5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lang="en-US" altLang="ko-KR" sz="105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5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기존 자전거 </a:t>
                      </a:r>
                      <a:r>
                        <a:rPr lang="en-US" altLang="ko-KR" sz="1050" b="0" u="none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qr</a:t>
                      </a:r>
                      <a:r>
                        <a:rPr lang="ko-KR" altLang="en-US" sz="105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코드 인증한 회원은 </a:t>
                      </a:r>
                      <a:r>
                        <a:rPr lang="en-US" altLang="ko-KR" sz="105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50" b="0" u="none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bus_scan_qr</a:t>
                      </a:r>
                      <a:r>
                        <a:rPr lang="en-US" altLang="ko-KR" sz="105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5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lang="en-US" altLang="ko-KR" sz="105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5) 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사용자 </a:t>
                      </a:r>
                      <a:r>
                        <a:rPr lang="en-US" altLang="ko-KR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nfc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기능이 꺼져 있을 때 나오는 </a:t>
                      </a: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확인 클릭 시 </a:t>
                      </a: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닫음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7"/>
                        <a:tabLst/>
                        <a:defRPr/>
                      </a:pP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인증 시간 만료 </a:t>
                      </a: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분 이내 </a:t>
                      </a: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환승인증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하지 않은 경우 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4,5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버튼 </a:t>
                      </a: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뜨는 </a:t>
                      </a: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클릭 시 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[main]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으로 이동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4" name="직사각형 103"/>
          <p:cNvSpPr/>
          <p:nvPr/>
        </p:nvSpPr>
        <p:spPr>
          <a:xfrm>
            <a:off x="3363864" y="3406896"/>
            <a:ext cx="1944216" cy="32326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  <p:sp>
        <p:nvSpPr>
          <p:cNvPr id="105" name="직사각형 104"/>
          <p:cNvSpPr/>
          <p:nvPr/>
        </p:nvSpPr>
        <p:spPr>
          <a:xfrm>
            <a:off x="3363864" y="2423147"/>
            <a:ext cx="1944216" cy="9829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NFC</a:t>
            </a:r>
            <a:r>
              <a:rPr lang="ko-KR" altLang="en-US" sz="1000" dirty="0" smtClean="0">
                <a:solidFill>
                  <a:schemeClr val="tx1"/>
                </a:solidFill>
              </a:rPr>
              <a:t>가 꺼져 있습니다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탑승 인증을 하려면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NFC</a:t>
            </a:r>
            <a:r>
              <a:rPr lang="ko-KR" altLang="en-US" sz="1000" dirty="0" smtClean="0">
                <a:solidFill>
                  <a:schemeClr val="tx1"/>
                </a:solidFill>
              </a:rPr>
              <a:t>를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켜주세요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07" name="꺾인 연결선 106"/>
          <p:cNvCxnSpPr>
            <a:stCxn id="92" idx="1"/>
            <a:endCxn id="105" idx="1"/>
          </p:cNvCxnSpPr>
          <p:nvPr/>
        </p:nvCxnSpPr>
        <p:spPr>
          <a:xfrm rot="10800000" flipH="1">
            <a:off x="978138" y="2914603"/>
            <a:ext cx="2385725" cy="1288346"/>
          </a:xfrm>
          <a:prstGeom prst="bentConnector3">
            <a:avLst>
              <a:gd name="adj1" fmla="val -9582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33416" y="5334944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790467" y="5662524"/>
            <a:ext cx="1112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D-7</a:t>
            </a:r>
            <a:endParaRPr lang="ko-KR" altLang="en-US" sz="16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173798" y="6141840"/>
            <a:ext cx="6709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￥</a:t>
            </a:r>
            <a:r>
              <a:rPr lang="en-US" altLang="ko-KR" sz="900" dirty="0" smtClean="0"/>
              <a:t>5.00</a:t>
            </a:r>
            <a:endParaRPr lang="ko-KR" altLang="en-US" sz="900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258404" y="4952420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548945" y="5069337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/>
              <a:t>환승</a:t>
            </a:r>
            <a:r>
              <a:rPr lang="ko-KR" altLang="en-US" sz="1100" b="1" dirty="0" smtClean="0"/>
              <a:t> 취소 안내</a:t>
            </a:r>
            <a:endParaRPr lang="ko-KR" altLang="en-US" sz="11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403648" y="5435932"/>
            <a:ext cx="180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환승을</a:t>
            </a:r>
            <a:r>
              <a:rPr lang="ko-KR" altLang="en-US" sz="900" dirty="0" smtClean="0"/>
              <a:t> 취소하고 이전 페이지로 </a:t>
            </a:r>
            <a:endParaRPr lang="en-US" altLang="ko-KR" sz="900" dirty="0" smtClean="0"/>
          </a:p>
          <a:p>
            <a:r>
              <a:rPr lang="ko-KR" altLang="en-US" sz="900" dirty="0" smtClean="0"/>
              <a:t>돌아갑니다</a:t>
            </a:r>
            <a:r>
              <a:rPr lang="en-US" altLang="ko-KR" sz="900" dirty="0" smtClean="0"/>
              <a:t>. 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1266069" y="5986344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45072" y="6034173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2347051" y="6039987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29" name="직선 연결선 28"/>
          <p:cNvCxnSpPr/>
          <p:nvPr/>
        </p:nvCxnSpPr>
        <p:spPr>
          <a:xfrm flipH="1">
            <a:off x="2292927" y="6001078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3312998" y="233314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98" name="타원 97"/>
          <p:cNvSpPr/>
          <p:nvPr/>
        </p:nvSpPr>
        <p:spPr>
          <a:xfrm>
            <a:off x="1230438" y="488933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1" name="꺾인 연결선 30"/>
          <p:cNvCxnSpPr>
            <a:stCxn id="68" idx="2"/>
            <a:endCxn id="23" idx="1"/>
          </p:cNvCxnSpPr>
          <p:nvPr/>
        </p:nvCxnSpPr>
        <p:spPr>
          <a:xfrm rot="10800000" flipH="1" flipV="1">
            <a:off x="641188" y="1762837"/>
            <a:ext cx="617216" cy="3894248"/>
          </a:xfrm>
          <a:prstGeom prst="bentConnector3">
            <a:avLst>
              <a:gd name="adj1" fmla="val -37037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54767" y="5327324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911818" y="5654904"/>
            <a:ext cx="1112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D-7</a:t>
            </a:r>
            <a:endParaRPr lang="ko-KR" altLang="en-US" sz="16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295149" y="6134220"/>
            <a:ext cx="6709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￥</a:t>
            </a:r>
            <a:r>
              <a:rPr lang="en-US" altLang="ko-KR" sz="900" dirty="0" smtClean="0"/>
              <a:t>5.00</a:t>
            </a:r>
            <a:endParaRPr lang="ko-KR" altLang="en-US" sz="900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379755" y="4944800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670296" y="5061717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인증 시간 만</a:t>
            </a:r>
            <a:r>
              <a:rPr lang="ko-KR" altLang="en-US" sz="1100" b="1" dirty="0"/>
              <a:t>료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520244" y="5365596"/>
            <a:ext cx="18026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인증 시간이 만료되어 </a:t>
            </a:r>
            <a:r>
              <a:rPr lang="ko-KR" altLang="en-US" sz="900" dirty="0" err="1" smtClean="0"/>
              <a:t>환승</a:t>
            </a:r>
            <a:r>
              <a:rPr lang="ko-KR" altLang="en-US" sz="900" dirty="0" smtClean="0"/>
              <a:t> 인증이 불가합니다</a:t>
            </a:r>
            <a:r>
              <a:rPr lang="en-US" altLang="ko-KR" sz="900" dirty="0" smtClean="0"/>
              <a:t>. </a:t>
            </a:r>
            <a:r>
              <a:rPr lang="ko-KR" altLang="en-US" sz="900" dirty="0" smtClean="0"/>
              <a:t>확인 버튼 클릭 시 </a:t>
            </a:r>
            <a:r>
              <a:rPr lang="ko-KR" altLang="en-US" sz="900" dirty="0" err="1" smtClean="0"/>
              <a:t>메인으로</a:t>
            </a:r>
            <a:r>
              <a:rPr lang="ko-KR" altLang="en-US" sz="900" dirty="0" smtClean="0"/>
              <a:t> 이동합니다</a:t>
            </a:r>
            <a:r>
              <a:rPr lang="en-US" altLang="ko-KR" sz="900" dirty="0" smtClean="0"/>
              <a:t>.</a:t>
            </a:r>
          </a:p>
        </p:txBody>
      </p:sp>
      <p:cxnSp>
        <p:nvCxnSpPr>
          <p:cNvPr id="38" name="직선 연결선 37"/>
          <p:cNvCxnSpPr/>
          <p:nvPr/>
        </p:nvCxnSpPr>
        <p:spPr>
          <a:xfrm>
            <a:off x="3387420" y="5978724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959591" y="6032367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sp>
        <p:nvSpPr>
          <p:cNvPr id="42" name="타원 41"/>
          <p:cNvSpPr/>
          <p:nvPr/>
        </p:nvSpPr>
        <p:spPr>
          <a:xfrm>
            <a:off x="3340244" y="488391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06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180215"/>
              </p:ext>
            </p:extLst>
          </p:nvPr>
        </p:nvGraphicFramePr>
        <p:xfrm>
          <a:off x="6012160" y="836712"/>
          <a:ext cx="3168352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1683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대중교통 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환승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인증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_NFC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인증 방식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닫기 버튼 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transfer_start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NFC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스캔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성공시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버튼 클릭 시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닫음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클릭 시 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시에는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transfer_end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탑승 시에는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pub_end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 startAt="5"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NFC </a:t>
                      </a:r>
                      <a:r>
                        <a:rPr lang="ko-KR" altLang="en-US" sz="1000" b="0" u="non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스캔 </a:t>
                      </a:r>
                      <a:r>
                        <a:rPr lang="ko-KR" altLang="en-US" sz="1000" b="0" u="none" kern="1200" baseline="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실패시</a:t>
                      </a:r>
                      <a:r>
                        <a:rPr lang="ko-KR" altLang="en-US" sz="1000" b="0" u="non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u="none" kern="1200" baseline="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endParaRPr lang="en-US" altLang="ko-KR" sz="1000" b="0" u="none" kern="1200" baseline="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 startAt="5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취소 </a:t>
                      </a:r>
                      <a:r>
                        <a:rPr lang="en-US" altLang="ko-KR" sz="1000" b="0" u="non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: [</a:t>
                      </a:r>
                      <a:r>
                        <a:rPr lang="en-US" altLang="ko-KR" sz="1000" b="0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transfer_start</a:t>
                      </a:r>
                      <a:r>
                        <a:rPr lang="en-US" altLang="ko-KR" sz="10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돌아감</a:t>
                      </a:r>
                      <a:endParaRPr lang="en-US" altLang="ko-KR" sz="1000" b="0" kern="1200" baseline="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 startAt="5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재시도 </a:t>
                      </a:r>
                      <a:r>
                        <a:rPr lang="en-US" altLang="ko-KR" sz="100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닫힘</a:t>
                      </a:r>
                      <a:endParaRPr lang="ko-KR" altLang="en-US" sz="1000" b="0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589771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scan_nfc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937501" y="3288281"/>
            <a:ext cx="18402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대중교통에 </a:t>
            </a:r>
            <a:r>
              <a:rPr lang="ko-KR" altLang="en-US" sz="1050" b="1" dirty="0">
                <a:latin typeface="나눔고딕" pitchFamily="50" charset="-127"/>
                <a:ea typeface="나눔고딕" pitchFamily="50" charset="-127"/>
              </a:rPr>
              <a:t>부착된 </a:t>
            </a:r>
          </a:p>
          <a:p>
            <a:pPr algn="ctr"/>
            <a:r>
              <a:rPr lang="en-US" altLang="ko-KR" sz="1050" b="1" dirty="0">
                <a:latin typeface="나눔고딕" pitchFamily="50" charset="-127"/>
                <a:ea typeface="나눔고딕" pitchFamily="50" charset="-127"/>
              </a:rPr>
              <a:t>NFC </a:t>
            </a:r>
            <a:r>
              <a:rPr lang="ko-KR" altLang="en-US" sz="1050" b="1" dirty="0">
                <a:latin typeface="나눔고딕" pitchFamily="50" charset="-127"/>
                <a:ea typeface="나눔고딕" pitchFamily="50" charset="-127"/>
              </a:rPr>
              <a:t>스티커를 찾아</a:t>
            </a:r>
          </a:p>
          <a:p>
            <a:pPr algn="ctr"/>
            <a:r>
              <a:rPr lang="ko-KR" altLang="en-US" sz="1050" b="1" dirty="0">
                <a:latin typeface="나눔고딕" pitchFamily="50" charset="-127"/>
                <a:ea typeface="나눔고딕" pitchFamily="50" charset="-127"/>
              </a:rPr>
              <a:t>휴대폰 뒷면을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접촉해주세요</a:t>
            </a:r>
            <a:r>
              <a:rPr lang="en-US" altLang="ko-KR" sz="1050" b="1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63160" y="162019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      NFC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인증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Close Window"/>
          <p:cNvSpPr>
            <a:spLocks noChangeAspect="1" noEditPoints="1"/>
          </p:cNvSpPr>
          <p:nvPr/>
        </p:nvSpPr>
        <p:spPr bwMode="auto">
          <a:xfrm>
            <a:off x="863659" y="1689432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695822" y="16139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38" name="TextBox 37"/>
          <p:cNvSpPr txBox="1"/>
          <p:nvPr/>
        </p:nvSpPr>
        <p:spPr>
          <a:xfrm>
            <a:off x="3375350" y="2552603"/>
            <a:ext cx="15323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NFC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인증이</a:t>
            </a:r>
            <a:endParaRPr lang="en-US" altLang="ko-KR" sz="105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완료되었습니다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491880" y="1612081"/>
            <a:ext cx="2054594" cy="1291735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779912" y="1689870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NFC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인식 성공</a:t>
            </a:r>
            <a:endParaRPr lang="ko-KR" altLang="en-US" sz="11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3563888" y="2083735"/>
            <a:ext cx="18722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/>
              <a:t>NFC </a:t>
            </a:r>
            <a:r>
              <a:rPr lang="ko-KR" altLang="en-US" sz="900" dirty="0" smtClean="0"/>
              <a:t>인식에 </a:t>
            </a:r>
            <a:r>
              <a:rPr lang="ko-KR" altLang="en-US" sz="900" dirty="0"/>
              <a:t>성공하였습니다</a:t>
            </a:r>
            <a:r>
              <a:rPr lang="en-US" altLang="ko-KR" sz="900" dirty="0"/>
              <a:t>. </a:t>
            </a:r>
          </a:p>
        </p:txBody>
      </p:sp>
      <p:sp>
        <p:nvSpPr>
          <p:cNvPr id="42" name="타원 41"/>
          <p:cNvSpPr/>
          <p:nvPr/>
        </p:nvSpPr>
        <p:spPr>
          <a:xfrm>
            <a:off x="3428246" y="153019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cxnSp>
        <p:nvCxnSpPr>
          <p:cNvPr id="43" name="직선 연결선 42"/>
          <p:cNvCxnSpPr/>
          <p:nvPr/>
        </p:nvCxnSpPr>
        <p:spPr>
          <a:xfrm>
            <a:off x="3499545" y="2528411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578548" y="2576240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4580527" y="2582054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46" name="직선 연결선 45"/>
          <p:cNvCxnSpPr/>
          <p:nvPr/>
        </p:nvCxnSpPr>
        <p:spPr>
          <a:xfrm flipH="1">
            <a:off x="4519177" y="2523215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3491880" y="243841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48" name="타원 47"/>
          <p:cNvSpPr/>
          <p:nvPr/>
        </p:nvSpPr>
        <p:spPr>
          <a:xfrm>
            <a:off x="4559184" y="24626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33" name="TextBox 32"/>
          <p:cNvSpPr txBox="1"/>
          <p:nvPr/>
        </p:nvSpPr>
        <p:spPr>
          <a:xfrm>
            <a:off x="3375350" y="4077072"/>
            <a:ext cx="15323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NFC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인증이</a:t>
            </a:r>
            <a:endParaRPr lang="en-US" altLang="ko-KR" sz="105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완료되었습니다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491880" y="3136550"/>
            <a:ext cx="2054594" cy="1291735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3779912" y="3214339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NFC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인식 성공</a:t>
            </a:r>
            <a:endParaRPr lang="ko-KR" altLang="en-US" sz="11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3563888" y="3608204"/>
            <a:ext cx="18722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/>
              <a:t>NFC </a:t>
            </a:r>
            <a:r>
              <a:rPr lang="ko-KR" altLang="en-US" sz="900" dirty="0" smtClean="0"/>
              <a:t>인식에 실패하였습니다</a:t>
            </a:r>
            <a:r>
              <a:rPr lang="en-US" altLang="ko-KR" sz="900" dirty="0" smtClean="0"/>
              <a:t>.</a:t>
            </a:r>
            <a:endParaRPr lang="en-US" altLang="ko-KR" sz="900" dirty="0"/>
          </a:p>
        </p:txBody>
      </p:sp>
      <p:sp>
        <p:nvSpPr>
          <p:cNvPr id="51" name="타원 50"/>
          <p:cNvSpPr/>
          <p:nvPr/>
        </p:nvSpPr>
        <p:spPr>
          <a:xfrm>
            <a:off x="3428246" y="305466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cxnSp>
        <p:nvCxnSpPr>
          <p:cNvPr id="52" name="직선 연결선 51"/>
          <p:cNvCxnSpPr/>
          <p:nvPr/>
        </p:nvCxnSpPr>
        <p:spPr>
          <a:xfrm>
            <a:off x="3499545" y="4052880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600376" y="4111188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54" name="TextBox 53"/>
          <p:cNvSpPr txBox="1"/>
          <p:nvPr/>
        </p:nvSpPr>
        <p:spPr>
          <a:xfrm>
            <a:off x="4580527" y="4106523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재시도</a:t>
            </a:r>
            <a:endParaRPr lang="en-US" altLang="ko-KR" sz="1050" b="1" dirty="0" smtClean="0"/>
          </a:p>
        </p:txBody>
      </p:sp>
      <p:cxnSp>
        <p:nvCxnSpPr>
          <p:cNvPr id="55" name="직선 연결선 54"/>
          <p:cNvCxnSpPr/>
          <p:nvPr/>
        </p:nvCxnSpPr>
        <p:spPr>
          <a:xfrm flipH="1">
            <a:off x="4519177" y="4047684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/>
          <p:cNvSpPr/>
          <p:nvPr/>
        </p:nvSpPr>
        <p:spPr>
          <a:xfrm>
            <a:off x="3473888" y="398942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57" name="타원 56"/>
          <p:cNvSpPr/>
          <p:nvPr/>
        </p:nvSpPr>
        <p:spPr>
          <a:xfrm>
            <a:off x="4559184" y="39870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72121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388623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bus_scan_qr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498458"/>
              </p:ext>
            </p:extLst>
          </p:nvPr>
        </p:nvGraphicFramePr>
        <p:xfrm>
          <a:off x="5724128" y="758276"/>
          <a:ext cx="3356371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3563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대중교통 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환승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인증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_QR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인증 방식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닫기 버튼 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transfer_start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QR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 스캔 영역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QR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 스캔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성공시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버튼 클릭 시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닫음 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클릭 시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-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시에는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transfer_end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탑승 시에는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pub_end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 startAt="6"/>
                        <a:tabLst/>
                        <a:defRPr/>
                      </a:pP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플래쉬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버튼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on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디폴트 되어 있으며 </a:t>
                      </a:r>
                      <a:r>
                        <a:rPr lang="ko-KR" altLang="en-US" sz="10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off</a:t>
                      </a: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 startAt="6"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QR </a:t>
                      </a:r>
                      <a:r>
                        <a:rPr lang="ko-KR" altLang="en-US" sz="1000" b="0" u="non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코드</a:t>
                      </a:r>
                      <a:r>
                        <a:rPr lang="en-US" altLang="ko-KR" sz="1000" b="0" u="non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u="non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인식 실패 </a:t>
                      </a:r>
                      <a:r>
                        <a:rPr lang="ko-KR" altLang="en-US" sz="1000" b="0" u="none" kern="1200" baseline="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endParaRPr lang="en-US" altLang="ko-KR" sz="1000" b="0" u="none" kern="1200" baseline="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 startAt="6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취소 </a:t>
                      </a:r>
                      <a:r>
                        <a:rPr lang="en-US" altLang="ko-KR" sz="1000" b="0" u="none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: [</a:t>
                      </a:r>
                      <a:r>
                        <a:rPr lang="en-US" altLang="ko-KR" sz="1000" b="0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transfer_start</a:t>
                      </a:r>
                      <a:r>
                        <a:rPr lang="en-US" altLang="ko-KR" sz="1000" b="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돌아감</a:t>
                      </a:r>
                      <a:endParaRPr lang="en-US" altLang="ko-KR" sz="1000" b="0" kern="1200" baseline="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 startAt="6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재시도 </a:t>
                      </a:r>
                      <a:r>
                        <a:rPr lang="en-US" altLang="ko-KR" sz="100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닫힘</a:t>
                      </a:r>
                      <a:endParaRPr lang="ko-KR" altLang="en-US" sz="1000" b="0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755576" y="162344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   QR CODE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인증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Close Window"/>
          <p:cNvSpPr>
            <a:spLocks noChangeAspect="1" noEditPoints="1"/>
          </p:cNvSpPr>
          <p:nvPr/>
        </p:nvSpPr>
        <p:spPr bwMode="auto">
          <a:xfrm>
            <a:off x="831691" y="1686586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90198" y="155465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pic>
        <p:nvPicPr>
          <p:cNvPr id="14" name="Picture 9" descr="관련 이미지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1" r="25541"/>
          <a:stretch/>
        </p:blipFill>
        <p:spPr bwMode="auto">
          <a:xfrm>
            <a:off x="780198" y="1926290"/>
            <a:ext cx="2197667" cy="355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749044" y="1943130"/>
            <a:ext cx="2188923" cy="3537258"/>
          </a:xfrm>
          <a:prstGeom prst="rect">
            <a:avLst/>
          </a:prstGeom>
          <a:solidFill>
            <a:schemeClr val="tx1">
              <a:lumMod val="65000"/>
              <a:lumOff val="3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9" descr="관련 이미지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5" t="18749" r="33603" b="36644"/>
          <a:stretch/>
        </p:blipFill>
        <p:spPr bwMode="auto">
          <a:xfrm>
            <a:off x="1014907" y="2613944"/>
            <a:ext cx="1584176" cy="158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066774" y="4311420"/>
            <a:ext cx="1532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대중교</a:t>
            </a:r>
            <a:r>
              <a:rPr lang="ko-KR" altLang="en-US" sz="1000" dirty="0">
                <a:solidFill>
                  <a:schemeClr val="bg1"/>
                </a:solidFill>
              </a:rPr>
              <a:t>통</a:t>
            </a:r>
            <a:r>
              <a:rPr lang="ko-KR" altLang="en-US" sz="1000" dirty="0" smtClean="0">
                <a:solidFill>
                  <a:schemeClr val="bg1"/>
                </a:solidFill>
              </a:rPr>
              <a:t>에 부착된 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r>
              <a:rPr lang="en-US" altLang="ko-KR" sz="1000" dirty="0" smtClean="0">
                <a:solidFill>
                  <a:schemeClr val="bg1"/>
                </a:solidFill>
              </a:rPr>
              <a:t>QR</a:t>
            </a:r>
            <a:r>
              <a:rPr lang="ko-KR" altLang="en-US" sz="1000" dirty="0" smtClean="0">
                <a:solidFill>
                  <a:schemeClr val="bg1"/>
                </a:solidFill>
              </a:rPr>
              <a:t>코드를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스캔해</a:t>
            </a:r>
            <a:r>
              <a:rPr lang="ko-KR" altLang="en-US" sz="1000" dirty="0" smtClean="0">
                <a:solidFill>
                  <a:schemeClr val="bg1"/>
                </a:solidFill>
              </a:rPr>
              <a:t> 주세요</a:t>
            </a:r>
            <a:r>
              <a:rPr lang="en-US" altLang="ko-KR" sz="1000" dirty="0" smtClean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14906" y="2613943"/>
            <a:ext cx="1584176" cy="15841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L 도형 18"/>
          <p:cNvSpPr/>
          <p:nvPr/>
        </p:nvSpPr>
        <p:spPr>
          <a:xfrm>
            <a:off x="941126" y="3982095"/>
            <a:ext cx="251297" cy="251297"/>
          </a:xfrm>
          <a:prstGeom prst="corner">
            <a:avLst>
              <a:gd name="adj1" fmla="val 42574"/>
              <a:gd name="adj2" fmla="val 3886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L 도형 19"/>
          <p:cNvSpPr/>
          <p:nvPr/>
        </p:nvSpPr>
        <p:spPr>
          <a:xfrm flipH="1">
            <a:off x="2442580" y="3982095"/>
            <a:ext cx="251297" cy="251297"/>
          </a:xfrm>
          <a:prstGeom prst="corner">
            <a:avLst>
              <a:gd name="adj1" fmla="val 42574"/>
              <a:gd name="adj2" fmla="val 3886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L 도형 20"/>
          <p:cNvSpPr/>
          <p:nvPr/>
        </p:nvSpPr>
        <p:spPr>
          <a:xfrm flipV="1">
            <a:off x="941126" y="2555433"/>
            <a:ext cx="251297" cy="251297"/>
          </a:xfrm>
          <a:prstGeom prst="corner">
            <a:avLst>
              <a:gd name="adj1" fmla="val 42574"/>
              <a:gd name="adj2" fmla="val 3886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L 도형 21"/>
          <p:cNvSpPr/>
          <p:nvPr/>
        </p:nvSpPr>
        <p:spPr>
          <a:xfrm flipH="1" flipV="1">
            <a:off x="2442580" y="2549977"/>
            <a:ext cx="251297" cy="251297"/>
          </a:xfrm>
          <a:prstGeom prst="corner">
            <a:avLst>
              <a:gd name="adj1" fmla="val 42574"/>
              <a:gd name="adj2" fmla="val 3886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741691" y="26212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3318766" y="1209312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609307" y="1326229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QR</a:t>
            </a:r>
            <a:r>
              <a:rPr lang="ko-KR" altLang="en-US" sz="1100" b="1" dirty="0" smtClean="0"/>
              <a:t>코드 스캔 성공</a:t>
            </a:r>
            <a:endParaRPr lang="ko-KR" altLang="en-US" sz="11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3419935" y="1758008"/>
            <a:ext cx="18722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/>
              <a:t>QR</a:t>
            </a:r>
            <a:r>
              <a:rPr lang="ko-KR" altLang="en-US" sz="900" dirty="0" smtClean="0"/>
              <a:t>코드 인식에 성공하였습니다</a:t>
            </a:r>
            <a:r>
              <a:rPr lang="en-US" altLang="ko-KR" sz="900" dirty="0" smtClean="0"/>
              <a:t>. </a:t>
            </a:r>
          </a:p>
        </p:txBody>
      </p:sp>
      <p:sp>
        <p:nvSpPr>
          <p:cNvPr id="41" name="타원 40"/>
          <p:cNvSpPr/>
          <p:nvPr/>
        </p:nvSpPr>
        <p:spPr>
          <a:xfrm>
            <a:off x="3297211" y="114690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3326431" y="2243236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405434" y="2291065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4407413" y="2296879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45" name="직선 연결선 44"/>
          <p:cNvCxnSpPr/>
          <p:nvPr/>
        </p:nvCxnSpPr>
        <p:spPr>
          <a:xfrm flipH="1">
            <a:off x="4346063" y="2238040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3318766" y="215323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47" name="타원 46"/>
          <p:cNvSpPr/>
          <p:nvPr/>
        </p:nvSpPr>
        <p:spPr>
          <a:xfrm>
            <a:off x="4407413" y="214306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05" b="99758" l="7190" r="947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158" y="5013176"/>
            <a:ext cx="163641" cy="221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타원 27"/>
          <p:cNvSpPr/>
          <p:nvPr/>
        </p:nvSpPr>
        <p:spPr>
          <a:xfrm>
            <a:off x="2442580" y="49438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29" name="TextBox 28"/>
          <p:cNvSpPr txBox="1"/>
          <p:nvPr/>
        </p:nvSpPr>
        <p:spPr>
          <a:xfrm>
            <a:off x="3375350" y="4077072"/>
            <a:ext cx="15323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NFC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인증이</a:t>
            </a:r>
            <a:endParaRPr lang="en-US" altLang="ko-KR" sz="105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완료되었습니다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491880" y="3136550"/>
            <a:ext cx="2054594" cy="1291735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779912" y="3214339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QR </a:t>
            </a:r>
            <a:r>
              <a:rPr lang="ko-KR" altLang="en-US" sz="1100" b="1" dirty="0" smtClean="0"/>
              <a:t>코드 인식 실패</a:t>
            </a:r>
            <a:endParaRPr lang="ko-KR" altLang="en-US" sz="11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563888" y="3608204"/>
            <a:ext cx="18722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/>
              <a:t>QR</a:t>
            </a:r>
            <a:r>
              <a:rPr lang="ko-KR" altLang="en-US" sz="900" dirty="0" smtClean="0"/>
              <a:t>코드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인식에 실패하였습니다</a:t>
            </a:r>
            <a:r>
              <a:rPr lang="en-US" altLang="ko-KR" sz="900" dirty="0" smtClean="0"/>
              <a:t>.</a:t>
            </a:r>
            <a:endParaRPr lang="en-US" altLang="ko-KR" sz="900" dirty="0"/>
          </a:p>
        </p:txBody>
      </p:sp>
      <p:sp>
        <p:nvSpPr>
          <p:cNvPr id="34" name="타원 33"/>
          <p:cNvSpPr/>
          <p:nvPr/>
        </p:nvSpPr>
        <p:spPr>
          <a:xfrm>
            <a:off x="3428246" y="305466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3499545" y="4052880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600376" y="4111188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4580527" y="4106523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재시도</a:t>
            </a:r>
            <a:endParaRPr lang="en-US" altLang="ko-KR" sz="1050" b="1" dirty="0" smtClean="0"/>
          </a:p>
        </p:txBody>
      </p:sp>
      <p:cxnSp>
        <p:nvCxnSpPr>
          <p:cNvPr id="48" name="직선 연결선 47"/>
          <p:cNvCxnSpPr/>
          <p:nvPr/>
        </p:nvCxnSpPr>
        <p:spPr>
          <a:xfrm flipH="1">
            <a:off x="4519177" y="4047684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3473888" y="398942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50" name="타원 49"/>
          <p:cNvSpPr/>
          <p:nvPr/>
        </p:nvSpPr>
        <p:spPr>
          <a:xfrm>
            <a:off x="4559184" y="39870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04283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/>
          <p:cNvSpPr/>
          <p:nvPr/>
        </p:nvSpPr>
        <p:spPr>
          <a:xfrm>
            <a:off x="3050148" y="980728"/>
            <a:ext cx="2745988" cy="5544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3639367" y="2897467"/>
            <a:ext cx="1343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인증 완료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315559"/>
              </p:ext>
            </p:extLst>
          </p:nvPr>
        </p:nvGraphicFramePr>
        <p:xfrm>
          <a:off x="5796136" y="824662"/>
          <a:ext cx="3312368" cy="5916706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31236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7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7626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대중교통 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환승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인증 후 페이지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닫기 버튼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기록 정보는 저장되며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[main]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으로 이동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탑승 수단 노출 </a:t>
                      </a:r>
                      <a:r>
                        <a:rPr lang="en-US" altLang="ko-KR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버스</a:t>
                      </a:r>
                      <a:r>
                        <a:rPr lang="en-US" altLang="ko-KR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지하철</a:t>
                      </a:r>
                      <a:r>
                        <a:rPr lang="en-US" altLang="ko-KR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en-US" altLang="ko-KR" sz="1000" b="0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하차하기 버튼 클릭 시 </a:t>
                      </a:r>
                      <a:r>
                        <a:rPr lang="en-US" altLang="ko-KR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4) </a:t>
                      </a:r>
                      <a:r>
                        <a:rPr lang="ko-KR" altLang="en-US" sz="1000" b="0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팝업창</a:t>
                      </a:r>
                      <a:endParaRPr lang="en-US" altLang="ko-KR" sz="1000" b="0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하차안내 </a:t>
                      </a:r>
                      <a:r>
                        <a:rPr lang="ko-KR" altLang="en-US" sz="1000" b="0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팝업창</a:t>
                      </a: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en-US" altLang="ko-KR" sz="1000" b="0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    - </a:t>
                      </a: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취소 버튼 </a:t>
                      </a:r>
                      <a:r>
                        <a:rPr lang="en-US" altLang="ko-KR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클릭 시 </a:t>
                      </a:r>
                      <a:r>
                        <a:rPr lang="ko-KR" altLang="en-US" sz="1000" b="0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팝업창</a:t>
                      </a:r>
                      <a:r>
                        <a:rPr lang="ko-KR" altLang="en-US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닫음</a:t>
                      </a:r>
                      <a:endParaRPr lang="en-US" altLang="ko-KR" sz="1000" b="0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solidFill>
                            <a:srgbClr val="FF000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   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확인 버튼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클릭 시 기록 정보 저장되며</a:t>
                      </a:r>
                      <a:endParaRPr lang="en-US" altLang="ko-KR" sz="1000" b="0" u="none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      [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history_transfer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]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페이지로 이동</a:t>
                      </a:r>
                      <a:endParaRPr lang="en-US" altLang="ko-KR" sz="1000" b="0" u="none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자전거로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환승하기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6)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6)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취소 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닫음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확인 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a.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기존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NFC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로 인증한 사용자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bike_start_nfc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b.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기존에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QR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코드로 인증한 사용자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bike_start_qr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334011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transfer_bus_end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533202" y="168236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대중교통 </a:t>
            </a:r>
            <a:r>
              <a:rPr lang="ko-KR" altLang="en-US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환승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8680" y="17348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8680" y="17348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24106" y="2775010"/>
            <a:ext cx="12939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환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승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인증 완료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06871" y="3110771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버스 탑승</a:t>
            </a:r>
            <a:endParaRPr lang="en-US" altLang="ko-KR" sz="10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67590" y="3480112"/>
            <a:ext cx="1429615" cy="30892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000" b="1" dirty="0" smtClean="0">
                <a:solidFill>
                  <a:schemeClr val="bg1"/>
                </a:solidFill>
                <a:latin typeface="Calibri"/>
              </a:rPr>
              <a:t>      하차하기</a:t>
            </a:r>
            <a:endParaRPr lang="ko-KR" altLang="en-US" sz="1000" b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16801" y="2178439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941789" y="1795915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232330" y="1912832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주행 종료</a:t>
            </a:r>
            <a:endParaRPr lang="ko-KR" altLang="en-US" sz="11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3042958" y="2293855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안내를 종료하고 기록 정보를 저장합니다</a:t>
            </a:r>
            <a:r>
              <a:rPr lang="en-US" altLang="ko-KR" sz="900" dirty="0" smtClean="0"/>
              <a:t>. </a:t>
            </a:r>
            <a:endParaRPr lang="en-US" altLang="ko-KR" sz="900" dirty="0"/>
          </a:p>
        </p:txBody>
      </p:sp>
      <p:cxnSp>
        <p:nvCxnSpPr>
          <p:cNvPr id="33" name="직선 연결선 32"/>
          <p:cNvCxnSpPr>
            <a:endCxn id="30" idx="2"/>
          </p:cNvCxnSpPr>
          <p:nvPr/>
        </p:nvCxnSpPr>
        <p:spPr>
          <a:xfrm flipH="1">
            <a:off x="3969086" y="2824643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949454" y="2829839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028457" y="2877668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4030436" y="2883482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4" name="꺾인 연결선 3"/>
          <p:cNvCxnSpPr>
            <a:stCxn id="23" idx="1"/>
            <a:endCxn id="30" idx="1"/>
          </p:cNvCxnSpPr>
          <p:nvPr/>
        </p:nvCxnSpPr>
        <p:spPr>
          <a:xfrm rot="10800000" flipH="1">
            <a:off x="867589" y="2500580"/>
            <a:ext cx="2074199" cy="1133996"/>
          </a:xfrm>
          <a:prstGeom prst="bentConnector3">
            <a:avLst>
              <a:gd name="adj1" fmla="val -11021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871643" y="3857163"/>
            <a:ext cx="1425563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/>
            <a:r>
              <a:rPr lang="ko-KR" altLang="en-US" sz="1000" b="1" dirty="0" smtClean="0">
                <a:solidFill>
                  <a:schemeClr val="bg1"/>
                </a:solidFill>
                <a:latin typeface="Calibri"/>
              </a:rPr>
              <a:t>   자전거로  </a:t>
            </a:r>
            <a:r>
              <a:rPr lang="ko-KR" altLang="en-US" sz="1000" b="1" dirty="0" err="1" smtClean="0">
                <a:solidFill>
                  <a:schemeClr val="bg1"/>
                </a:solidFill>
                <a:latin typeface="Calibri"/>
              </a:rPr>
              <a:t>환승하기</a:t>
            </a:r>
            <a:endParaRPr lang="ko-KR" altLang="en-US" sz="1000" b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953608" y="31438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755576" y="33901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863633" y="173283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763034" y="378904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6" name="Close Window"/>
          <p:cNvSpPr>
            <a:spLocks noChangeAspect="1" noEditPoints="1"/>
          </p:cNvSpPr>
          <p:nvPr/>
        </p:nvSpPr>
        <p:spPr bwMode="auto">
          <a:xfrm>
            <a:off x="624991" y="1735263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685467" y="5790777"/>
            <a:ext cx="1343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인증 완료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562901" y="5071749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987889" y="4689225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278430" y="4806142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자전거 </a:t>
            </a:r>
            <a:r>
              <a:rPr lang="ko-KR" altLang="en-US" sz="1100" b="1" dirty="0" err="1" smtClean="0"/>
              <a:t>환승</a:t>
            </a:r>
            <a:endParaRPr lang="ko-KR" altLang="en-US" sz="11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1089058" y="5187165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기록을 종료하고 자전거로 </a:t>
            </a:r>
            <a:r>
              <a:rPr lang="ko-KR" altLang="en-US" sz="900" dirty="0" err="1" smtClean="0"/>
              <a:t>환승합니다</a:t>
            </a:r>
            <a:r>
              <a:rPr lang="en-US" altLang="ko-KR" sz="900" dirty="0" smtClean="0"/>
              <a:t>. </a:t>
            </a:r>
            <a:r>
              <a:rPr lang="ko-KR" altLang="en-US" sz="900" dirty="0" err="1" smtClean="0"/>
              <a:t>환승</a:t>
            </a:r>
            <a:r>
              <a:rPr lang="ko-KR" altLang="en-US" sz="900" dirty="0" smtClean="0"/>
              <a:t> 하시겠습니까</a:t>
            </a:r>
            <a:r>
              <a:rPr lang="en-US" altLang="ko-KR" sz="900" dirty="0" smtClean="0"/>
              <a:t>?</a:t>
            </a:r>
            <a:endParaRPr lang="en-US" altLang="ko-KR" sz="900" dirty="0"/>
          </a:p>
        </p:txBody>
      </p:sp>
      <p:cxnSp>
        <p:nvCxnSpPr>
          <p:cNvPr id="77" name="직선 연결선 76"/>
          <p:cNvCxnSpPr>
            <a:endCxn id="64" idx="2"/>
          </p:cNvCxnSpPr>
          <p:nvPr/>
        </p:nvCxnSpPr>
        <p:spPr>
          <a:xfrm flipH="1">
            <a:off x="2015186" y="5717953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995554" y="5723149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74557" y="5770978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80" name="TextBox 79"/>
          <p:cNvSpPr txBox="1"/>
          <p:nvPr/>
        </p:nvSpPr>
        <p:spPr>
          <a:xfrm>
            <a:off x="2076536" y="5776792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81" name="꺾인 연결선 80"/>
          <p:cNvCxnSpPr>
            <a:stCxn id="52" idx="1"/>
            <a:endCxn id="64" idx="1"/>
          </p:cNvCxnSpPr>
          <p:nvPr/>
        </p:nvCxnSpPr>
        <p:spPr>
          <a:xfrm rot="10800000" flipH="1" flipV="1">
            <a:off x="871643" y="4001178"/>
            <a:ext cx="116246" cy="1392711"/>
          </a:xfrm>
          <a:prstGeom prst="bentConnector3">
            <a:avLst>
              <a:gd name="adj1" fmla="val -196652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/>
          <p:cNvSpPr/>
          <p:nvPr/>
        </p:nvSpPr>
        <p:spPr>
          <a:xfrm>
            <a:off x="967992" y="462614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459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3059832" y="755281"/>
            <a:ext cx="2664296" cy="585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553379" y="1371047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510430" y="1698627"/>
            <a:ext cx="1112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D-7</a:t>
            </a:r>
            <a:endParaRPr lang="ko-KR" altLang="en-US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893761" y="2177943"/>
            <a:ext cx="6709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￥</a:t>
            </a:r>
            <a:r>
              <a:rPr lang="en-US" altLang="ko-KR" sz="900" dirty="0" smtClean="0"/>
              <a:t>5.00</a:t>
            </a:r>
            <a:endParaRPr lang="ko-KR" altLang="en-US" sz="9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2978367" y="988523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268908" y="1032744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/>
              <a:t>환승</a:t>
            </a:r>
            <a:r>
              <a:rPr lang="ko-KR" altLang="en-US" sz="1100" b="1" dirty="0" smtClean="0"/>
              <a:t> 제한 안내</a:t>
            </a:r>
            <a:endParaRPr lang="ko-KR" altLang="en-US" sz="11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3069560" y="1304892"/>
            <a:ext cx="18722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자전거 </a:t>
            </a:r>
            <a:r>
              <a:rPr lang="en-US" altLang="ko-KR" sz="800" dirty="0"/>
              <a:t>NFC</a:t>
            </a:r>
            <a:r>
              <a:rPr lang="ko-KR" altLang="en-US" sz="800" dirty="0"/>
              <a:t>와 </a:t>
            </a:r>
            <a:r>
              <a:rPr lang="en-US" altLang="ko-KR" sz="800" dirty="0"/>
              <a:t>QR</a:t>
            </a:r>
            <a:r>
              <a:rPr lang="ko-KR" altLang="en-US" sz="800" dirty="0"/>
              <a:t>코드가 없는 </a:t>
            </a:r>
            <a:r>
              <a:rPr lang="ko-KR" altLang="en-US" sz="800" dirty="0" smtClean="0"/>
              <a:t>경우에는 대중교통 </a:t>
            </a:r>
            <a:r>
              <a:rPr lang="ko-KR" altLang="en-US" sz="800" dirty="0" err="1" smtClean="0"/>
              <a:t>환승</a:t>
            </a:r>
            <a:r>
              <a:rPr lang="ko-KR" altLang="en-US" sz="800" dirty="0" smtClean="0"/>
              <a:t> </a:t>
            </a:r>
            <a:r>
              <a:rPr lang="ko-KR" altLang="en-US" sz="800" dirty="0"/>
              <a:t>인증이 불가하며 </a:t>
            </a:r>
            <a:r>
              <a:rPr lang="ko-KR" altLang="en-US" sz="800" dirty="0" smtClean="0"/>
              <a:t>자전거 </a:t>
            </a:r>
            <a:r>
              <a:rPr lang="ko-KR" altLang="en-US" sz="800" dirty="0"/>
              <a:t>주행 기능만 사용할 수 있습니다</a:t>
            </a:r>
            <a:r>
              <a:rPr lang="en-US" altLang="ko-KR" sz="900" dirty="0"/>
              <a:t>.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2986032" y="2022447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486476" y="2085124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3679474" y="1781946"/>
            <a:ext cx="133241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700" b="1" u="sng" dirty="0">
                <a:solidFill>
                  <a:srgbClr val="3498DB"/>
                </a:solidFill>
              </a:rPr>
              <a:t>자전거 </a:t>
            </a:r>
            <a:r>
              <a:rPr lang="en-US" altLang="ko-KR" sz="700" b="1" u="sng" dirty="0">
                <a:solidFill>
                  <a:srgbClr val="3498DB"/>
                </a:solidFill>
              </a:rPr>
              <a:t>NFC/QR</a:t>
            </a:r>
            <a:r>
              <a:rPr lang="ko-KR" altLang="en-US" sz="700" b="1" u="sng" dirty="0" smtClean="0">
                <a:solidFill>
                  <a:srgbClr val="3498DB"/>
                </a:solidFill>
              </a:rPr>
              <a:t>코드 신청하기</a:t>
            </a:r>
            <a:endParaRPr lang="en-US" altLang="ko-KR" sz="700" b="1" u="sng" dirty="0">
              <a:solidFill>
                <a:srgbClr val="3498DB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53594" y="1693188"/>
            <a:ext cx="2160000" cy="3877764"/>
          </a:xfrm>
          <a:prstGeom prst="rect">
            <a:avLst/>
          </a:prstGeom>
          <a:solidFill>
            <a:schemeClr val="tx1">
              <a:lumMod val="65000"/>
              <a:lumOff val="3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342637"/>
              </p:ext>
            </p:extLst>
          </p:nvPr>
        </p:nvGraphicFramePr>
        <p:xfrm>
          <a:off x="5345981" y="758276"/>
          <a:ext cx="3788419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7884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대중교통 탑승</a:t>
                      </a:r>
                      <a:endParaRPr lang="en-US" altLang="ko-KR" sz="1050" b="1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대중교통 버튼 클릭 시 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lphaLcPeriod"/>
                        <a:tabLst/>
                        <a:defRPr/>
                      </a:pP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인증을 하지 않은 회원은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번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뜸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lphaLcPeriod"/>
                        <a:tabLst/>
                        <a:defRPr/>
                      </a:pP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인증 후 회원은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[pub_start_2]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 이동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2)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단 한번도 자전거 인증을 하지 않은 회원에게 뜨는 창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3)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NFC/QR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코드 있을 때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[bike_certification_1]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4)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5)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표시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5)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인증 제한 안내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확인 버튼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닫음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6)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페이지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bike-register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으로 이동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358605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pub_start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602843" y="4084692"/>
            <a:ext cx="997567" cy="71246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자전거</a:t>
            </a:r>
            <a:endParaRPr lang="en-US" altLang="ko-KR" sz="12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64125" y="4084692"/>
            <a:ext cx="997567" cy="78446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대중교통</a:t>
            </a:r>
            <a:endParaRPr lang="en-US" altLang="ko-KR" sz="12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ko-KR" altLang="en-US" sz="12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2600" y="4455400"/>
            <a:ext cx="2183186" cy="11338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9552" y="4473407"/>
            <a:ext cx="20699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자전거에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NFC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코드가 부착되어 있나요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※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자전거 인증방식은 설정메뉴에서 변경 가능 합니다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76323" y="44057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615035" y="4941168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11560" y="4941168"/>
            <a:ext cx="10759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네</a:t>
            </a:r>
            <a:r>
              <a:rPr lang="en-US" altLang="ko-KR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, NFC</a:t>
            </a:r>
            <a:r>
              <a:rPr lang="ko-KR" altLang="en-US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가 있습니다</a:t>
            </a:r>
            <a:r>
              <a:rPr lang="en-US" altLang="ko-KR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11560" y="5157192"/>
            <a:ext cx="12170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네</a:t>
            </a:r>
            <a:r>
              <a:rPr lang="en-US" altLang="ko-KR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800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800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코드가 </a:t>
            </a:r>
            <a:r>
              <a:rPr lang="ko-KR" altLang="en-US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있습니다</a:t>
            </a:r>
            <a:r>
              <a:rPr lang="en-US" altLang="ko-KR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11560" y="5373216"/>
            <a:ext cx="175881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아니오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 NFC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코드가 없습니다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76984" y="495889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45" name="타원 44"/>
          <p:cNvSpPr/>
          <p:nvPr/>
        </p:nvSpPr>
        <p:spPr>
          <a:xfrm>
            <a:off x="476984" y="519263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/>
              <a:t>3</a:t>
            </a:r>
            <a:endParaRPr lang="ko-KR" altLang="en-US" sz="700" dirty="0"/>
          </a:p>
        </p:txBody>
      </p:sp>
      <p:sp>
        <p:nvSpPr>
          <p:cNvPr id="46" name="타원 45"/>
          <p:cNvSpPr/>
          <p:nvPr/>
        </p:nvSpPr>
        <p:spPr>
          <a:xfrm>
            <a:off x="476984" y="540606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27" name="타원 26"/>
          <p:cNvSpPr/>
          <p:nvPr/>
        </p:nvSpPr>
        <p:spPr>
          <a:xfrm>
            <a:off x="2932592" y="96611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28" name="타원 27"/>
          <p:cNvSpPr/>
          <p:nvPr/>
        </p:nvSpPr>
        <p:spPr>
          <a:xfrm>
            <a:off x="3553379" y="176338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50" name="타원 49"/>
          <p:cNvSpPr/>
          <p:nvPr/>
        </p:nvSpPr>
        <p:spPr>
          <a:xfrm>
            <a:off x="1576493" y="399469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69618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588204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pub_start_2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6" name="직사각형 65"/>
          <p:cNvSpPr/>
          <p:nvPr/>
        </p:nvSpPr>
        <p:spPr>
          <a:xfrm>
            <a:off x="735710" y="1620319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대중교통</a:t>
            </a:r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탑승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28090" y="1611414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641188" y="167283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728090" y="1611414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641188" y="167283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976352" y="4040794"/>
            <a:ext cx="1720573" cy="32431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확인</a:t>
            </a:r>
            <a:endParaRPr lang="ko-KR" altLang="en-US" sz="9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770201" y="2577678"/>
            <a:ext cx="21456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대중교통 탑승인증을 위해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부착되어 </a:t>
            </a:r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있는 스티커를 찾아서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인식해주세요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ctr"/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반드시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하차 시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인증해주세요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algn="ctr"/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버스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버스 내</a:t>
            </a:r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지하철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승강장</a:t>
            </a:r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809592" y="234796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900647" y="392429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2" name="표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039647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5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대중교통 탑승 인증 페이지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뒤로 버튼 클릭 시</a:t>
                      </a:r>
                      <a:r>
                        <a:rPr lang="en-US" altLang="ko-KR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[main] </a:t>
                      </a:r>
                      <a:r>
                        <a:rPr lang="ko-KR" altLang="en-US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5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대중교통 탑승 인증 안내 문구</a:t>
                      </a:r>
                      <a:endParaRPr lang="en-US" altLang="ko-KR" sz="105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</a:t>
                      </a:r>
                      <a:r>
                        <a:rPr lang="en-US" altLang="ko-KR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탑승 인증 버튼</a:t>
                      </a:r>
                      <a:endParaRPr lang="en-US" altLang="ko-KR" sz="105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nfc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 설정된 사용자는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</a:t>
                      </a:r>
                      <a:r>
                        <a:rPr lang="en-US" altLang="ko-KR" sz="105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can_nfc</a:t>
                      </a:r>
                      <a:r>
                        <a:rPr lang="en-US" altLang="ko-KR" sz="105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 이동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Nfc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기능이 꺼져 있는 경우에는 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4) </a:t>
                      </a: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Qr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코드로 설정된 사용자는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5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scan_qr</a:t>
                      </a:r>
                      <a:r>
                        <a:rPr lang="en-US" altLang="ko-KR" sz="105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 이동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4)  </a:t>
                      </a:r>
                      <a:r>
                        <a:rPr lang="en-US" altLang="ko-KR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Nfc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꺼져 있을 때 나오는 창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확인 버튼 클릭 시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닫힘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105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4" name="직사각형 103"/>
          <p:cNvSpPr/>
          <p:nvPr/>
        </p:nvSpPr>
        <p:spPr>
          <a:xfrm>
            <a:off x="3203848" y="3952629"/>
            <a:ext cx="1944216" cy="32326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  <p:sp>
        <p:nvSpPr>
          <p:cNvPr id="105" name="직사각형 104"/>
          <p:cNvSpPr/>
          <p:nvPr/>
        </p:nvSpPr>
        <p:spPr>
          <a:xfrm>
            <a:off x="3203848" y="2968880"/>
            <a:ext cx="1944216" cy="9829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NFC</a:t>
            </a:r>
            <a:r>
              <a:rPr lang="ko-KR" altLang="en-US" sz="1000" dirty="0" smtClean="0">
                <a:solidFill>
                  <a:schemeClr val="tx1"/>
                </a:solidFill>
              </a:rPr>
              <a:t>가 꺼져 있습니다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탑승 인증을 하려면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NFC</a:t>
            </a:r>
            <a:r>
              <a:rPr lang="ko-KR" altLang="en-US" sz="1000" dirty="0" smtClean="0">
                <a:solidFill>
                  <a:schemeClr val="tx1"/>
                </a:solidFill>
              </a:rPr>
              <a:t>를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켜주세요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07" name="꺾인 연결선 106"/>
          <p:cNvCxnSpPr>
            <a:stCxn id="92" idx="1"/>
            <a:endCxn id="105" idx="1"/>
          </p:cNvCxnSpPr>
          <p:nvPr/>
        </p:nvCxnSpPr>
        <p:spPr>
          <a:xfrm rot="10800000" flipH="1">
            <a:off x="976352" y="3460337"/>
            <a:ext cx="2227496" cy="742613"/>
          </a:xfrm>
          <a:prstGeom prst="bentConnector3">
            <a:avLst>
              <a:gd name="adj1" fmla="val -12658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3152982" y="287888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23538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/>
          <p:cNvSpPr/>
          <p:nvPr/>
        </p:nvSpPr>
        <p:spPr>
          <a:xfrm>
            <a:off x="3667762" y="1979037"/>
            <a:ext cx="1343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인증 완료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224359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버스 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환승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인증 후 페이지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1)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닫기 버튼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4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번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 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2)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탑승 수단 안내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버스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지하철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)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3)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하차하기 버튼 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4)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4)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하차안내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자전거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환승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없이 버스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지하철만 탑승한 후 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 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하차하기 버튼 클릭 시 해당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5)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취소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닫음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6)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확인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[main]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으로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    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위치정보 데이터는 </a:t>
                      </a:r>
                      <a:r>
                        <a:rPr lang="ko-KR" altLang="en-US" sz="10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관리자웹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서버에 기록되나 </a:t>
                      </a:r>
                      <a:endParaRPr lang="en-US" altLang="ko-KR" sz="1000" b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      </a:t>
                      </a:r>
                      <a:r>
                        <a:rPr lang="ko-KR" altLang="en-US" sz="10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마일리지는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쌓이지 않음</a:t>
                      </a:r>
                      <a:endParaRPr lang="en-US" altLang="ko-KR" sz="1000" b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7)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자전거로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환승하기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버튼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기존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NFC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로 인증한 사용자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bike_start_nfc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기존에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QR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코드로 인증한 사용자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bike_start_qr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454115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pub_end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533202" y="168236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대중교통 탑승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8680" y="17348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8680" y="17348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24106" y="2775010"/>
            <a:ext cx="12939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탑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승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인증 완료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187624" y="3110771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버스 탑승</a:t>
            </a:r>
            <a:endParaRPr lang="en-US" altLang="ko-KR" sz="10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67590" y="3768144"/>
            <a:ext cx="1429615" cy="30892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000" b="1" dirty="0" smtClean="0">
                <a:solidFill>
                  <a:schemeClr val="bg1"/>
                </a:solidFill>
                <a:latin typeface="Calibri"/>
              </a:rPr>
              <a:t>      하차하기</a:t>
            </a:r>
            <a:endParaRPr lang="ko-KR" altLang="en-US" sz="1000" b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45196" y="1260009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970184" y="877485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260725" y="994402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하차 안내</a:t>
            </a:r>
            <a:endParaRPr lang="ko-KR" altLang="en-US" sz="11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3071353" y="1336883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대중교통만 이용할 시에는 </a:t>
            </a:r>
            <a:r>
              <a:rPr lang="ko-KR" altLang="en-US" sz="900" dirty="0" err="1" smtClean="0"/>
              <a:t>환승</a:t>
            </a:r>
            <a:endParaRPr lang="en-US" altLang="ko-KR" sz="900" dirty="0" smtClean="0"/>
          </a:p>
          <a:p>
            <a:r>
              <a:rPr lang="ko-KR" altLang="en-US" sz="900" dirty="0" err="1" smtClean="0"/>
              <a:t>마일리지가</a:t>
            </a:r>
            <a:r>
              <a:rPr lang="ko-KR" altLang="en-US" sz="900" dirty="0" smtClean="0"/>
              <a:t> 적립되지 않습니다</a:t>
            </a:r>
            <a:r>
              <a:rPr lang="en-US" altLang="ko-KR" sz="900" dirty="0" smtClean="0"/>
              <a:t>. </a:t>
            </a:r>
          </a:p>
          <a:p>
            <a:r>
              <a:rPr lang="ko-KR" altLang="en-US" sz="900" dirty="0" smtClean="0"/>
              <a:t>그래도 하차하시겠습니까</a:t>
            </a:r>
            <a:r>
              <a:rPr lang="en-US" altLang="ko-KR" sz="900" dirty="0" smtClean="0"/>
              <a:t>?</a:t>
            </a:r>
            <a:endParaRPr lang="en-US" altLang="ko-KR" sz="900" dirty="0"/>
          </a:p>
        </p:txBody>
      </p:sp>
      <p:cxnSp>
        <p:nvCxnSpPr>
          <p:cNvPr id="33" name="직선 연결선 32"/>
          <p:cNvCxnSpPr>
            <a:endCxn id="30" idx="2"/>
          </p:cNvCxnSpPr>
          <p:nvPr/>
        </p:nvCxnSpPr>
        <p:spPr>
          <a:xfrm flipH="1">
            <a:off x="3997481" y="1906213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977849" y="1911409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056852" y="1959238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4058831" y="1965052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4" name="꺾인 연결선 3"/>
          <p:cNvCxnSpPr>
            <a:stCxn id="23" idx="1"/>
            <a:endCxn id="30" idx="1"/>
          </p:cNvCxnSpPr>
          <p:nvPr/>
        </p:nvCxnSpPr>
        <p:spPr>
          <a:xfrm rot="10800000" flipH="1">
            <a:off x="867590" y="1582150"/>
            <a:ext cx="2102594" cy="2340458"/>
          </a:xfrm>
          <a:prstGeom prst="bentConnector3">
            <a:avLst>
              <a:gd name="adj1" fmla="val -10872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871643" y="4149080"/>
            <a:ext cx="1425563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/>
            <a:r>
              <a:rPr lang="ko-KR" altLang="en-US" sz="1000" b="1" dirty="0" smtClean="0">
                <a:solidFill>
                  <a:schemeClr val="bg1"/>
                </a:solidFill>
                <a:latin typeface="Calibri"/>
              </a:rPr>
              <a:t>   자전거로  </a:t>
            </a:r>
            <a:r>
              <a:rPr lang="ko-KR" altLang="en-US" sz="1000" b="1" dirty="0" err="1" smtClean="0">
                <a:solidFill>
                  <a:schemeClr val="bg1"/>
                </a:solidFill>
                <a:latin typeface="Calibri"/>
              </a:rPr>
              <a:t>환승하기</a:t>
            </a:r>
            <a:endParaRPr lang="ko-KR" altLang="en-US" sz="1000" b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953608" y="31438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755576" y="367814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892028" y="81440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3045119" y="193844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096339" y="192904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763034" y="40770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Close Window"/>
          <p:cNvSpPr>
            <a:spLocks noChangeAspect="1" noEditPoints="1"/>
          </p:cNvSpPr>
          <p:nvPr/>
        </p:nvSpPr>
        <p:spPr bwMode="auto">
          <a:xfrm>
            <a:off x="615686" y="1743786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42" name="꺾인 연결선 41"/>
          <p:cNvCxnSpPr>
            <a:stCxn id="20" idx="2"/>
          </p:cNvCxnSpPr>
          <p:nvPr/>
        </p:nvCxnSpPr>
        <p:spPr>
          <a:xfrm rot="10800000" flipH="1">
            <a:off x="438680" y="1125207"/>
            <a:ext cx="2505274" cy="699674"/>
          </a:xfrm>
          <a:prstGeom prst="bentConnector3">
            <a:avLst>
              <a:gd name="adj1" fmla="val -9125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21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/>
          <p:cNvSpPr/>
          <p:nvPr/>
        </p:nvSpPr>
        <p:spPr>
          <a:xfrm>
            <a:off x="3363864" y="1693909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NFC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인증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Close Window"/>
          <p:cNvSpPr>
            <a:spLocks noChangeAspect="1" noEditPoints="1"/>
          </p:cNvSpPr>
          <p:nvPr/>
        </p:nvSpPr>
        <p:spPr bwMode="auto">
          <a:xfrm>
            <a:off x="3464363" y="1763148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3296526" y="168764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408507"/>
              </p:ext>
            </p:extLst>
          </p:nvPr>
        </p:nvGraphicFramePr>
        <p:xfrm>
          <a:off x="5824141" y="764704"/>
          <a:ext cx="3356371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3563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2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지하철 자동인증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en-US" altLang="ko-KR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wifi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페이지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지하철 자동인증 시에는 탑승 인증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하차 인증 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두번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다 </a:t>
                      </a:r>
                      <a:r>
                        <a:rPr lang="en-US" altLang="ko-KR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wifi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정보로 인증을 진행함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설정에서 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‘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지하철 자동인증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en-US" altLang="ko-KR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wifi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)’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활성화된 유저에게만 노출됨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닫기 버튼 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2)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생성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2)   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안내 팝업 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버튼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팝업 닫음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이전 페이지로 이동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3) 30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초부터 카운트 다운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30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초 내에 인증되지 않으면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4)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4) Wi-Fi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인증 실패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- (1)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지하철 역 내의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Wi-Fi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가 아닐 경우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- (2) Wi-Fi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가 연결되지 않고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30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초가 지났을 때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5)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취소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u="none" baseline="0" dirty="0" err="1" smtClean="0">
                          <a:latin typeface="+mn-lt"/>
                          <a:ea typeface="+mn-ea"/>
                        </a:rPr>
                        <a:t>bike_ing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]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페이지로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6)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확인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2)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의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30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초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카운팅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리셋되어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               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다시 인증 시작됨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7) Wi-Fi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인증이 성공했을 때 문구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2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초 후 페이지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a.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환승인증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sub_scan_wifi_2]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b.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탑승인증 시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pub_sub_wifi_start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c. (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주행기록이 있을 때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하차인증 시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sub_scan_wifi_3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1778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d. (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주행기록이 없을 때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하차인증  시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1778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sub_scan_wifi_3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473566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sub_scan_wifi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82558" y="3232338"/>
            <a:ext cx="1717311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나눔고딕" pitchFamily="50" charset="-127"/>
                <a:ea typeface="나눔고딕" pitchFamily="50" charset="-127"/>
              </a:rPr>
              <a:t>Wi-Fi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인증 </a:t>
            </a:r>
            <a:r>
              <a:rPr lang="ko-KR" altLang="en-US" sz="1050" b="1" dirty="0" err="1">
                <a:latin typeface="나눔고딕" pitchFamily="50" charset="-127"/>
                <a:ea typeface="나눔고딕" pitchFamily="50" charset="-127"/>
              </a:rPr>
              <a:t>진행중</a:t>
            </a:r>
            <a:endParaRPr lang="en-US" altLang="ko-KR" sz="900" b="1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설정에서 </a:t>
            </a:r>
            <a:r>
              <a:rPr lang="en-US" altLang="ko-KR" sz="1000" b="1" dirty="0">
                <a:latin typeface="나눔고딕" pitchFamily="50" charset="-127"/>
                <a:ea typeface="나눔고딕" pitchFamily="50" charset="-127"/>
              </a:rPr>
              <a:t>Wi-Fi</a:t>
            </a:r>
            <a:r>
              <a:rPr lang="ko-KR" altLang="en-US" sz="1000" b="1" dirty="0">
                <a:latin typeface="나눔고딕" pitchFamily="50" charset="-127"/>
                <a:ea typeface="나눔고딕" pitchFamily="50" charset="-127"/>
              </a:rPr>
              <a:t>를 켜주세요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63382" y="3229674"/>
            <a:ext cx="15323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05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167" y="3869313"/>
            <a:ext cx="1772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30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초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31305" y="3489366"/>
            <a:ext cx="22047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Wi-Fi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인증이</a:t>
            </a:r>
            <a:r>
              <a:rPr lang="en-US" altLang="ko-KR" sz="105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완료되었습니다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잠시만 기다려주세요</a:t>
            </a:r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9" name="Close Window"/>
          <p:cNvSpPr>
            <a:spLocks noChangeAspect="1" noEditPoints="1"/>
          </p:cNvSpPr>
          <p:nvPr/>
        </p:nvSpPr>
        <p:spPr bwMode="auto">
          <a:xfrm>
            <a:off x="3480167" y="1763628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28256" y="2426638"/>
            <a:ext cx="1343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인증 완료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05690" y="1707610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130678" y="1325086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421219" y="1442003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Wi-Fi </a:t>
            </a:r>
            <a:r>
              <a:rPr lang="ko-KR" altLang="en-US" sz="1100" b="1" dirty="0" smtClean="0"/>
              <a:t>인증 실패</a:t>
            </a:r>
            <a:endParaRPr lang="ko-KR" altLang="en-US" sz="11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231847" y="1823026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Wi-Fi </a:t>
            </a:r>
            <a:r>
              <a:rPr lang="ko-KR" altLang="en-US" sz="900" dirty="0" smtClean="0"/>
              <a:t>인증이 실패하였습니다</a:t>
            </a:r>
            <a:r>
              <a:rPr lang="en-US" altLang="ko-KR" sz="900" dirty="0" smtClean="0"/>
              <a:t>. </a:t>
            </a:r>
          </a:p>
          <a:p>
            <a:r>
              <a:rPr lang="en-US" altLang="ko-KR" sz="900" dirty="0" smtClean="0"/>
              <a:t>Wi-Fi </a:t>
            </a:r>
            <a:r>
              <a:rPr lang="ko-KR" altLang="en-US" sz="900" dirty="0" smtClean="0"/>
              <a:t>정보를 확인 후 </a:t>
            </a:r>
            <a:r>
              <a:rPr lang="ko-KR" altLang="en-US" sz="900" dirty="0" err="1" smtClean="0"/>
              <a:t>재연결</a:t>
            </a:r>
            <a:r>
              <a:rPr lang="ko-KR" altLang="en-US" sz="900" dirty="0" smtClean="0"/>
              <a:t> 해주세요</a:t>
            </a:r>
            <a:r>
              <a:rPr lang="en-US" altLang="ko-KR" sz="900" dirty="0"/>
              <a:t>.</a:t>
            </a:r>
          </a:p>
        </p:txBody>
      </p:sp>
      <p:cxnSp>
        <p:nvCxnSpPr>
          <p:cNvPr id="25" name="직선 연결선 24"/>
          <p:cNvCxnSpPr>
            <a:endCxn id="22" idx="2"/>
          </p:cNvCxnSpPr>
          <p:nvPr/>
        </p:nvCxnSpPr>
        <p:spPr>
          <a:xfrm flipH="1">
            <a:off x="4157975" y="2353814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138343" y="2359010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217346" y="2406839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4219325" y="2412653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sp>
        <p:nvSpPr>
          <p:cNvPr id="29" name="타원 28"/>
          <p:cNvSpPr/>
          <p:nvPr/>
        </p:nvSpPr>
        <p:spPr>
          <a:xfrm>
            <a:off x="1240151" y="384320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054506" y="130176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341305" y="234081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496935" y="339936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46751" y="1671602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   Wi-Fi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인증</a:t>
            </a:r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(Beta)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Close Window"/>
          <p:cNvSpPr>
            <a:spLocks noChangeAspect="1" noEditPoints="1"/>
          </p:cNvSpPr>
          <p:nvPr/>
        </p:nvSpPr>
        <p:spPr bwMode="auto">
          <a:xfrm>
            <a:off x="647250" y="1740841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479413" y="166533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55" name="TextBox 54"/>
          <p:cNvSpPr txBox="1"/>
          <p:nvPr/>
        </p:nvSpPr>
        <p:spPr>
          <a:xfrm>
            <a:off x="1388892" y="4856151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1345943" y="5183731"/>
            <a:ext cx="1112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D-7</a:t>
            </a:r>
            <a:endParaRPr lang="ko-KR" altLang="en-US" sz="16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1729274" y="5663047"/>
            <a:ext cx="6709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￥</a:t>
            </a:r>
            <a:r>
              <a:rPr lang="en-US" altLang="ko-KR" sz="900" dirty="0" smtClean="0"/>
              <a:t>5.00</a:t>
            </a:r>
            <a:endParaRPr lang="ko-KR" altLang="en-US" sz="900" dirty="0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813880" y="4473627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1104421" y="4590544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인</a:t>
            </a:r>
            <a:r>
              <a:rPr lang="ko-KR" altLang="en-US" sz="1100" b="1" dirty="0"/>
              <a:t>증</a:t>
            </a:r>
            <a:r>
              <a:rPr lang="ko-KR" altLang="en-US" sz="1100" b="1" dirty="0" smtClean="0"/>
              <a:t> 취소 안내</a:t>
            </a:r>
            <a:endParaRPr lang="ko-KR" altLang="en-US" sz="11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915049" y="4924375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Wi-Fi </a:t>
            </a:r>
            <a:r>
              <a:rPr lang="ko-KR" altLang="en-US" sz="900" dirty="0" smtClean="0"/>
              <a:t>인증을 취소하고 이전 페이지로 돌아갑니다</a:t>
            </a:r>
            <a:r>
              <a:rPr lang="en-US" altLang="ko-KR" sz="900" dirty="0" smtClean="0"/>
              <a:t>.</a:t>
            </a:r>
          </a:p>
        </p:txBody>
      </p:sp>
      <p:cxnSp>
        <p:nvCxnSpPr>
          <p:cNvPr id="61" name="직선 연결선 60"/>
          <p:cNvCxnSpPr/>
          <p:nvPr/>
        </p:nvCxnSpPr>
        <p:spPr>
          <a:xfrm>
            <a:off x="821545" y="5507551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00548" y="5555380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63" name="TextBox 62"/>
          <p:cNvSpPr txBox="1"/>
          <p:nvPr/>
        </p:nvSpPr>
        <p:spPr>
          <a:xfrm>
            <a:off x="1902527" y="5561194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64" name="직선 연결선 63"/>
          <p:cNvCxnSpPr/>
          <p:nvPr/>
        </p:nvCxnSpPr>
        <p:spPr>
          <a:xfrm flipH="1">
            <a:off x="1848403" y="5522285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787381" y="442631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4280131" y="234081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27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597850"/>
              </p:ext>
            </p:extLst>
          </p:nvPr>
        </p:nvGraphicFramePr>
        <p:xfrm>
          <a:off x="3740126" y="764704"/>
          <a:ext cx="5340374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53403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1" u="none" baseline="0" dirty="0" smtClean="0">
                          <a:latin typeface="+mn-lt"/>
                          <a:ea typeface="+mn-ea"/>
                        </a:rPr>
                        <a:t>※</a:t>
                      </a:r>
                      <a:r>
                        <a:rPr lang="ko-KR" altLang="en-US" sz="1100" b="1" u="none" baseline="0" dirty="0" err="1" smtClean="0">
                          <a:latin typeface="+mn-lt"/>
                          <a:ea typeface="+mn-ea"/>
                        </a:rPr>
                        <a:t>앱</a:t>
                      </a:r>
                      <a:r>
                        <a:rPr lang="ko-KR" altLang="en-US" sz="1100" b="1" u="none" baseline="0" dirty="0" smtClean="0">
                          <a:latin typeface="+mn-lt"/>
                          <a:ea typeface="+mn-ea"/>
                        </a:rPr>
                        <a:t> 구동 시 보이는 랜딩 화면</a:t>
                      </a:r>
                      <a:endParaRPr lang="en-US" altLang="ko-KR" sz="1100" b="1" u="none" baseline="0" dirty="0" smtClean="0">
                        <a:latin typeface="+mn-lt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랜딩화면 노출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3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초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100" b="0" u="none" baseline="0" dirty="0" err="1" smtClean="0">
                          <a:latin typeface="+mn-lt"/>
                          <a:ea typeface="+mn-ea"/>
                        </a:rPr>
                        <a:t>앱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 최초 실행 시 화면이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login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으로 이동함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로그인 후 재 실행 시에는 자동 로그인 처리가 되어 있음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.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로그인 시에는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[main]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로 이동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   -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로딩 이미지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녹색로고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스마트 교통복지재단 로고 둘 다 노출 요청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   -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버전 체크 후 상위 버전이 출시되었으면 아래 </a:t>
                      </a:r>
                      <a:r>
                        <a:rPr lang="ko-KR" altLang="en-US" sz="1100" b="0" u="none" baseline="0" dirty="0" err="1" smtClean="0">
                          <a:latin typeface="+mn-lt"/>
                          <a:ea typeface="+mn-ea"/>
                        </a:rPr>
                        <a:t>알럿창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 띄우며 마켓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1100" b="0" u="none" baseline="0" dirty="0" err="1" smtClean="0">
                          <a:latin typeface="+mn-lt"/>
                          <a:ea typeface="+mn-ea"/>
                        </a:rPr>
                        <a:t>앱스토어로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 이동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   -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나중에 하기 버튼 클릭 시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1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 닫히며 </a:t>
                      </a:r>
                      <a:r>
                        <a:rPr lang="ko-KR" altLang="en-US" sz="1100" b="0" u="none" baseline="0" dirty="0" err="1" smtClean="0">
                          <a:latin typeface="+mn-lt"/>
                          <a:ea typeface="+mn-ea"/>
                        </a:rPr>
                        <a:t>앱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 사용 가능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                   </a:t>
                      </a:r>
                      <a:r>
                        <a:rPr lang="ko-KR" altLang="en-US" sz="1100" b="1" u="none" baseline="0" dirty="0" err="1" smtClean="0">
                          <a:latin typeface="+mn-lt"/>
                          <a:ea typeface="+mn-ea"/>
                        </a:rPr>
                        <a:t>안드로이드</a:t>
                      </a:r>
                      <a:r>
                        <a:rPr lang="ko-KR" altLang="en-US" sz="1100" b="1" u="none" baseline="0" dirty="0" smtClean="0">
                          <a:latin typeface="+mn-lt"/>
                          <a:ea typeface="+mn-ea"/>
                        </a:rPr>
                        <a:t>                                            </a:t>
                      </a:r>
                      <a:r>
                        <a:rPr lang="en-US" altLang="ko-KR" sz="1100" b="1" u="none" baseline="0" dirty="0" err="1" smtClean="0">
                          <a:latin typeface="+mn-lt"/>
                          <a:ea typeface="+mn-ea"/>
                        </a:rPr>
                        <a:t>ios</a:t>
                      </a:r>
                      <a:endParaRPr lang="en-US" altLang="ko-KR" sz="1100" b="1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3995936" y="3717032"/>
            <a:ext cx="1944216" cy="9829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스마트교통마일리지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앱이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업데이트 되었습니다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확인 버튼을 누르시면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마켓으로 이동합니다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55576" y="1628800"/>
            <a:ext cx="2232248" cy="38884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043608" y="2282784"/>
            <a:ext cx="1596194" cy="157826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스마트교통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 err="1" smtClean="0">
                <a:solidFill>
                  <a:schemeClr val="tx1"/>
                </a:solidFill>
              </a:rPr>
              <a:t>마일리지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052663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splash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4968044" y="4699944"/>
            <a:ext cx="972109" cy="323261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  <p:sp>
        <p:nvSpPr>
          <p:cNvPr id="19" name="직사각형 18"/>
          <p:cNvSpPr/>
          <p:nvPr/>
        </p:nvSpPr>
        <p:spPr>
          <a:xfrm>
            <a:off x="6167141" y="3717032"/>
            <a:ext cx="1944216" cy="9829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스마트교통마일리지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앱이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업데이트 되었습니다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확인 버튼을 누르시면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앱스토어로</a:t>
            </a:r>
            <a:r>
              <a:rPr lang="ko-KR" altLang="en-US" sz="1000" dirty="0" smtClean="0">
                <a:solidFill>
                  <a:schemeClr val="tx1"/>
                </a:solidFill>
              </a:rPr>
              <a:t> 이동합니다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995738" y="4699944"/>
            <a:ext cx="972305" cy="323261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나중에 하기</a:t>
            </a:r>
            <a:endParaRPr lang="ko-KR" altLang="en-US" sz="1200" b="1" dirty="0"/>
          </a:p>
        </p:txBody>
      </p:sp>
      <p:sp>
        <p:nvSpPr>
          <p:cNvPr id="13" name="직사각형 12"/>
          <p:cNvSpPr/>
          <p:nvPr/>
        </p:nvSpPr>
        <p:spPr>
          <a:xfrm>
            <a:off x="7139250" y="4699944"/>
            <a:ext cx="972109" cy="323261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  <p:sp>
        <p:nvSpPr>
          <p:cNvPr id="14" name="직사각형 13"/>
          <p:cNvSpPr/>
          <p:nvPr/>
        </p:nvSpPr>
        <p:spPr>
          <a:xfrm>
            <a:off x="6166944" y="4699944"/>
            <a:ext cx="972305" cy="323261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나중에 하기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4666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04700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sub_scan_wifi_2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06557"/>
              </p:ext>
            </p:extLst>
          </p:nvPr>
        </p:nvGraphicFramePr>
        <p:xfrm>
          <a:off x="5652120" y="650602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*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지하철 자동인증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en-US" altLang="ko-KR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wifi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페이지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환승완료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1)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뒤로 가기 버튼 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transfer_subway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화면으로 돌아감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2)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탑승한 지하철 정보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“0”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에 해당하는 역명 표시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3)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하차하기 버튼 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    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자전거 주행기록이 있을 경우 클릭 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 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sub_scan_wifi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자전거 주행기록이 없을 경우 클릭 시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4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번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4)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하차안내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자전거 주행 기록이 없을 경우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취소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닫음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     -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확인 버튼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위치정보 데이터는 </a:t>
                      </a:r>
                      <a:r>
                        <a:rPr lang="ko-KR" altLang="en-US" sz="10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관리자웹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서버에 </a:t>
                      </a:r>
                      <a:endParaRPr lang="en-US" altLang="ko-KR" sz="1000" b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     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기록되나 </a:t>
                      </a:r>
                      <a:r>
                        <a:rPr lang="ko-KR" altLang="en-US" sz="10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마일리지는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적립되지 않음</a:t>
                      </a:r>
                      <a:endParaRPr lang="en-US" altLang="ko-KR" sz="1000" b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5)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자전거로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환승하기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버튼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기존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NFC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로 인증한 사용자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bike_start_nfc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기존에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QR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코드로 인증한 사용자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bike_start_qr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756490" y="161036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지하철</a:t>
            </a:r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환승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48870" y="160145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61968" y="16628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48870" y="160145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61968" y="16628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47394" y="2703010"/>
            <a:ext cx="12939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환</a:t>
            </a:r>
            <a:r>
              <a:rPr lang="ko-KR" altLang="en-US" sz="1400" b="1" dirty="0" err="1">
                <a:latin typeface="나눔고딕" pitchFamily="50" charset="-127"/>
                <a:ea typeface="나눔고딕" pitchFamily="50" charset="-127"/>
              </a:rPr>
              <a:t>승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인증 완료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306471" y="3038771"/>
            <a:ext cx="1087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</a:rPr>
              <a:t>000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역 열차 탑승</a:t>
            </a:r>
            <a:endParaRPr lang="en-US" altLang="ko-KR" sz="10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90878" y="3696144"/>
            <a:ext cx="1429615" cy="30892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000" b="1" dirty="0" smtClean="0">
                <a:solidFill>
                  <a:schemeClr val="bg1"/>
                </a:solidFill>
                <a:latin typeface="Calibri"/>
              </a:rPr>
              <a:t>      하차하기</a:t>
            </a:r>
            <a:endParaRPr lang="ko-KR" altLang="en-US" sz="1000" b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10053" y="4077072"/>
            <a:ext cx="1425563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/>
            <a:r>
              <a:rPr lang="ko-KR" altLang="en-US" sz="1000" b="1" dirty="0" smtClean="0">
                <a:solidFill>
                  <a:schemeClr val="bg1"/>
                </a:solidFill>
                <a:latin typeface="Calibri"/>
              </a:rPr>
              <a:t>   자전거로  </a:t>
            </a:r>
            <a:r>
              <a:rPr lang="ko-KR" altLang="en-US" sz="1000" b="1" dirty="0" err="1" smtClean="0">
                <a:solidFill>
                  <a:schemeClr val="bg1"/>
                </a:solidFill>
                <a:latin typeface="Calibri"/>
              </a:rPr>
              <a:t>환승하기</a:t>
            </a:r>
            <a:endParaRPr lang="ko-KR" altLang="en-US" sz="1000" b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978864" y="30718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978864" y="360614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986322" y="40050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071415" y="4273351"/>
            <a:ext cx="1343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인증 완료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48849" y="3554323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3373837" y="3171799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3664378" y="3288716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하차 안내</a:t>
            </a:r>
            <a:endParaRPr lang="ko-KR" altLang="en-US" sz="11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3475006" y="3631197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대중교통만 이용할 시에는 </a:t>
            </a:r>
            <a:r>
              <a:rPr lang="ko-KR" altLang="en-US" sz="900" dirty="0" err="1" smtClean="0"/>
              <a:t>환승</a:t>
            </a:r>
            <a:endParaRPr lang="en-US" altLang="ko-KR" sz="900" dirty="0" smtClean="0"/>
          </a:p>
          <a:p>
            <a:r>
              <a:rPr lang="ko-KR" altLang="en-US" sz="900" dirty="0" err="1" smtClean="0"/>
              <a:t>마일리지가</a:t>
            </a:r>
            <a:r>
              <a:rPr lang="ko-KR" altLang="en-US" sz="900" dirty="0" smtClean="0"/>
              <a:t> 적립되지 않습니다</a:t>
            </a:r>
            <a:r>
              <a:rPr lang="en-US" altLang="ko-KR" sz="900" dirty="0" smtClean="0"/>
              <a:t>. </a:t>
            </a:r>
          </a:p>
          <a:p>
            <a:r>
              <a:rPr lang="ko-KR" altLang="en-US" sz="900" dirty="0" smtClean="0"/>
              <a:t>그래도 하차하시겠습니까</a:t>
            </a:r>
            <a:r>
              <a:rPr lang="en-US" altLang="ko-KR" sz="900" dirty="0" smtClean="0"/>
              <a:t>?</a:t>
            </a:r>
            <a:endParaRPr lang="en-US" altLang="ko-KR" sz="900" dirty="0"/>
          </a:p>
        </p:txBody>
      </p:sp>
      <p:cxnSp>
        <p:nvCxnSpPr>
          <p:cNvPr id="57" name="직선 연결선 56"/>
          <p:cNvCxnSpPr>
            <a:endCxn id="54" idx="2"/>
          </p:cNvCxnSpPr>
          <p:nvPr/>
        </p:nvCxnSpPr>
        <p:spPr>
          <a:xfrm flipH="1">
            <a:off x="4401134" y="4200527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381502" y="4205723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460505" y="4253552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4462484" y="4259366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sp>
        <p:nvSpPr>
          <p:cNvPr id="61" name="타원 60"/>
          <p:cNvSpPr/>
          <p:nvPr/>
        </p:nvSpPr>
        <p:spPr>
          <a:xfrm>
            <a:off x="3298538" y="314031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2" name="꺾인 연결선 61"/>
          <p:cNvCxnSpPr>
            <a:stCxn id="33" idx="3"/>
            <a:endCxn id="54" idx="1"/>
          </p:cNvCxnSpPr>
          <p:nvPr/>
        </p:nvCxnSpPr>
        <p:spPr>
          <a:xfrm>
            <a:off x="2520493" y="3850608"/>
            <a:ext cx="853344" cy="2585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26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808973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sub_scan_wifi_3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59274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*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지하철 자동인증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en-US" altLang="ko-KR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wifi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페이지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하차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닫기 버튼 클릭 시 기록 저장되며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[main]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하차 지하철 정보 표시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“000”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에 들어갈 지하철 역명 표시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3)   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확인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기록 정보 저장되며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u="none" baseline="0" dirty="0" err="1" smtClean="0">
                          <a:latin typeface="+mn-lt"/>
                          <a:ea typeface="+mn-ea"/>
                        </a:rPr>
                        <a:t>history_transfer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으로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1197852" y="2638591"/>
            <a:ext cx="12939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하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차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인증 완료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41133" y="3040442"/>
            <a:ext cx="12073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</a:rPr>
              <a:t>000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역 지하철 하차</a:t>
            </a:r>
            <a:endParaRPr lang="en-US" altLang="ko-KR" sz="10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152654" y="307355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45943" y="1618384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지하철 하차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51421" y="167090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51421" y="167090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24767" y="4006743"/>
            <a:ext cx="1040114" cy="30892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000" b="1" smtClean="0">
                <a:solidFill>
                  <a:schemeClr val="bg1"/>
                </a:solidFill>
                <a:latin typeface="Calibri"/>
              </a:rPr>
              <a:t>확</a:t>
            </a:r>
            <a:r>
              <a:rPr lang="ko-KR" altLang="en-US" sz="1000" b="1">
                <a:solidFill>
                  <a:schemeClr val="bg1"/>
                </a:solidFill>
                <a:latin typeface="Calibri"/>
              </a:rPr>
              <a:t>인</a:t>
            </a:r>
            <a:endParaRPr lang="ko-KR" altLang="en-US" sz="1000" b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282246" y="393800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Close Window"/>
          <p:cNvSpPr>
            <a:spLocks noChangeAspect="1" noEditPoints="1"/>
          </p:cNvSpPr>
          <p:nvPr/>
        </p:nvSpPr>
        <p:spPr bwMode="auto">
          <a:xfrm>
            <a:off x="821234" y="1670902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26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3381772" y="1685568"/>
            <a:ext cx="2160000" cy="3888432"/>
          </a:xfrm>
          <a:prstGeom prst="rect">
            <a:avLst/>
          </a:prstGeom>
          <a:solidFill>
            <a:schemeClr val="tx1">
              <a:lumMod val="65000"/>
              <a:lumOff val="3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3966310" y="3066042"/>
            <a:ext cx="1343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인증 완료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353633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*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지하철 자동인증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en-US" altLang="ko-KR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wifi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페이지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_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탑승완료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뒤로 가기 버튼 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pub_sub_start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화면으로 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돌아감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2)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탑승한 지하철 정보 노출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역명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3)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하차하기 버튼 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4)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4)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하차안내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자전거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환승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없이 버스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지하철만 탑승한 후 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 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하차하기 버튼 클릭 시 해당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5)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취소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닫음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6)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확인 버튼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sub_scan_wifi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으로 이동</a:t>
                      </a:r>
                      <a:endParaRPr lang="en-US" altLang="ko-KR" sz="1000" b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-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위치정보 데이터는 </a:t>
                      </a:r>
                      <a:r>
                        <a:rPr lang="ko-KR" altLang="en-US" sz="10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관리자웹에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들어가나 </a:t>
                      </a:r>
                      <a:r>
                        <a:rPr lang="ko-KR" altLang="en-US" sz="1000" b="0" u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마일리지는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쌓이지 않음</a:t>
                      </a:r>
                      <a:endParaRPr lang="en-US" altLang="ko-KR" sz="1000" b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7)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자전거로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환승하기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버튼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기존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NFC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로 인증한 사용자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bike_start_nfc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기존에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QR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코드로 인증한 사용자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bike_start_qr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기존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NFC/QR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코드 인증을 하지 않은 사용자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7)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8)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인증 안내 영역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bike_start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페이지의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레이어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팝업과 내용 동일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페이지 이동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내용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 등은 동일하게 구성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241670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pub_sub_wifi_start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533202" y="168236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지하철</a:t>
            </a:r>
            <a:r>
              <a:rPr lang="en-US" altLang="ko-KR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탑</a:t>
            </a:r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승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25582" y="167345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38680" y="17348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25582" y="167345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38680" y="17348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24106" y="2775010"/>
            <a:ext cx="12939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탑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승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인증 완료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83183" y="3110771"/>
            <a:ext cx="1087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</a:rPr>
              <a:t>000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역 열차 탑승</a:t>
            </a:r>
            <a:endParaRPr lang="en-US" altLang="ko-KR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67590" y="3768144"/>
            <a:ext cx="1429615" cy="30892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000" b="1" dirty="0" smtClean="0">
                <a:solidFill>
                  <a:schemeClr val="bg1"/>
                </a:solidFill>
                <a:latin typeface="Calibri"/>
              </a:rPr>
              <a:t>      하차하기</a:t>
            </a:r>
            <a:endParaRPr lang="ko-KR" altLang="en-US" sz="1000" b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43744" y="2347014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268732" y="1964490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559273" y="2081407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하차 안내</a:t>
            </a:r>
            <a:endParaRPr lang="ko-KR" altLang="en-US" sz="11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3369901" y="2423888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대중교통만 이용할 시에는 </a:t>
            </a:r>
            <a:r>
              <a:rPr lang="ko-KR" altLang="en-US" sz="900" dirty="0" err="1" smtClean="0"/>
              <a:t>환승</a:t>
            </a:r>
            <a:endParaRPr lang="en-US" altLang="ko-KR" sz="900" dirty="0" smtClean="0"/>
          </a:p>
          <a:p>
            <a:r>
              <a:rPr lang="ko-KR" altLang="en-US" sz="900" dirty="0" err="1" smtClean="0"/>
              <a:t>마일리지가</a:t>
            </a:r>
            <a:r>
              <a:rPr lang="ko-KR" altLang="en-US" sz="900" dirty="0" smtClean="0"/>
              <a:t> 적립되지 않습니다</a:t>
            </a:r>
            <a:r>
              <a:rPr lang="en-US" altLang="ko-KR" sz="900" dirty="0" smtClean="0"/>
              <a:t>. </a:t>
            </a:r>
          </a:p>
          <a:p>
            <a:r>
              <a:rPr lang="ko-KR" altLang="en-US" sz="900" dirty="0" smtClean="0"/>
              <a:t>그래도 하차하시겠습니까</a:t>
            </a:r>
            <a:r>
              <a:rPr lang="en-US" altLang="ko-KR" sz="900" dirty="0" smtClean="0"/>
              <a:t>?</a:t>
            </a:r>
            <a:endParaRPr lang="en-US" altLang="ko-KR" sz="900" dirty="0"/>
          </a:p>
        </p:txBody>
      </p:sp>
      <p:cxnSp>
        <p:nvCxnSpPr>
          <p:cNvPr id="33" name="직선 연결선 32"/>
          <p:cNvCxnSpPr>
            <a:endCxn id="30" idx="2"/>
          </p:cNvCxnSpPr>
          <p:nvPr/>
        </p:nvCxnSpPr>
        <p:spPr>
          <a:xfrm flipH="1">
            <a:off x="4296029" y="2993218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3276397" y="2998414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355400" y="3046243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4357379" y="3052057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4" name="꺾인 연결선 3"/>
          <p:cNvCxnSpPr>
            <a:stCxn id="23" idx="1"/>
            <a:endCxn id="30" idx="1"/>
          </p:cNvCxnSpPr>
          <p:nvPr/>
        </p:nvCxnSpPr>
        <p:spPr>
          <a:xfrm rot="10800000" flipH="1">
            <a:off x="867590" y="2669156"/>
            <a:ext cx="2401142" cy="1253453"/>
          </a:xfrm>
          <a:prstGeom prst="bentConnector3">
            <a:avLst>
              <a:gd name="adj1" fmla="val -952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935616" y="310899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755576" y="367814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3190576" y="190140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3343667" y="302544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394887" y="301605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368126" y="4448200"/>
            <a:ext cx="2183186" cy="11338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3440561" y="4933968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3437086" y="4933968"/>
            <a:ext cx="10759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네</a:t>
            </a:r>
            <a:r>
              <a:rPr lang="en-US" altLang="ko-KR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, NFC</a:t>
            </a:r>
            <a:r>
              <a:rPr lang="ko-KR" altLang="en-US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가 있습니다</a:t>
            </a:r>
            <a:r>
              <a:rPr lang="en-US" altLang="ko-KR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437086" y="5149992"/>
            <a:ext cx="12170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네</a:t>
            </a:r>
            <a:r>
              <a:rPr lang="en-US" altLang="ko-KR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800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800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코드가 </a:t>
            </a:r>
            <a:r>
              <a:rPr lang="ko-KR" altLang="en-US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있습니다</a:t>
            </a:r>
            <a:r>
              <a:rPr lang="en-US" altLang="ko-KR" sz="800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437086" y="5366016"/>
            <a:ext cx="175881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아니오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 NFC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코드가 없습니다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3283794" y="43471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343517" y="4464536"/>
            <a:ext cx="2236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인증을 위해서는</a:t>
            </a:r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자전거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NFC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코드가 </a:t>
            </a:r>
            <a:endParaRPr lang="en-US" altLang="ko-KR" sz="8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필요합니다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자전거에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NFC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코드가 </a:t>
            </a:r>
            <a:endParaRPr lang="en-US" altLang="ko-KR" sz="8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부착되어 있나요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?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6" name="꺾인 연결선 65"/>
          <p:cNvCxnSpPr/>
          <p:nvPr/>
        </p:nvCxnSpPr>
        <p:spPr>
          <a:xfrm>
            <a:off x="2297206" y="4653136"/>
            <a:ext cx="1076588" cy="29151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851814" y="4185064"/>
            <a:ext cx="1425563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/>
            <a:r>
              <a:rPr lang="ko-KR" altLang="en-US" sz="1000" b="1" dirty="0" smtClean="0">
                <a:solidFill>
                  <a:schemeClr val="bg1"/>
                </a:solidFill>
                <a:latin typeface="Calibri"/>
              </a:rPr>
              <a:t>   자전거로  </a:t>
            </a:r>
            <a:r>
              <a:rPr lang="ko-KR" altLang="en-US" sz="1000" b="1" dirty="0" err="1" smtClean="0">
                <a:solidFill>
                  <a:schemeClr val="bg1"/>
                </a:solidFill>
                <a:latin typeface="Calibri"/>
              </a:rPr>
              <a:t>환승하기</a:t>
            </a:r>
            <a:endParaRPr lang="ko-KR" altLang="en-US" sz="1000" b="1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743205" y="406727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36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94029" y="908720"/>
            <a:ext cx="4168092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86572" y="3077613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11560" y="2695089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02101" y="2812006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주행 오류</a:t>
            </a:r>
            <a:endParaRPr lang="ko-KR" altLang="en-US" sz="11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08105" y="3122976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주행 기록 중 오류가 발생하여 종료된 내역이 있습니다</a:t>
            </a:r>
            <a:r>
              <a:rPr lang="en-US" altLang="ko-KR" sz="900" dirty="0" smtClean="0"/>
              <a:t>. </a:t>
            </a:r>
            <a:r>
              <a:rPr lang="ko-KR" altLang="en-US" sz="900" dirty="0" smtClean="0"/>
              <a:t>이어하시겠습니까</a:t>
            </a:r>
            <a:r>
              <a:rPr lang="en-US" altLang="ko-KR" sz="900" dirty="0" smtClean="0"/>
              <a:t>?</a:t>
            </a:r>
          </a:p>
        </p:txBody>
      </p:sp>
      <p:cxnSp>
        <p:nvCxnSpPr>
          <p:cNvPr id="6" name="직선 연결선 5"/>
          <p:cNvCxnSpPr>
            <a:endCxn id="3" idx="2"/>
          </p:cNvCxnSpPr>
          <p:nvPr/>
        </p:nvCxnSpPr>
        <p:spPr>
          <a:xfrm flipH="1">
            <a:off x="1638857" y="3723817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89360" y="263200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619225" y="3729013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8228" y="3776842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700207" y="3782656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893449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abnormal-end_1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464212"/>
              </p:ext>
            </p:extLst>
          </p:nvPr>
        </p:nvGraphicFramePr>
        <p:xfrm>
          <a:off x="5220072" y="758276"/>
          <a:ext cx="3860427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8604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비정상 종료 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1 (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주행기록 중 꺼짐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1) </a:t>
                      </a:r>
                      <a:r>
                        <a:rPr lang="en-US" altLang="ko-KR" sz="1000" dirty="0" smtClean="0"/>
                        <a:t>[</a:t>
                      </a:r>
                      <a:r>
                        <a:rPr lang="en-US" altLang="ko-KR" sz="1000" dirty="0" err="1" smtClean="0"/>
                        <a:t>bike_ing</a:t>
                      </a:r>
                      <a:r>
                        <a:rPr lang="en-US" altLang="ko-KR" sz="1000" dirty="0" smtClean="0"/>
                        <a:t>] </a:t>
                      </a:r>
                      <a:r>
                        <a:rPr lang="ko-KR" altLang="en-US" sz="1000" dirty="0" smtClean="0"/>
                        <a:t>화면에서 배터리 꺼짐이나 오류로 종료된 후 </a:t>
                      </a:r>
                      <a:r>
                        <a:rPr lang="ko-KR" altLang="en-US" sz="1000" dirty="0" err="1" smtClean="0"/>
                        <a:t>앱을</a:t>
                      </a:r>
                      <a:r>
                        <a:rPr lang="ko-KR" altLang="en-US" sz="1000" dirty="0" smtClean="0"/>
                        <a:t> 다시 켰을 때 노출되는 팝업</a:t>
                      </a:r>
                      <a:endParaRPr lang="en-US" altLang="ko-KR" sz="1000" dirty="0" smtClean="0"/>
                    </a:p>
                    <a:p>
                      <a:pPr defTabSz="914400">
                        <a:lnSpc>
                          <a:spcPct val="130000"/>
                        </a:lnSpc>
                        <a:defRPr/>
                      </a:pPr>
                      <a:r>
                        <a:rPr lang="en-US" altLang="ko-KR" sz="1000" dirty="0" smtClean="0"/>
                        <a:t>      - </a:t>
                      </a:r>
                      <a:r>
                        <a:rPr lang="ko-KR" altLang="en-US" sz="1000" dirty="0" smtClean="0"/>
                        <a:t>취소 버튼 </a:t>
                      </a:r>
                      <a:r>
                        <a:rPr lang="en-US" altLang="ko-KR" sz="1000" dirty="0" smtClean="0"/>
                        <a:t>: </a:t>
                      </a:r>
                      <a:r>
                        <a:rPr lang="ko-KR" altLang="en-US" sz="1000" dirty="0" smtClean="0"/>
                        <a:t>클릭 시 </a:t>
                      </a:r>
                      <a:r>
                        <a:rPr lang="en-US" altLang="ko-KR" sz="1000" dirty="0" smtClean="0"/>
                        <a:t>[main]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페이지 이동</a:t>
                      </a:r>
                      <a:endParaRPr lang="en-US" altLang="ko-KR" sz="1000" dirty="0" smtClean="0"/>
                    </a:p>
                    <a:p>
                      <a:pPr defTabSz="914400">
                        <a:lnSpc>
                          <a:spcPct val="130000"/>
                        </a:lnSpc>
                        <a:defRPr/>
                      </a:pPr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확인 버튼 </a:t>
                      </a:r>
                      <a:r>
                        <a:rPr lang="en-US" altLang="ko-KR" sz="1000" dirty="0" smtClean="0"/>
                        <a:t>: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클릭 시 비정상 종료 되기 전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주행기록 페이지</a:t>
                      </a:r>
                      <a:endParaRPr lang="en-US" altLang="ko-KR" sz="1000" baseline="0" dirty="0" smtClean="0"/>
                    </a:p>
                    <a:p>
                      <a:pPr defTabSz="914400">
                        <a:lnSpc>
                          <a:spcPct val="130000"/>
                        </a:lnSpc>
                        <a:defRPr/>
                      </a:pPr>
                      <a:r>
                        <a:rPr lang="en-US" altLang="ko-KR" sz="1000" baseline="0" dirty="0" smtClean="0"/>
                        <a:t>                         [</a:t>
                      </a:r>
                      <a:r>
                        <a:rPr lang="en-US" altLang="ko-KR" sz="1000" baseline="0" dirty="0" err="1" smtClean="0"/>
                        <a:t>bike_ing</a:t>
                      </a:r>
                      <a:r>
                        <a:rPr lang="en-US" altLang="ko-KR" sz="1000" baseline="0" dirty="0" smtClean="0"/>
                        <a:t>]</a:t>
                      </a:r>
                      <a:r>
                        <a:rPr lang="ko-KR" altLang="en-US" sz="1000" baseline="0" dirty="0" smtClean="0"/>
                        <a:t>로 이동함</a:t>
                      </a:r>
                      <a:r>
                        <a:rPr lang="en-US" altLang="ko-KR" sz="1000" baseline="0" dirty="0" smtClean="0"/>
                        <a:t> 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64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420367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abnormal-end_2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347425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비정상 종료 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2 (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대중교통 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환승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중 꺼짐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1) </a:t>
                      </a:r>
                      <a:r>
                        <a:rPr lang="ko-KR" altLang="en-US" sz="1000" dirty="0" err="1" smtClean="0"/>
                        <a:t>환승</a:t>
                      </a:r>
                      <a:r>
                        <a:rPr lang="ko-KR" altLang="en-US" sz="1000" dirty="0" smtClean="0"/>
                        <a:t> 화면에서 </a:t>
                      </a:r>
                      <a:r>
                        <a:rPr lang="ko-KR" altLang="en-US" sz="1000" dirty="0" err="1" smtClean="0"/>
                        <a:t>환승</a:t>
                      </a:r>
                      <a:r>
                        <a:rPr lang="ko-KR" altLang="en-US" sz="1000" dirty="0" smtClean="0"/>
                        <a:t> 인증 중 배터리 꺼짐이나 오류로 종료된 후 </a:t>
                      </a:r>
                      <a:r>
                        <a:rPr lang="ko-KR" altLang="en-US" sz="1000" dirty="0" err="1" smtClean="0"/>
                        <a:t>앱을</a:t>
                      </a:r>
                      <a:r>
                        <a:rPr lang="ko-KR" altLang="en-US" sz="1000" dirty="0" smtClean="0"/>
                        <a:t> 다시 켰을 때 노출되는 팝업</a:t>
                      </a:r>
                      <a:endParaRPr lang="en-US" altLang="ko-KR" sz="1000" dirty="0" smtClean="0"/>
                    </a:p>
                    <a:p>
                      <a:pPr defTabSz="914400">
                        <a:lnSpc>
                          <a:spcPct val="130000"/>
                        </a:lnSpc>
                        <a:defRPr/>
                      </a:pPr>
                      <a:r>
                        <a:rPr lang="en-US" altLang="ko-KR" sz="1000" dirty="0" smtClean="0"/>
                        <a:t>      - </a:t>
                      </a:r>
                      <a:r>
                        <a:rPr lang="ko-KR" altLang="en-US" sz="1000" dirty="0" smtClean="0"/>
                        <a:t>취소 버튼 </a:t>
                      </a:r>
                      <a:r>
                        <a:rPr lang="en-US" altLang="ko-KR" sz="1000" dirty="0" smtClean="0"/>
                        <a:t>: </a:t>
                      </a:r>
                      <a:r>
                        <a:rPr lang="ko-KR" altLang="en-US" sz="1000" dirty="0" smtClean="0"/>
                        <a:t>클릭 시 </a:t>
                      </a:r>
                      <a:r>
                        <a:rPr lang="en-US" altLang="ko-KR" sz="1000" dirty="0" smtClean="0"/>
                        <a:t>[main</a:t>
                      </a:r>
                      <a:r>
                        <a:rPr lang="en-US" altLang="ko-KR" sz="1000" baseline="0" dirty="0" smtClean="0"/>
                        <a:t>] </a:t>
                      </a:r>
                      <a:r>
                        <a:rPr lang="ko-KR" altLang="en-US" sz="1000" baseline="0" dirty="0" smtClean="0"/>
                        <a:t>페이지로 이동함</a:t>
                      </a:r>
                      <a:endParaRPr lang="en-US" altLang="ko-KR" sz="1000" dirty="0" smtClean="0"/>
                    </a:p>
                    <a:p>
                      <a:pPr defTabSz="914400">
                        <a:lnSpc>
                          <a:spcPct val="130000"/>
                        </a:lnSpc>
                        <a:defRPr/>
                      </a:pPr>
                      <a:r>
                        <a:rPr lang="en-US" altLang="ko-KR" sz="1000" dirty="0" smtClean="0"/>
                        <a:t>      - </a:t>
                      </a:r>
                      <a:r>
                        <a:rPr lang="ko-KR" altLang="en-US" sz="1000" dirty="0" smtClean="0"/>
                        <a:t>확인 버튼 </a:t>
                      </a:r>
                      <a:r>
                        <a:rPr lang="en-US" altLang="ko-KR" sz="1000" dirty="0" smtClean="0"/>
                        <a:t>: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클릭 시 비정상 종료 되기 전 인증 페이지로 이동</a:t>
                      </a:r>
                      <a:r>
                        <a:rPr lang="en-US" altLang="ko-KR" sz="1000" baseline="0" dirty="0" smtClean="0"/>
                        <a:t>. </a:t>
                      </a:r>
                      <a:r>
                        <a:rPr lang="ko-KR" altLang="en-US" sz="1000" baseline="0" dirty="0" smtClean="0"/>
                        <a:t>이동하여 인증하게 되면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환승으로</a:t>
                      </a:r>
                      <a:r>
                        <a:rPr lang="ko-KR" altLang="en-US" sz="1000" baseline="0" dirty="0" smtClean="0"/>
                        <a:t> 처리하여 </a:t>
                      </a:r>
                      <a:r>
                        <a:rPr lang="ko-KR" altLang="en-US" sz="1000" baseline="0" dirty="0" err="1" smtClean="0"/>
                        <a:t>환승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마일리지</a:t>
                      </a:r>
                      <a:r>
                        <a:rPr lang="ko-KR" altLang="en-US" sz="1000" baseline="0" dirty="0" smtClean="0"/>
                        <a:t> 부여되며 </a:t>
                      </a:r>
                      <a:r>
                        <a:rPr lang="ko-KR" altLang="en-US" sz="1000" baseline="0" dirty="0" err="1" smtClean="0"/>
                        <a:t>히스토리에서도</a:t>
                      </a:r>
                      <a:r>
                        <a:rPr lang="ko-KR" altLang="en-US" sz="1000" baseline="0" dirty="0" smtClean="0"/>
                        <a:t> 기록되어야 함</a:t>
                      </a:r>
                      <a:endParaRPr lang="en-US" altLang="ko-KR" sz="100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lang="ko-KR" altLang="en-US" sz="1000" baseline="0" dirty="0" smtClean="0"/>
                        <a:t>대중교통 인증 중이었으면 </a:t>
                      </a:r>
                      <a:r>
                        <a:rPr lang="en-US" altLang="ko-KR" sz="1000" baseline="0" dirty="0" smtClean="0"/>
                        <a:t>[</a:t>
                      </a:r>
                      <a:r>
                        <a:rPr lang="en-US" altLang="ko-KR" sz="1000" baseline="0" dirty="0" err="1" smtClean="0"/>
                        <a:t>scan_nfc</a:t>
                      </a:r>
                      <a:r>
                        <a:rPr lang="en-US" altLang="ko-KR" sz="1000" baseline="0" dirty="0" smtClean="0"/>
                        <a:t>], [</a:t>
                      </a:r>
                      <a:r>
                        <a:rPr lang="en-US" altLang="ko-KR" sz="1000" baseline="0" dirty="0" err="1" smtClean="0"/>
                        <a:t>scan_qr</a:t>
                      </a:r>
                      <a:r>
                        <a:rPr lang="en-US" altLang="ko-KR" sz="1000" baseline="0" dirty="0" smtClean="0"/>
                        <a:t>] </a:t>
                      </a:r>
                      <a:r>
                        <a:rPr lang="ko-KR" altLang="en-US" sz="1000" baseline="0" dirty="0" smtClean="0"/>
                        <a:t>페이지 중 인증 방식 설정한 페이지로 이동</a:t>
                      </a:r>
                      <a:endParaRPr lang="en-US" altLang="ko-KR" sz="100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lang="ko-KR" altLang="en-US" sz="1000" baseline="0" dirty="0" smtClean="0"/>
                        <a:t>지하철 </a:t>
                      </a:r>
                      <a:r>
                        <a:rPr lang="en-US" altLang="ko-KR" sz="1000" baseline="0" dirty="0" smtClean="0"/>
                        <a:t>Wi-Fi  </a:t>
                      </a:r>
                      <a:r>
                        <a:rPr lang="ko-KR" altLang="en-US" sz="1000" baseline="0" dirty="0" smtClean="0"/>
                        <a:t>인증 중이었으면 </a:t>
                      </a:r>
                      <a:r>
                        <a:rPr lang="en-US" altLang="ko-KR" sz="1000" baseline="0" dirty="0" smtClean="0"/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sub_scan_wifi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이동함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2)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오류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인증 후 하차나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추가환승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선택하기 전 배터리 꺼짐이나 오류로 종료된 후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앱을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다시 켰을 때 노출되는 팝업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[main]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이동함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aseline="0" dirty="0" smtClean="0"/>
                        <a:t>클릭 시 비정상 종료 되기 전 인증 페이지로 이동</a:t>
                      </a:r>
                      <a:endParaRPr lang="en-US" altLang="ko-KR" sz="100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lang="ko-KR" altLang="en-US" sz="1000" baseline="0" dirty="0" smtClean="0"/>
                        <a:t>대중교통 인증 후 라면 </a:t>
                      </a:r>
                      <a:r>
                        <a:rPr lang="en-US" altLang="ko-KR" sz="1000" baseline="0" dirty="0" smtClean="0"/>
                        <a:t>[</a:t>
                      </a:r>
                      <a:r>
                        <a:rPr lang="en-US" altLang="ko-KR" sz="1000" baseline="0" dirty="0" err="1" smtClean="0"/>
                        <a:t>transfer_end</a:t>
                      </a:r>
                      <a:r>
                        <a:rPr lang="en-US" altLang="ko-KR" sz="1000" baseline="0" dirty="0" smtClean="0"/>
                        <a:t>] </a:t>
                      </a:r>
                      <a:r>
                        <a:rPr lang="ko-KR" altLang="en-US" sz="1000" baseline="0" dirty="0" smtClean="0"/>
                        <a:t>페이지로 이동함</a:t>
                      </a:r>
                      <a:endParaRPr lang="en-US" altLang="ko-KR" sz="100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lang="ko-KR" altLang="en-US" sz="1000" baseline="0" dirty="0" smtClean="0"/>
                        <a:t>지하철 </a:t>
                      </a:r>
                      <a:r>
                        <a:rPr lang="en-US" altLang="ko-KR" sz="1000" baseline="0" dirty="0" smtClean="0"/>
                        <a:t>Wi-Fi  </a:t>
                      </a:r>
                      <a:r>
                        <a:rPr lang="ko-KR" altLang="en-US" sz="1000" baseline="0" dirty="0" smtClean="0"/>
                        <a:t>인증 후 라면 </a:t>
                      </a:r>
                      <a:r>
                        <a:rPr lang="en-US" altLang="ko-KR" sz="1000" baseline="0" dirty="0" smtClean="0"/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sub_scan_wifi_2]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이동함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186572" y="3077613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11560" y="2695089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02101" y="2780928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인증 오류</a:t>
            </a:r>
            <a:endParaRPr lang="ko-KR" altLang="en-US" sz="11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98808" y="3068960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 인증 중 오류가 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발생하여 종료된 내역이 있습니다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 확인 버튼을 누르면 인증 페이지로 이동합니다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cxnSp>
        <p:nvCxnSpPr>
          <p:cNvPr id="19" name="직선 연결선 18"/>
          <p:cNvCxnSpPr>
            <a:endCxn id="16" idx="2"/>
          </p:cNvCxnSpPr>
          <p:nvPr/>
        </p:nvCxnSpPr>
        <p:spPr>
          <a:xfrm flipH="1">
            <a:off x="1638857" y="3723817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19225" y="3729013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8228" y="3776842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1700207" y="3782656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sp>
        <p:nvSpPr>
          <p:cNvPr id="23" name="타원 22"/>
          <p:cNvSpPr/>
          <p:nvPr/>
        </p:nvSpPr>
        <p:spPr>
          <a:xfrm>
            <a:off x="589360" y="263200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24" name="TextBox 23"/>
          <p:cNvSpPr txBox="1"/>
          <p:nvPr/>
        </p:nvSpPr>
        <p:spPr>
          <a:xfrm>
            <a:off x="4017084" y="3077612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3442072" y="2695088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32613" y="2812005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/>
              <a:t>환승</a:t>
            </a:r>
            <a:r>
              <a:rPr lang="ko-KR" altLang="en-US" sz="1100" b="1" dirty="0" smtClean="0"/>
              <a:t> 오류</a:t>
            </a:r>
            <a:endParaRPr lang="ko-KR" altLang="en-US" sz="11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529320" y="3068959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환승</a:t>
            </a:r>
            <a:r>
              <a:rPr lang="ko-KR" altLang="en-US" sz="900" dirty="0" smtClean="0"/>
              <a:t> 후 오류가 발생하여 종료된 내역이 있습니다</a:t>
            </a:r>
            <a:r>
              <a:rPr lang="en-US" altLang="ko-KR" sz="900" dirty="0" smtClean="0"/>
              <a:t>. </a:t>
            </a:r>
            <a:r>
              <a:rPr lang="ko-KR" altLang="en-US" sz="900" dirty="0" smtClean="0"/>
              <a:t>확인 버튼을 누르면 해당 페이지로 이동합니다</a:t>
            </a:r>
            <a:r>
              <a:rPr lang="en-US" altLang="ko-KR" sz="900" dirty="0" smtClean="0"/>
              <a:t>.</a:t>
            </a:r>
          </a:p>
        </p:txBody>
      </p:sp>
      <p:cxnSp>
        <p:nvCxnSpPr>
          <p:cNvPr id="28" name="직선 연결선 27"/>
          <p:cNvCxnSpPr>
            <a:endCxn id="25" idx="2"/>
          </p:cNvCxnSpPr>
          <p:nvPr/>
        </p:nvCxnSpPr>
        <p:spPr>
          <a:xfrm flipH="1">
            <a:off x="4469369" y="3723816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449737" y="3729012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528740" y="3776841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4530719" y="3782655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sp>
        <p:nvSpPr>
          <p:cNvPr id="32" name="타원 31"/>
          <p:cNvSpPr/>
          <p:nvPr/>
        </p:nvSpPr>
        <p:spPr>
          <a:xfrm>
            <a:off x="3419872" y="263200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81761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023629" y="908720"/>
            <a:ext cx="4067944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670537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abnormal-end_3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435427"/>
              </p:ext>
            </p:extLst>
          </p:nvPr>
        </p:nvGraphicFramePr>
        <p:xfrm>
          <a:off x="5220072" y="758276"/>
          <a:ext cx="3860427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8604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비정상 종료 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3 (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대중교통 탑승 인증 후 꺼짐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대중교통 탑승 인증 후 하차나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선택 하기 전 배터리 꺼짐이나 오류로 종료된 후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앱을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다시 켰을 때 노출되는 팝업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[main]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이동함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aseline="0" dirty="0" smtClean="0"/>
                        <a:t>클릭 시 비정상 종료 되기 전 인증 페이지로 이동</a:t>
                      </a:r>
                      <a:endParaRPr lang="en-US" altLang="ko-KR" sz="100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lang="ko-KR" altLang="en-US" sz="1000" baseline="0" dirty="0" smtClean="0"/>
                        <a:t>대중교통 인증 후라면 </a:t>
                      </a:r>
                      <a:r>
                        <a:rPr lang="en-US" altLang="ko-KR" sz="1000" baseline="0" dirty="0" smtClean="0"/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pub_end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aseline="0" dirty="0" smtClean="0"/>
                        <a:t>페이지로 돌아감</a:t>
                      </a:r>
                      <a:endParaRPr lang="en-US" altLang="ko-KR" sz="100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lphaLcPeriod"/>
                        <a:tabLst/>
                        <a:defRPr/>
                      </a:pPr>
                      <a:r>
                        <a:rPr lang="ko-KR" altLang="en-US" sz="1000" baseline="0" dirty="0" smtClean="0"/>
                        <a:t>지하철 </a:t>
                      </a:r>
                      <a:r>
                        <a:rPr lang="en-US" altLang="ko-KR" sz="1000" baseline="0" dirty="0" smtClean="0"/>
                        <a:t>Wi-Fi  </a:t>
                      </a:r>
                      <a:r>
                        <a:rPr lang="ko-KR" altLang="en-US" sz="1000" baseline="0" dirty="0" smtClean="0"/>
                        <a:t>인증 후라면 </a:t>
                      </a:r>
                      <a:r>
                        <a:rPr lang="en-US" altLang="ko-KR" sz="1000" baseline="0" dirty="0" smtClean="0"/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sub_scan_wifi_2]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이동함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186572" y="3077613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11560" y="2695089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02101" y="2812006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탑승 오류</a:t>
            </a:r>
            <a:endParaRPr lang="ko-KR" altLang="en-US" sz="11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98808" y="3137193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탑승 </a:t>
            </a:r>
            <a:r>
              <a:rPr lang="ko-KR" altLang="en-US" sz="900" dirty="0"/>
              <a:t>후 오류가 발생하여 종료된 내역이 있습니다</a:t>
            </a:r>
            <a:r>
              <a:rPr lang="en-US" altLang="ko-KR" sz="900" dirty="0"/>
              <a:t>. </a:t>
            </a:r>
            <a:r>
              <a:rPr lang="ko-KR" altLang="en-US" sz="900" dirty="0"/>
              <a:t>확인 버튼을 누르면 해당 페이지로 이동합니다</a:t>
            </a:r>
            <a:r>
              <a:rPr lang="en-US" altLang="ko-KR" sz="900" dirty="0" smtClean="0"/>
              <a:t>.</a:t>
            </a:r>
            <a:r>
              <a:rPr lang="ko-KR" altLang="en-US" sz="900" dirty="0" smtClean="0"/>
              <a:t> </a:t>
            </a:r>
            <a:endParaRPr lang="en-US" altLang="ko-KR" sz="900" dirty="0" smtClean="0"/>
          </a:p>
        </p:txBody>
      </p:sp>
      <p:cxnSp>
        <p:nvCxnSpPr>
          <p:cNvPr id="19" name="직선 연결선 18"/>
          <p:cNvCxnSpPr>
            <a:endCxn id="16" idx="2"/>
          </p:cNvCxnSpPr>
          <p:nvPr/>
        </p:nvCxnSpPr>
        <p:spPr>
          <a:xfrm flipH="1">
            <a:off x="1638857" y="3723817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619225" y="3729013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8228" y="3776842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1700207" y="3782656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sp>
        <p:nvSpPr>
          <p:cNvPr id="23" name="타원 22"/>
          <p:cNvSpPr/>
          <p:nvPr/>
        </p:nvSpPr>
        <p:spPr>
          <a:xfrm>
            <a:off x="589360" y="263200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0265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43808" y="2708920"/>
            <a:ext cx="3528392" cy="601907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ko-KR" altLang="en-US" sz="3400" b="1" dirty="0" smtClean="0"/>
              <a:t>기록</a:t>
            </a:r>
            <a:r>
              <a:rPr lang="en-US" altLang="ko-KR" sz="3400" b="1" dirty="0" smtClean="0"/>
              <a:t>(</a:t>
            </a:r>
            <a:r>
              <a:rPr lang="ko-KR" altLang="en-US" sz="3400" b="1" dirty="0" err="1" smtClean="0"/>
              <a:t>히스토리</a:t>
            </a:r>
            <a:r>
              <a:rPr lang="en-US" altLang="ko-KR" sz="3400" b="1" dirty="0" smtClean="0"/>
              <a:t>)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422879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773863" y="2276872"/>
            <a:ext cx="2160000" cy="3816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852472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history_bike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866249"/>
              </p:ext>
            </p:extLst>
          </p:nvPr>
        </p:nvGraphicFramePr>
        <p:xfrm>
          <a:off x="5464101" y="758276"/>
          <a:ext cx="3716411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71641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기록 페이지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뒤로 가기 버튼 클릭 시 이전 페이지로 돌아감 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탭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 들어왔을 때 자전거 탭 내용 노출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-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가장 최근 기록된 데이터부터 상위노출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3)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대중교통 탭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history_transfer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 표시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4)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총 주행거리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총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활동수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데이터 표시 영역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4-1)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이전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에코마일리지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앱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로고 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총 주행거리 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총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활동수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lang="en-US" altLang="ko-KR" sz="9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4-2)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현재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에코마일리지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앱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로고 표시 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총 주행거리 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총 활동 수 노출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이전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앱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데이터 이전하지 않은 경우 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4-2)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만 노출</a:t>
                      </a:r>
                      <a:endParaRPr lang="en-US" altLang="ko-KR" sz="9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5) (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현재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앱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기준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주행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  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6)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주행한 날짜 표시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7)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주행한 지역 표시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-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노출 양식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도로명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주소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“000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00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길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”</a:t>
                      </a: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8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총 주행거리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주행 소요 시간 데이터 표시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8"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CO</a:t>
                      </a:r>
                      <a:r>
                        <a:rPr lang="en-US" altLang="ko-KR" sz="1000" b="0" u="none" kern="1200" baseline="-250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감축량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표시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8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상세보기 버튼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history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_bike_detail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8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적립한 </a:t>
                      </a:r>
                      <a:r>
                        <a:rPr lang="ko-KR" altLang="en-US" sz="1000" b="0" u="none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lang="ko-KR" altLang="en-US" sz="1000" b="0" u="none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포인트 표시</a:t>
                      </a:r>
                      <a:r>
                        <a:rPr lang="en-US" altLang="ko-KR" sz="1000" b="0" u="none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0" u="none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즐겨찾기</a:t>
                      </a:r>
                      <a:r>
                        <a:rPr lang="ko-KR" altLang="en-US" sz="1000" b="0" u="none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구간이면 보너스 </a:t>
                      </a:r>
                      <a:r>
                        <a:rPr lang="ko-KR" altLang="en-US" sz="1000" b="0" u="none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마일리지도</a:t>
                      </a:r>
                      <a:r>
                        <a:rPr lang="ko-KR" altLang="en-US" sz="1000" b="0" u="none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포함하여 노출</a:t>
                      </a:r>
                      <a:r>
                        <a:rPr lang="en-US" altLang="ko-KR" sz="1000" b="0" u="none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- </a:t>
                      </a:r>
                      <a:r>
                        <a:rPr lang="ko-KR" altLang="en-US" sz="1000" b="0" u="none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노란색 </a:t>
                      </a:r>
                      <a:r>
                        <a:rPr lang="en-US" altLang="ko-KR" sz="1000" b="0" u="none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승인</a:t>
                      </a:r>
                      <a:r>
                        <a:rPr lang="en-US" altLang="ko-KR" sz="1000" b="0" u="none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u="none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오류없이</a:t>
                      </a:r>
                      <a:r>
                        <a:rPr lang="ko-KR" altLang="en-US" sz="1000" b="0" u="none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정확하게 주행 기록이 완료된 내용</a:t>
                      </a:r>
                      <a:endParaRPr lang="en-US" altLang="ko-KR" sz="1000" b="0" u="none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12) ‘</a:t>
                      </a:r>
                      <a:r>
                        <a:rPr lang="ko-KR" altLang="en-US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오류</a:t>
                      </a:r>
                      <a:r>
                        <a:rPr lang="en-US" altLang="ko-KR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’ (</a:t>
                      </a:r>
                      <a:r>
                        <a:rPr lang="ko-KR" altLang="en-US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빨간색 </a:t>
                      </a:r>
                      <a:r>
                        <a:rPr lang="en-US" altLang="ko-KR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오류 및 거부 상태</a:t>
                      </a:r>
                      <a:r>
                        <a:rPr lang="en-US" altLang="ko-KR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 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정산서버에서 오류가 있다고</a:t>
                      </a:r>
                      <a:r>
                        <a:rPr lang="en-US" altLang="ko-KR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판단하여 거부한 내용</a:t>
                      </a:r>
                      <a:endParaRPr lang="en-US" altLang="ko-KR" sz="1000" b="1" u="none" kern="1200" baseline="0" dirty="0" smtClean="0">
                        <a:solidFill>
                          <a:srgbClr val="3498DB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13) ‘</a:t>
                      </a:r>
                      <a:r>
                        <a:rPr lang="ko-KR" altLang="en-US" sz="1000" b="1" u="none" kern="1200" baseline="0" dirty="0" err="1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미승인</a:t>
                      </a:r>
                      <a:r>
                        <a:rPr lang="en-US" altLang="ko-KR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’ </a:t>
                      </a:r>
                      <a:r>
                        <a:rPr lang="ko-KR" altLang="en-US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상태 </a:t>
                      </a:r>
                      <a:r>
                        <a:rPr lang="en-US" altLang="ko-KR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회색 </a:t>
                      </a:r>
                      <a:r>
                        <a:rPr lang="en-US" altLang="ko-KR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1" u="none" kern="1200" baseline="0" dirty="0" err="1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미승인</a:t>
                      </a:r>
                      <a:r>
                        <a:rPr lang="ko-KR" altLang="en-US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상태</a:t>
                      </a:r>
                      <a:r>
                        <a:rPr lang="en-US" altLang="ko-KR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 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사용자가 </a:t>
                      </a:r>
                      <a:r>
                        <a:rPr lang="ko-KR" altLang="en-US" sz="1000" b="1" u="none" kern="1200" baseline="0" dirty="0" err="1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lang="ko-KR" altLang="en-US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받기 버튼을 클릭하지 않은 내용</a:t>
                      </a:r>
                      <a:endParaRPr lang="en-US" altLang="ko-KR" sz="1000" b="1" u="none" kern="1200" baseline="0" dirty="0" smtClean="0">
                        <a:solidFill>
                          <a:srgbClr val="3498DB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14_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통계 버튼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기록에 대한 통계 제공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history_chart_bike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15)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랭킹 버튼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history_rank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6" name="직사각형 65"/>
          <p:cNvSpPr/>
          <p:nvPr/>
        </p:nvSpPr>
        <p:spPr>
          <a:xfrm>
            <a:off x="753998" y="1608127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   기록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28090" y="1611414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641188" y="167283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11560" y="237633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93458" y="327718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14030" y="268012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741153" y="2204864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22560" y="1965129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dirty="0" smtClean="0"/>
              <a:t>자전거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762580" y="1965130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대중교통</a:t>
            </a:r>
            <a:endParaRPr lang="ko-KR" altLang="en-US" sz="10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941120" y="2204864"/>
            <a:ext cx="77766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853382" y="196513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26" name="타원 25"/>
          <p:cNvSpPr/>
          <p:nvPr/>
        </p:nvSpPr>
        <p:spPr>
          <a:xfrm>
            <a:off x="2483219" y="196513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29" name="TextBox 28"/>
          <p:cNvSpPr txBox="1"/>
          <p:nvPr/>
        </p:nvSpPr>
        <p:spPr>
          <a:xfrm>
            <a:off x="824092" y="3032706"/>
            <a:ext cx="7906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월드컵로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26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길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4092" y="2857928"/>
            <a:ext cx="6848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2017-05-22</a:t>
            </a:r>
            <a:endParaRPr lang="ko-KR" altLang="en-US" sz="7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24092" y="3212341"/>
            <a:ext cx="1107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128km 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｜</a:t>
            </a:r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00:03:10 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011108" y="3019493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0.02kg</a:t>
            </a:r>
            <a:r>
              <a:rPr lang="ko-KR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감소</a:t>
            </a:r>
            <a:endParaRPr lang="ko-KR" altLang="en-US" sz="7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051720" y="3252974"/>
            <a:ext cx="602456" cy="13862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/>
              <a:t>128p</a:t>
            </a:r>
            <a:endParaRPr lang="ko-KR" altLang="en-US" sz="900" b="1" dirty="0"/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25600"/>
              </p:ext>
            </p:extLst>
          </p:nvPr>
        </p:nvGraphicFramePr>
        <p:xfrm>
          <a:off x="781919" y="5028416"/>
          <a:ext cx="2147613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21"/>
                <a:gridCol w="432048"/>
                <a:gridCol w="432048"/>
                <a:gridCol w="432048"/>
                <a:gridCol w="432048"/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rgbClr val="C00000"/>
                          </a:solidFill>
                        </a:rPr>
                        <a:t>홈</a:t>
                      </a:r>
                      <a:endParaRPr lang="ko-KR" alt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기록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정보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후원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설정</a:t>
                      </a:r>
                      <a:endParaRPr lang="ko-KR" altLang="en-US" sz="8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4" name="직선 연결선 53"/>
          <p:cNvCxnSpPr/>
          <p:nvPr/>
        </p:nvCxnSpPr>
        <p:spPr>
          <a:xfrm>
            <a:off x="796070" y="3493808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96070" y="4231626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683568" y="4933968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2705888" y="3032706"/>
            <a:ext cx="212732" cy="17893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71600" y="3746547"/>
            <a:ext cx="7906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월드컵로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26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길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27584" y="3571769"/>
            <a:ext cx="6848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2017-05-10</a:t>
            </a:r>
            <a:endParaRPr lang="ko-KR" altLang="en-US" sz="7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27584" y="3926182"/>
            <a:ext cx="1107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128km 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｜</a:t>
            </a:r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00:03:10 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2051720" y="3972911"/>
            <a:ext cx="602456" cy="138628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/>
              <a:t>오류</a:t>
            </a:r>
            <a:endParaRPr lang="ko-KR" altLang="en-US" sz="900" b="1" dirty="0"/>
          </a:p>
        </p:txBody>
      </p:sp>
      <p:sp>
        <p:nvSpPr>
          <p:cNvPr id="76" name="직사각형 75"/>
          <p:cNvSpPr/>
          <p:nvPr/>
        </p:nvSpPr>
        <p:spPr>
          <a:xfrm>
            <a:off x="2705888" y="3746547"/>
            <a:ext cx="212732" cy="17893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86034" y="4475357"/>
            <a:ext cx="7906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월드컵로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26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길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83568" y="4300579"/>
            <a:ext cx="6848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2017-05-10</a:t>
            </a:r>
            <a:endParaRPr lang="ko-KR" altLang="en-US" sz="7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86034" y="4654992"/>
            <a:ext cx="1107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128km </a:t>
            </a:r>
            <a:r>
              <a:rPr lang="ko-KR" altLang="en-US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｜</a:t>
            </a:r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00:03:10 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2022481" y="4711487"/>
            <a:ext cx="602456" cy="13862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/>
              <a:t>미승인</a:t>
            </a:r>
            <a:endParaRPr lang="ko-KR" altLang="en-US" sz="900" b="1" dirty="0"/>
          </a:p>
        </p:txBody>
      </p:sp>
      <p:sp>
        <p:nvSpPr>
          <p:cNvPr id="90" name="직사각형 89"/>
          <p:cNvSpPr/>
          <p:nvPr/>
        </p:nvSpPr>
        <p:spPr>
          <a:xfrm>
            <a:off x="2483768" y="4475357"/>
            <a:ext cx="212732" cy="17893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99724" y="28690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699724" y="30812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2693046" y="294190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1890929" y="301184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1890929" y="3229064"/>
            <a:ext cx="180000" cy="1800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1916282" y="391042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011108" y="3718391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0.02kg</a:t>
            </a:r>
            <a:r>
              <a:rPr lang="ko-KR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감소</a:t>
            </a:r>
            <a:endParaRPr lang="ko-KR" altLang="en-US" sz="7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835696" y="4457104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0.02kg</a:t>
            </a:r>
            <a:r>
              <a:rPr lang="ko-KR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감소</a:t>
            </a:r>
            <a:endParaRPr lang="ko-KR" altLang="en-US" sz="7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2699752" y="4244020"/>
            <a:ext cx="234111" cy="697148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/>
              <a:t>삭</a:t>
            </a:r>
            <a:endParaRPr lang="en-US" altLang="ko-KR" sz="900" b="1" dirty="0" smtClean="0"/>
          </a:p>
          <a:p>
            <a:pPr algn="ctr"/>
            <a:r>
              <a:rPr lang="ko-KR" altLang="en-US" sz="900" b="1" dirty="0"/>
              <a:t>제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3975804" y="3121905"/>
            <a:ext cx="1343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인증 완료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853238" y="2402877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3278226" y="2020353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3568767" y="2137270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기록 삭제</a:t>
            </a:r>
            <a:endParaRPr lang="ko-KR" altLang="en-US" sz="11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3379395" y="2489121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해당 기록을 삭제하시겠습니까</a:t>
            </a:r>
            <a:r>
              <a:rPr lang="en-US" altLang="ko-KR" sz="900" dirty="0" smtClean="0"/>
              <a:t>?</a:t>
            </a:r>
          </a:p>
          <a:p>
            <a:r>
              <a:rPr lang="ko-KR" altLang="en-US" sz="900" dirty="0" smtClean="0"/>
              <a:t>기록을 삭제해도 적립된 </a:t>
            </a:r>
            <a:r>
              <a:rPr lang="ko-KR" altLang="en-US" sz="900" dirty="0" err="1" smtClean="0"/>
              <a:t>마일리지는</a:t>
            </a:r>
            <a:r>
              <a:rPr lang="ko-KR" altLang="en-US" sz="900" dirty="0" smtClean="0"/>
              <a:t> 삭제되지 않습니다</a:t>
            </a:r>
            <a:r>
              <a:rPr lang="en-US" altLang="ko-KR" sz="900" dirty="0" smtClean="0"/>
              <a:t>.</a:t>
            </a:r>
            <a:endParaRPr lang="en-US" altLang="ko-KR" sz="900" dirty="0"/>
          </a:p>
        </p:txBody>
      </p:sp>
      <p:cxnSp>
        <p:nvCxnSpPr>
          <p:cNvPr id="84" name="직선 연결선 83"/>
          <p:cNvCxnSpPr>
            <a:endCxn id="81" idx="2"/>
          </p:cNvCxnSpPr>
          <p:nvPr/>
        </p:nvCxnSpPr>
        <p:spPr>
          <a:xfrm flipH="1">
            <a:off x="4305523" y="3049081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3285891" y="3054277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3364894" y="3102106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101" name="TextBox 100"/>
          <p:cNvSpPr txBox="1"/>
          <p:nvPr/>
        </p:nvSpPr>
        <p:spPr>
          <a:xfrm>
            <a:off x="4366873" y="3107920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solidFill>
                  <a:srgbClr val="FF0000"/>
                </a:solidFill>
              </a:rPr>
              <a:t>삭제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2582463" y="415402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5" name="꺾인 연결선 104"/>
          <p:cNvCxnSpPr>
            <a:endCxn id="81" idx="2"/>
          </p:cNvCxnSpPr>
          <p:nvPr/>
        </p:nvCxnSpPr>
        <p:spPr>
          <a:xfrm flipV="1">
            <a:off x="2901781" y="3429682"/>
            <a:ext cx="1403742" cy="115144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/>
          <p:cNvGrpSpPr/>
          <p:nvPr/>
        </p:nvGrpSpPr>
        <p:grpSpPr>
          <a:xfrm>
            <a:off x="2393450" y="1652245"/>
            <a:ext cx="210889" cy="210889"/>
            <a:chOff x="4489435" y="3322330"/>
            <a:chExt cx="258859" cy="258860"/>
          </a:xfrm>
        </p:grpSpPr>
        <p:sp>
          <p:nvSpPr>
            <p:cNvPr id="65" name="모서리가 둥근 직사각형 64"/>
            <p:cNvSpPr/>
            <p:nvPr/>
          </p:nvSpPr>
          <p:spPr>
            <a:xfrm>
              <a:off x="4489435" y="3322330"/>
              <a:ext cx="258859" cy="25886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Line Chart"/>
            <p:cNvSpPr>
              <a:spLocks noChangeAspect="1" noEditPoints="1"/>
            </p:cNvSpPr>
            <p:nvPr/>
          </p:nvSpPr>
          <p:spPr bwMode="auto">
            <a:xfrm>
              <a:off x="4514483" y="3364616"/>
              <a:ext cx="206959" cy="174496"/>
            </a:xfrm>
            <a:custGeom>
              <a:avLst/>
              <a:gdLst>
                <a:gd name="T0" fmla="*/ 613 w 667"/>
                <a:gd name="T1" fmla="*/ 27 h 560"/>
                <a:gd name="T2" fmla="*/ 475 w 667"/>
                <a:gd name="T3" fmla="*/ 161 h 560"/>
                <a:gd name="T4" fmla="*/ 454 w 667"/>
                <a:gd name="T5" fmla="*/ 163 h 560"/>
                <a:gd name="T6" fmla="*/ 360 w 667"/>
                <a:gd name="T7" fmla="*/ 107 h 560"/>
                <a:gd name="T8" fmla="*/ 307 w 667"/>
                <a:gd name="T9" fmla="*/ 107 h 560"/>
                <a:gd name="T10" fmla="*/ 210 w 667"/>
                <a:gd name="T11" fmla="*/ 188 h 560"/>
                <a:gd name="T12" fmla="*/ 173 w 667"/>
                <a:gd name="T13" fmla="*/ 211 h 560"/>
                <a:gd name="T14" fmla="*/ 27 w 667"/>
                <a:gd name="T15" fmla="*/ 267 h 560"/>
                <a:gd name="T16" fmla="*/ 27 w 667"/>
                <a:gd name="T17" fmla="*/ 320 h 560"/>
                <a:gd name="T18" fmla="*/ 185 w 667"/>
                <a:gd name="T19" fmla="*/ 235 h 560"/>
                <a:gd name="T20" fmla="*/ 227 w 667"/>
                <a:gd name="T21" fmla="*/ 213 h 560"/>
                <a:gd name="T22" fmla="*/ 324 w 667"/>
                <a:gd name="T23" fmla="*/ 131 h 560"/>
                <a:gd name="T24" fmla="*/ 346 w 667"/>
                <a:gd name="T25" fmla="*/ 130 h 560"/>
                <a:gd name="T26" fmla="*/ 440 w 667"/>
                <a:gd name="T27" fmla="*/ 187 h 560"/>
                <a:gd name="T28" fmla="*/ 493 w 667"/>
                <a:gd name="T29" fmla="*/ 187 h 560"/>
                <a:gd name="T30" fmla="*/ 632 w 667"/>
                <a:gd name="T31" fmla="*/ 52 h 560"/>
                <a:gd name="T32" fmla="*/ 667 w 667"/>
                <a:gd name="T33" fmla="*/ 27 h 560"/>
                <a:gd name="T34" fmla="*/ 640 w 667"/>
                <a:gd name="T35" fmla="*/ 347 h 560"/>
                <a:gd name="T36" fmla="*/ 614 w 667"/>
                <a:gd name="T37" fmla="*/ 379 h 560"/>
                <a:gd name="T38" fmla="*/ 467 w 667"/>
                <a:gd name="T39" fmla="*/ 507 h 560"/>
                <a:gd name="T40" fmla="*/ 359 w 667"/>
                <a:gd name="T41" fmla="*/ 407 h 560"/>
                <a:gd name="T42" fmla="*/ 333 w 667"/>
                <a:gd name="T43" fmla="*/ 373 h 560"/>
                <a:gd name="T44" fmla="*/ 307 w 667"/>
                <a:gd name="T45" fmla="*/ 404 h 560"/>
                <a:gd name="T46" fmla="*/ 200 w 667"/>
                <a:gd name="T47" fmla="*/ 480 h 560"/>
                <a:gd name="T48" fmla="*/ 51 w 667"/>
                <a:gd name="T49" fmla="*/ 470 h 560"/>
                <a:gd name="T50" fmla="*/ 0 w 667"/>
                <a:gd name="T51" fmla="*/ 480 h 560"/>
                <a:gd name="T52" fmla="*/ 47 w 667"/>
                <a:gd name="T53" fmla="*/ 497 h 560"/>
                <a:gd name="T54" fmla="*/ 200 w 667"/>
                <a:gd name="T55" fmla="*/ 533 h 560"/>
                <a:gd name="T56" fmla="*/ 226 w 667"/>
                <a:gd name="T57" fmla="*/ 503 h 560"/>
                <a:gd name="T58" fmla="*/ 333 w 667"/>
                <a:gd name="T59" fmla="*/ 427 h 560"/>
                <a:gd name="T60" fmla="*/ 441 w 667"/>
                <a:gd name="T61" fmla="*/ 526 h 560"/>
                <a:gd name="T62" fmla="*/ 467 w 667"/>
                <a:gd name="T63" fmla="*/ 560 h 560"/>
                <a:gd name="T64" fmla="*/ 493 w 667"/>
                <a:gd name="T65" fmla="*/ 527 h 560"/>
                <a:gd name="T66" fmla="*/ 640 w 667"/>
                <a:gd name="T67" fmla="*/ 400 h 560"/>
                <a:gd name="T68" fmla="*/ 640 w 667"/>
                <a:gd name="T69" fmla="*/ 347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7" h="560">
                  <a:moveTo>
                    <a:pt x="640" y="0"/>
                  </a:moveTo>
                  <a:cubicBezTo>
                    <a:pt x="625" y="0"/>
                    <a:pt x="613" y="12"/>
                    <a:pt x="613" y="27"/>
                  </a:cubicBezTo>
                  <a:cubicBezTo>
                    <a:pt x="613" y="29"/>
                    <a:pt x="613" y="31"/>
                    <a:pt x="614" y="32"/>
                  </a:cubicBezTo>
                  <a:lnTo>
                    <a:pt x="475" y="161"/>
                  </a:lnTo>
                  <a:cubicBezTo>
                    <a:pt x="472" y="160"/>
                    <a:pt x="469" y="160"/>
                    <a:pt x="467" y="160"/>
                  </a:cubicBezTo>
                  <a:cubicBezTo>
                    <a:pt x="462" y="160"/>
                    <a:pt x="458" y="161"/>
                    <a:pt x="454" y="163"/>
                  </a:cubicBezTo>
                  <a:lnTo>
                    <a:pt x="360" y="107"/>
                  </a:lnTo>
                  <a:cubicBezTo>
                    <a:pt x="360" y="107"/>
                    <a:pt x="360" y="107"/>
                    <a:pt x="360" y="107"/>
                  </a:cubicBezTo>
                  <a:cubicBezTo>
                    <a:pt x="360" y="92"/>
                    <a:pt x="348" y="80"/>
                    <a:pt x="333" y="80"/>
                  </a:cubicBezTo>
                  <a:cubicBezTo>
                    <a:pt x="319" y="80"/>
                    <a:pt x="307" y="92"/>
                    <a:pt x="307" y="107"/>
                  </a:cubicBezTo>
                  <a:cubicBezTo>
                    <a:pt x="307" y="108"/>
                    <a:pt x="307" y="109"/>
                    <a:pt x="307" y="111"/>
                  </a:cubicBezTo>
                  <a:lnTo>
                    <a:pt x="210" y="188"/>
                  </a:lnTo>
                  <a:cubicBezTo>
                    <a:pt x="206" y="187"/>
                    <a:pt x="203" y="187"/>
                    <a:pt x="200" y="187"/>
                  </a:cubicBezTo>
                  <a:cubicBezTo>
                    <a:pt x="186" y="187"/>
                    <a:pt x="175" y="197"/>
                    <a:pt x="173" y="211"/>
                  </a:cubicBezTo>
                  <a:lnTo>
                    <a:pt x="42" y="271"/>
                  </a:lnTo>
                  <a:cubicBezTo>
                    <a:pt x="37" y="268"/>
                    <a:pt x="32" y="267"/>
                    <a:pt x="27" y="267"/>
                  </a:cubicBezTo>
                  <a:cubicBezTo>
                    <a:pt x="12" y="267"/>
                    <a:pt x="0" y="279"/>
                    <a:pt x="0" y="293"/>
                  </a:cubicBezTo>
                  <a:cubicBezTo>
                    <a:pt x="0" y="308"/>
                    <a:pt x="12" y="320"/>
                    <a:pt x="27" y="320"/>
                  </a:cubicBezTo>
                  <a:cubicBezTo>
                    <a:pt x="40" y="320"/>
                    <a:pt x="52" y="309"/>
                    <a:pt x="53" y="296"/>
                  </a:cubicBezTo>
                  <a:lnTo>
                    <a:pt x="185" y="235"/>
                  </a:lnTo>
                  <a:cubicBezTo>
                    <a:pt x="189" y="238"/>
                    <a:pt x="194" y="240"/>
                    <a:pt x="200" y="240"/>
                  </a:cubicBezTo>
                  <a:cubicBezTo>
                    <a:pt x="215" y="240"/>
                    <a:pt x="227" y="228"/>
                    <a:pt x="227" y="213"/>
                  </a:cubicBezTo>
                  <a:cubicBezTo>
                    <a:pt x="227" y="212"/>
                    <a:pt x="226" y="211"/>
                    <a:pt x="226" y="209"/>
                  </a:cubicBezTo>
                  <a:lnTo>
                    <a:pt x="324" y="131"/>
                  </a:lnTo>
                  <a:cubicBezTo>
                    <a:pt x="327" y="133"/>
                    <a:pt x="330" y="133"/>
                    <a:pt x="333" y="133"/>
                  </a:cubicBezTo>
                  <a:cubicBezTo>
                    <a:pt x="338" y="133"/>
                    <a:pt x="342" y="132"/>
                    <a:pt x="346" y="130"/>
                  </a:cubicBezTo>
                  <a:lnTo>
                    <a:pt x="440" y="186"/>
                  </a:lnTo>
                  <a:cubicBezTo>
                    <a:pt x="440" y="186"/>
                    <a:pt x="440" y="186"/>
                    <a:pt x="440" y="187"/>
                  </a:cubicBezTo>
                  <a:cubicBezTo>
                    <a:pt x="440" y="201"/>
                    <a:pt x="452" y="213"/>
                    <a:pt x="467" y="213"/>
                  </a:cubicBezTo>
                  <a:cubicBezTo>
                    <a:pt x="481" y="213"/>
                    <a:pt x="493" y="201"/>
                    <a:pt x="493" y="187"/>
                  </a:cubicBezTo>
                  <a:cubicBezTo>
                    <a:pt x="493" y="185"/>
                    <a:pt x="493" y="183"/>
                    <a:pt x="493" y="181"/>
                  </a:cubicBezTo>
                  <a:lnTo>
                    <a:pt x="632" y="52"/>
                  </a:lnTo>
                  <a:cubicBezTo>
                    <a:pt x="635" y="53"/>
                    <a:pt x="637" y="53"/>
                    <a:pt x="640" y="53"/>
                  </a:cubicBezTo>
                  <a:cubicBezTo>
                    <a:pt x="655" y="53"/>
                    <a:pt x="667" y="41"/>
                    <a:pt x="667" y="27"/>
                  </a:cubicBezTo>
                  <a:cubicBezTo>
                    <a:pt x="667" y="12"/>
                    <a:pt x="655" y="0"/>
                    <a:pt x="640" y="0"/>
                  </a:cubicBezTo>
                  <a:close/>
                  <a:moveTo>
                    <a:pt x="640" y="347"/>
                  </a:moveTo>
                  <a:cubicBezTo>
                    <a:pt x="625" y="347"/>
                    <a:pt x="613" y="359"/>
                    <a:pt x="613" y="373"/>
                  </a:cubicBezTo>
                  <a:cubicBezTo>
                    <a:pt x="613" y="375"/>
                    <a:pt x="613" y="377"/>
                    <a:pt x="614" y="379"/>
                  </a:cubicBezTo>
                  <a:lnTo>
                    <a:pt x="474" y="508"/>
                  </a:lnTo>
                  <a:cubicBezTo>
                    <a:pt x="472" y="507"/>
                    <a:pt x="469" y="507"/>
                    <a:pt x="467" y="507"/>
                  </a:cubicBezTo>
                  <a:cubicBezTo>
                    <a:pt x="464" y="507"/>
                    <a:pt x="462" y="507"/>
                    <a:pt x="460" y="507"/>
                  </a:cubicBezTo>
                  <a:lnTo>
                    <a:pt x="359" y="407"/>
                  </a:lnTo>
                  <a:cubicBezTo>
                    <a:pt x="360" y="405"/>
                    <a:pt x="360" y="402"/>
                    <a:pt x="360" y="400"/>
                  </a:cubicBezTo>
                  <a:cubicBezTo>
                    <a:pt x="360" y="385"/>
                    <a:pt x="348" y="373"/>
                    <a:pt x="333" y="373"/>
                  </a:cubicBezTo>
                  <a:cubicBezTo>
                    <a:pt x="319" y="373"/>
                    <a:pt x="307" y="385"/>
                    <a:pt x="307" y="400"/>
                  </a:cubicBezTo>
                  <a:cubicBezTo>
                    <a:pt x="307" y="401"/>
                    <a:pt x="307" y="403"/>
                    <a:pt x="307" y="404"/>
                  </a:cubicBezTo>
                  <a:lnTo>
                    <a:pt x="210" y="482"/>
                  </a:lnTo>
                  <a:cubicBezTo>
                    <a:pt x="206" y="481"/>
                    <a:pt x="203" y="480"/>
                    <a:pt x="200" y="480"/>
                  </a:cubicBezTo>
                  <a:cubicBezTo>
                    <a:pt x="192" y="480"/>
                    <a:pt x="184" y="484"/>
                    <a:pt x="179" y="490"/>
                  </a:cubicBezTo>
                  <a:lnTo>
                    <a:pt x="51" y="470"/>
                  </a:lnTo>
                  <a:cubicBezTo>
                    <a:pt x="47" y="460"/>
                    <a:pt x="38" y="453"/>
                    <a:pt x="27" y="453"/>
                  </a:cubicBezTo>
                  <a:cubicBezTo>
                    <a:pt x="12" y="453"/>
                    <a:pt x="0" y="465"/>
                    <a:pt x="0" y="480"/>
                  </a:cubicBezTo>
                  <a:cubicBezTo>
                    <a:pt x="0" y="495"/>
                    <a:pt x="12" y="507"/>
                    <a:pt x="27" y="507"/>
                  </a:cubicBezTo>
                  <a:cubicBezTo>
                    <a:pt x="35" y="507"/>
                    <a:pt x="42" y="503"/>
                    <a:pt x="47" y="497"/>
                  </a:cubicBezTo>
                  <a:lnTo>
                    <a:pt x="175" y="516"/>
                  </a:lnTo>
                  <a:cubicBezTo>
                    <a:pt x="179" y="526"/>
                    <a:pt x="189" y="533"/>
                    <a:pt x="200" y="533"/>
                  </a:cubicBezTo>
                  <a:cubicBezTo>
                    <a:pt x="215" y="533"/>
                    <a:pt x="227" y="521"/>
                    <a:pt x="227" y="507"/>
                  </a:cubicBezTo>
                  <a:cubicBezTo>
                    <a:pt x="227" y="505"/>
                    <a:pt x="226" y="504"/>
                    <a:pt x="226" y="503"/>
                  </a:cubicBezTo>
                  <a:lnTo>
                    <a:pt x="324" y="425"/>
                  </a:lnTo>
                  <a:cubicBezTo>
                    <a:pt x="327" y="426"/>
                    <a:pt x="330" y="427"/>
                    <a:pt x="333" y="427"/>
                  </a:cubicBezTo>
                  <a:cubicBezTo>
                    <a:pt x="336" y="427"/>
                    <a:pt x="338" y="426"/>
                    <a:pt x="340" y="426"/>
                  </a:cubicBezTo>
                  <a:lnTo>
                    <a:pt x="441" y="526"/>
                  </a:lnTo>
                  <a:cubicBezTo>
                    <a:pt x="440" y="529"/>
                    <a:pt x="440" y="531"/>
                    <a:pt x="440" y="533"/>
                  </a:cubicBezTo>
                  <a:cubicBezTo>
                    <a:pt x="440" y="548"/>
                    <a:pt x="452" y="560"/>
                    <a:pt x="467" y="560"/>
                  </a:cubicBezTo>
                  <a:cubicBezTo>
                    <a:pt x="481" y="560"/>
                    <a:pt x="493" y="548"/>
                    <a:pt x="493" y="533"/>
                  </a:cubicBezTo>
                  <a:cubicBezTo>
                    <a:pt x="493" y="531"/>
                    <a:pt x="493" y="529"/>
                    <a:pt x="493" y="527"/>
                  </a:cubicBezTo>
                  <a:lnTo>
                    <a:pt x="632" y="399"/>
                  </a:lnTo>
                  <a:cubicBezTo>
                    <a:pt x="635" y="399"/>
                    <a:pt x="637" y="400"/>
                    <a:pt x="640" y="400"/>
                  </a:cubicBezTo>
                  <a:cubicBezTo>
                    <a:pt x="655" y="400"/>
                    <a:pt x="667" y="388"/>
                    <a:pt x="667" y="373"/>
                  </a:cubicBezTo>
                  <a:cubicBezTo>
                    <a:pt x="667" y="359"/>
                    <a:pt x="655" y="347"/>
                    <a:pt x="640" y="3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n w="19050">
                  <a:solidFill>
                    <a:schemeClr val="tx1"/>
                  </a:solidFill>
                </a:ln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7" name="타원 116"/>
          <p:cNvSpPr/>
          <p:nvPr/>
        </p:nvSpPr>
        <p:spPr>
          <a:xfrm>
            <a:off x="1871720" y="462148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8235" y1="49468" x2="94118" y2="54787"/>
                        <a14:foregroundMark x1="53529" y1="19681" x2="46471" y2="78191"/>
                        <a14:foregroundMark x1="30588" y1="31383" x2="32941" y2="75000"/>
                        <a14:foregroundMark x1="71765" y1="32447" x2="71765" y2="835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364" y="1624073"/>
            <a:ext cx="250956" cy="277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타원 49"/>
          <p:cNvSpPr/>
          <p:nvPr/>
        </p:nvSpPr>
        <p:spPr>
          <a:xfrm>
            <a:off x="2267744" y="155679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711805" y="2672920"/>
            <a:ext cx="12538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총 주행 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: 140p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85542" y="2464790"/>
            <a:ext cx="1748015" cy="215444"/>
            <a:chOff x="1211009" y="2276872"/>
            <a:chExt cx="1748015" cy="215444"/>
          </a:xfrm>
        </p:grpSpPr>
        <p:sp>
          <p:nvSpPr>
            <p:cNvPr id="96" name="TextBox 95"/>
            <p:cNvSpPr txBox="1"/>
            <p:nvPr/>
          </p:nvSpPr>
          <p:spPr>
            <a:xfrm>
              <a:off x="1211009" y="2276872"/>
              <a:ext cx="6944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 smtClean="0">
                  <a:latin typeface="나눔고딕" pitchFamily="50" charset="-127"/>
                  <a:ea typeface="나눔고딕" pitchFamily="50" charset="-127"/>
                </a:rPr>
                <a:t>총 주행거리</a:t>
              </a:r>
              <a:endParaRPr lang="ko-KR" altLang="en-US" sz="8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794273" y="2276872"/>
              <a:ext cx="4555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8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78km</a:t>
              </a:r>
              <a:endParaRPr lang="ko-KR" altLang="en-US" sz="8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123728" y="2276872"/>
              <a:ext cx="6655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>
                  <a:latin typeface="나눔고딕" pitchFamily="50" charset="-127"/>
                  <a:ea typeface="나눔고딕" pitchFamily="50" charset="-127"/>
                </a:rPr>
                <a:t>/ </a:t>
              </a:r>
              <a:r>
                <a:rPr lang="ko-KR" altLang="en-US" sz="800" b="1" dirty="0" smtClean="0">
                  <a:latin typeface="나눔고딕" pitchFamily="50" charset="-127"/>
                  <a:ea typeface="나눔고딕" pitchFamily="50" charset="-127"/>
                </a:rPr>
                <a:t>총 </a:t>
              </a:r>
              <a:r>
                <a:rPr lang="ko-KR" altLang="en-US" sz="800" b="1" dirty="0" err="1" smtClean="0">
                  <a:latin typeface="나눔고딕" pitchFamily="50" charset="-127"/>
                  <a:ea typeface="나눔고딕" pitchFamily="50" charset="-127"/>
                </a:rPr>
                <a:t>활동수</a:t>
              </a:r>
              <a:endParaRPr lang="ko-KR" altLang="en-US" sz="8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2649324" y="2276872"/>
              <a:ext cx="30970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800" b="1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en-US" altLang="ko-KR" sz="8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0</a:t>
              </a:r>
              <a:endParaRPr lang="ko-KR" altLang="en-US" sz="8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985542" y="2276872"/>
            <a:ext cx="1748015" cy="215444"/>
            <a:chOff x="1211009" y="2276872"/>
            <a:chExt cx="1748015" cy="215444"/>
          </a:xfrm>
        </p:grpSpPr>
        <p:sp>
          <p:nvSpPr>
            <p:cNvPr id="114" name="TextBox 113"/>
            <p:cNvSpPr txBox="1"/>
            <p:nvPr/>
          </p:nvSpPr>
          <p:spPr>
            <a:xfrm>
              <a:off x="1211009" y="2276872"/>
              <a:ext cx="6944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 smtClean="0">
                  <a:latin typeface="나눔고딕" pitchFamily="50" charset="-127"/>
                  <a:ea typeface="나눔고딕" pitchFamily="50" charset="-127"/>
                </a:rPr>
                <a:t>총 주행거리</a:t>
              </a:r>
              <a:endParaRPr lang="ko-KR" altLang="en-US" sz="8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1749653" y="2276872"/>
              <a:ext cx="51809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8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en-US" altLang="ko-KR" sz="800" b="1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0</a:t>
              </a:r>
              <a:r>
                <a:rPr lang="en-US" altLang="ko-KR" sz="8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0km</a:t>
              </a:r>
              <a:endParaRPr lang="ko-KR" altLang="en-US" sz="8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123728" y="2276872"/>
              <a:ext cx="66556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>
                  <a:latin typeface="나눔고딕" pitchFamily="50" charset="-127"/>
                  <a:ea typeface="나눔고딕" pitchFamily="50" charset="-127"/>
                </a:rPr>
                <a:t>/ </a:t>
              </a:r>
              <a:r>
                <a:rPr lang="ko-KR" altLang="en-US" sz="800" b="1" dirty="0" smtClean="0">
                  <a:latin typeface="나눔고딕" pitchFamily="50" charset="-127"/>
                  <a:ea typeface="나눔고딕" pitchFamily="50" charset="-127"/>
                </a:rPr>
                <a:t>총 </a:t>
              </a:r>
              <a:r>
                <a:rPr lang="ko-KR" altLang="en-US" sz="800" b="1" dirty="0" err="1" smtClean="0">
                  <a:latin typeface="나눔고딕" pitchFamily="50" charset="-127"/>
                  <a:ea typeface="나눔고딕" pitchFamily="50" charset="-127"/>
                </a:rPr>
                <a:t>활동수</a:t>
              </a:r>
              <a:endParaRPr lang="ko-KR" altLang="en-US" sz="8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2649324" y="2276872"/>
              <a:ext cx="30970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800" b="1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90</a:t>
              </a:r>
              <a:endParaRPr lang="ko-KR" altLang="en-US" sz="8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328502"/>
            <a:ext cx="143549" cy="140619"/>
          </a:xfrm>
          <a:prstGeom prst="rect">
            <a:avLst/>
          </a:prstGeom>
        </p:spPr>
      </p:pic>
      <p:sp>
        <p:nvSpPr>
          <p:cNvPr id="119" name="모서리가 둥근 직사각형 118"/>
          <p:cNvSpPr/>
          <p:nvPr/>
        </p:nvSpPr>
        <p:spPr>
          <a:xfrm>
            <a:off x="904704" y="2496200"/>
            <a:ext cx="138438" cy="138438"/>
          </a:xfrm>
          <a:prstGeom prst="round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6084168" y="6569968"/>
            <a:ext cx="2094990" cy="288032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/>
              <a:t>다음 슬라이드에 계속</a:t>
            </a:r>
            <a:endParaRPr lang="ko-KR" altLang="en-US" sz="900" b="1" dirty="0"/>
          </a:p>
        </p:txBody>
      </p:sp>
      <p:sp>
        <p:nvSpPr>
          <p:cNvPr id="78" name="타원 77"/>
          <p:cNvSpPr/>
          <p:nvPr/>
        </p:nvSpPr>
        <p:spPr>
          <a:xfrm>
            <a:off x="2603673" y="155207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3262997" y="197540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2699792" y="2246615"/>
            <a:ext cx="244112" cy="1712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4-1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2699792" y="2492896"/>
            <a:ext cx="244112" cy="1712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4-2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93959" y="3697287"/>
            <a:ext cx="149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FC000"/>
                </a:solidFill>
              </a:rPr>
              <a:t>★</a:t>
            </a:r>
            <a:endParaRPr lang="en-US" altLang="ko-KR" sz="1400" b="1" dirty="0" smtClean="0">
              <a:solidFill>
                <a:srgbClr val="FFC000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651153" y="375383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305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595458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history_bike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593782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16)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삭제 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왼쪽으로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스와이프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하면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        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삭제 안내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17)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삭제 안내 팝업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취소 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닫음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삭제 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해당 데이터 삭제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18)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해당 구간이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즐겨찾기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구간과 동일할 시 별표 표시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-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즐겨찾기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구간으로 등록된 출발지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도착지와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반경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100m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이내일 시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즐겨찾기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구간과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/>
                      </a:r>
                      <a:b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동일 구간으로 인정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7" name="직사각형 96"/>
          <p:cNvSpPr/>
          <p:nvPr/>
        </p:nvSpPr>
        <p:spPr>
          <a:xfrm>
            <a:off x="403548" y="737748"/>
            <a:ext cx="2872308" cy="585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051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250854"/>
              </p:ext>
            </p:extLst>
          </p:nvPr>
        </p:nvGraphicFramePr>
        <p:xfrm>
          <a:off x="5868144" y="620688"/>
          <a:ext cx="3212355" cy="633374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9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주행 기록 상세 페이지</a:t>
                      </a:r>
                      <a:r>
                        <a:rPr lang="en-US" altLang="ko-KR" sz="9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9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승인</a:t>
                      </a:r>
                      <a:r>
                        <a:rPr lang="en-US" altLang="ko-KR" sz="9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9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미승인</a:t>
                      </a:r>
                      <a:r>
                        <a:rPr lang="en-US" altLang="ko-KR" sz="9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뒤로 버튼 클릭 시 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history_bike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9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기록한 날짜와 시작시간 표시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표시 양식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yyyy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-mm-</a:t>
                      </a:r>
                      <a:r>
                        <a:rPr lang="en-US" altLang="ko-KR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dd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hh:mm:ss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주행한 경로 표시 되는 지도 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지도 확대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축소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zoom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으로만 가능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별도 버튼 없음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 지점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마커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표시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이동한 경로 표시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도착 지점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마커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표시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주행한 총 소요 시간 노출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표시 양식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hh:mm:ss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주행한 총 이동거리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표시 양식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단위는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km,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둘째자리까지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주행 평균 속도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표시 양식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단위는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km/h,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첫째짜리까지 노출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10) CO</a:t>
                      </a:r>
                      <a:r>
                        <a:rPr lang="en-US" altLang="ko-KR" sz="900" b="0" kern="1200" baseline="-250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감축량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표시 양식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단위는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kg,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소수 셋째짜리까지 노출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감축량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계산 정책은 첨부파일로 전달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소모 칼로리 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표시 양식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단위는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kcal</a:t>
                      </a:r>
                      <a:endParaRPr lang="en-US" altLang="ko-KR" sz="900" b="0" kern="1200" baseline="-250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적립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800" b="1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12-1) ‘</a:t>
                      </a:r>
                      <a:r>
                        <a:rPr lang="ko-KR" altLang="en-US" sz="800" b="1" kern="1200" baseline="0" dirty="0" err="1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미승인</a:t>
                      </a:r>
                      <a:r>
                        <a:rPr lang="en-US" altLang="ko-KR" sz="800" b="1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1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거부</a:t>
                      </a:r>
                      <a:r>
                        <a:rPr lang="en-US" altLang="ko-KR" sz="800" b="1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800" b="1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인 경우 적립 소나무로 노출</a:t>
                      </a:r>
                      <a:endParaRPr lang="en-US" altLang="ko-KR" sz="800" b="1" kern="1200" baseline="0" dirty="0" smtClean="0">
                        <a:solidFill>
                          <a:srgbClr val="3498D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779252" rtl="0" eaLnBrk="1" latinLnBrk="1" hangingPunct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800" b="1" kern="1200" baseline="0" dirty="0" smtClean="0">
                          <a:solidFill>
                            <a:srgbClr val="3498DB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54km = </a:t>
                      </a:r>
                      <a:r>
                        <a:rPr lang="ko-KR" altLang="en-US" sz="8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소나무 </a:t>
                      </a:r>
                      <a:r>
                        <a:rPr lang="en-US" altLang="ko-KR" sz="8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그루</a:t>
                      </a:r>
                      <a:endParaRPr lang="en-US" altLang="ko-KR" sz="800" b="1" kern="1200" baseline="0" dirty="0" smtClean="0">
                        <a:solidFill>
                          <a:srgbClr val="3498DB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71450" indent="-171450" algn="l" defTabSz="779252" rtl="0" eaLnBrk="1" latinLnBrk="1" hangingPunct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8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소수 </a:t>
                      </a:r>
                      <a:r>
                        <a:rPr lang="ko-KR" altLang="en-US" sz="800" b="1" kern="1200" baseline="0" dirty="0" err="1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셋째자리에서</a:t>
                      </a:r>
                      <a:r>
                        <a:rPr lang="ko-KR" altLang="en-US" sz="8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반올림하여 소수 </a:t>
                      </a:r>
                      <a:r>
                        <a:rPr lang="ko-KR" altLang="en-US" sz="800" b="1" kern="1200" baseline="0" dirty="0" err="1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둘째자리까지</a:t>
                      </a:r>
                      <a:r>
                        <a:rPr lang="ko-KR" altLang="en-US" sz="8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lang="en-US" altLang="ko-KR" sz="800" b="1" kern="1200" baseline="0" dirty="0" smtClean="0">
                        <a:solidFill>
                          <a:srgbClr val="3498DB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defTabSz="779252" rtl="0" eaLnBrk="1" latinLnBrk="1" hangingPunct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8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ex) 1km = 0.0185… =&gt; 1km = 0.02 </a:t>
                      </a:r>
                      <a:r>
                        <a:rPr lang="ko-KR" altLang="en-US" sz="800" b="1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그루</a:t>
                      </a:r>
                      <a:endParaRPr lang="en-US" altLang="ko-KR" sz="800" b="1" kern="1200" baseline="0" dirty="0" smtClean="0">
                        <a:solidFill>
                          <a:srgbClr val="3498DB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13)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즐겨찾기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구간 설정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관련 내용 다음슬라이드 참고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공유하기 버튼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14-1)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14-1)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SNS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아이콘 클릭 시 해당 기록 이미지로 공유됨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share_image</a:t>
                      </a:r>
                      <a:r>
                        <a:rPr lang="en-US" altLang="ko-KR" sz="9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9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 참고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URL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복사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URL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클립보드에 복사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15)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미승인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회색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기록의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받기 버튼 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a.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받기 버튼 시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누적되며 승인처리 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승인되면 버튼 비활성화 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b.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서버에서 판단한 오류가 있거나 제한이 있을 경우 제한 팝업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r>
                        <a:rPr lang="en-US" altLang="ko-KR" sz="9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imit_popup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참고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789723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history_bike_detail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546301" y="1681256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주행 기록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47943" y="2267079"/>
            <a:ext cx="2174581" cy="1197416"/>
            <a:chOff x="532047" y="2087568"/>
            <a:chExt cx="2174581" cy="1197416"/>
          </a:xfrm>
        </p:grpSpPr>
        <p:sp>
          <p:nvSpPr>
            <p:cNvPr id="15" name="직사각형 14"/>
            <p:cNvSpPr/>
            <p:nvPr/>
          </p:nvSpPr>
          <p:spPr>
            <a:xfrm>
              <a:off x="532047" y="2087568"/>
              <a:ext cx="2174581" cy="119741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399" b="29015"/>
            <a:stretch/>
          </p:blipFill>
          <p:spPr bwMode="auto">
            <a:xfrm>
              <a:off x="610803" y="2110429"/>
              <a:ext cx="2095825" cy="1174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8" descr="gps, location, map, marker, pin ico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8" r="15365"/>
            <a:stretch>
              <a:fillRect/>
            </a:stretch>
          </p:blipFill>
          <p:spPr bwMode="auto">
            <a:xfrm>
              <a:off x="1047356" y="2996952"/>
              <a:ext cx="133284" cy="193743"/>
            </a:xfrm>
            <a:prstGeom prst="rect">
              <a:avLst/>
            </a:prstGeom>
            <a:noFill/>
          </p:spPr>
        </p:pic>
        <p:pic>
          <p:nvPicPr>
            <p:cNvPr id="21" name="Picture 8" descr="gps, location, map, marker, pin ico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8" r="15365"/>
            <a:stretch>
              <a:fillRect/>
            </a:stretch>
          </p:blipFill>
          <p:spPr bwMode="auto">
            <a:xfrm>
              <a:off x="2277107" y="2437797"/>
              <a:ext cx="133284" cy="193743"/>
            </a:xfrm>
            <a:prstGeom prst="rect">
              <a:avLst/>
            </a:prstGeom>
            <a:noFill/>
          </p:spPr>
        </p:pic>
        <p:sp>
          <p:nvSpPr>
            <p:cNvPr id="22" name="자유형 21"/>
            <p:cNvSpPr/>
            <p:nvPr/>
          </p:nvSpPr>
          <p:spPr>
            <a:xfrm>
              <a:off x="1112200" y="2628900"/>
              <a:ext cx="1211900" cy="635838"/>
            </a:xfrm>
            <a:custGeom>
              <a:avLst/>
              <a:gdLst>
                <a:gd name="connsiteX0" fmla="*/ 320 w 1211900"/>
                <a:gd name="connsiteY0" fmla="*/ 556260 h 635838"/>
                <a:gd name="connsiteX1" fmla="*/ 76520 w 1211900"/>
                <a:gd name="connsiteY1" fmla="*/ 617220 h 635838"/>
                <a:gd name="connsiteX2" fmla="*/ 472760 w 1211900"/>
                <a:gd name="connsiteY2" fmla="*/ 266700 h 635838"/>
                <a:gd name="connsiteX3" fmla="*/ 1211900 w 1211900"/>
                <a:gd name="connsiteY3" fmla="*/ 0 h 63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1900" h="635838">
                  <a:moveTo>
                    <a:pt x="320" y="556260"/>
                  </a:moveTo>
                  <a:cubicBezTo>
                    <a:pt x="-950" y="610870"/>
                    <a:pt x="-2220" y="665480"/>
                    <a:pt x="76520" y="617220"/>
                  </a:cubicBezTo>
                  <a:cubicBezTo>
                    <a:pt x="155260" y="568960"/>
                    <a:pt x="283530" y="369570"/>
                    <a:pt x="472760" y="266700"/>
                  </a:cubicBezTo>
                  <a:cubicBezTo>
                    <a:pt x="661990" y="163830"/>
                    <a:pt x="936945" y="81915"/>
                    <a:pt x="1211900" y="0"/>
                  </a:cubicBezTo>
                </a:path>
              </a:pathLst>
            </a:cu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603619" y="3892788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경과시간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22593" y="2036247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ko-KR" sz="900" dirty="0" smtClean="0">
                <a:solidFill>
                  <a:prstClr val="black"/>
                </a:solidFill>
              </a:rPr>
              <a:t>2017-05-22 14:05:30</a:t>
            </a:r>
            <a:endParaRPr lang="en-US" altLang="ko-KR" sz="9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59537" y="3670926"/>
            <a:ext cx="7232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00:02:40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316632" y="3892788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이동거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리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326005" y="3670925"/>
            <a:ext cx="6383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0.12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km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057851" y="3892788"/>
            <a:ext cx="55015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평균 속도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76893" y="3678546"/>
            <a:ext cx="7312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12.2</a:t>
            </a:r>
            <a:r>
              <a:rPr lang="en-US" altLang="ko-KR" sz="9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km/h</a:t>
            </a:r>
            <a:endParaRPr lang="en-US" altLang="ko-KR" sz="9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5590" y="4455854"/>
            <a:ext cx="65114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CO</a:t>
            </a:r>
            <a:r>
              <a:rPr lang="en-US" altLang="ko-KR" sz="700" baseline="-250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dirty="0" err="1">
                <a:latin typeface="나눔고딕" pitchFamily="50" charset="-127"/>
                <a:ea typeface="나눔고딕" pitchFamily="50" charset="-127"/>
              </a:rPr>
              <a:t>감축량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20417" y="4235232"/>
            <a:ext cx="7040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0.002</a:t>
            </a:r>
            <a:r>
              <a:rPr lang="en-US" altLang="ko-KR" sz="10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kg</a:t>
            </a:r>
            <a:r>
              <a:rPr lang="en-US" altLang="ko-KR" sz="8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8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302128" y="4455854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소모 칼로리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430200" y="4235232"/>
            <a:ext cx="4443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8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kcal</a:t>
            </a:r>
            <a:endParaRPr lang="en-US" altLang="ko-KR" sz="8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982637" y="4455854"/>
            <a:ext cx="72006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적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립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163095" y="4233970"/>
            <a:ext cx="4010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en-US" altLang="ko-KR" sz="8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p</a:t>
            </a:r>
            <a:endParaRPr lang="en-US" altLang="ko-KR" sz="8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316632" y="206166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865205" y="314044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514021" y="290605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39951" y="358228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309691" y="357035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967851" y="357035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967851" y="42544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309691" y="42544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439951" y="42544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114127" y="257502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613408" y="239502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425590" y="171593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20923" y="1680762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16517" y="653205"/>
            <a:ext cx="228837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승인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368996" y="653205"/>
            <a:ext cx="228837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미승인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368996" y="1687922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주행 기록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3370638" y="2273745"/>
            <a:ext cx="2174581" cy="1197416"/>
            <a:chOff x="532047" y="2087568"/>
            <a:chExt cx="2174581" cy="1197416"/>
          </a:xfrm>
        </p:grpSpPr>
        <p:sp>
          <p:nvSpPr>
            <p:cNvPr id="95" name="직사각형 94"/>
            <p:cNvSpPr/>
            <p:nvPr/>
          </p:nvSpPr>
          <p:spPr>
            <a:xfrm>
              <a:off x="532047" y="2087568"/>
              <a:ext cx="2174581" cy="119741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9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399" b="29015"/>
            <a:stretch/>
          </p:blipFill>
          <p:spPr bwMode="auto">
            <a:xfrm>
              <a:off x="610803" y="2110429"/>
              <a:ext cx="2095825" cy="1174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7" name="Picture 8" descr="gps, location, map, marker, pin ico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8" r="15365"/>
            <a:stretch>
              <a:fillRect/>
            </a:stretch>
          </p:blipFill>
          <p:spPr bwMode="auto">
            <a:xfrm>
              <a:off x="1047356" y="2996952"/>
              <a:ext cx="133284" cy="193743"/>
            </a:xfrm>
            <a:prstGeom prst="rect">
              <a:avLst/>
            </a:prstGeom>
            <a:noFill/>
          </p:spPr>
        </p:pic>
        <p:pic>
          <p:nvPicPr>
            <p:cNvPr id="98" name="Picture 8" descr="gps, location, map, marker, pin ico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8" r="15365"/>
            <a:stretch>
              <a:fillRect/>
            </a:stretch>
          </p:blipFill>
          <p:spPr bwMode="auto">
            <a:xfrm>
              <a:off x="2277107" y="2437797"/>
              <a:ext cx="133284" cy="193743"/>
            </a:xfrm>
            <a:prstGeom prst="rect">
              <a:avLst/>
            </a:prstGeom>
            <a:noFill/>
          </p:spPr>
        </p:pic>
        <p:sp>
          <p:nvSpPr>
            <p:cNvPr id="99" name="자유형 98"/>
            <p:cNvSpPr/>
            <p:nvPr/>
          </p:nvSpPr>
          <p:spPr>
            <a:xfrm>
              <a:off x="1112200" y="2628900"/>
              <a:ext cx="1211900" cy="635838"/>
            </a:xfrm>
            <a:custGeom>
              <a:avLst/>
              <a:gdLst>
                <a:gd name="connsiteX0" fmla="*/ 320 w 1211900"/>
                <a:gd name="connsiteY0" fmla="*/ 556260 h 635838"/>
                <a:gd name="connsiteX1" fmla="*/ 76520 w 1211900"/>
                <a:gd name="connsiteY1" fmla="*/ 617220 h 635838"/>
                <a:gd name="connsiteX2" fmla="*/ 472760 w 1211900"/>
                <a:gd name="connsiteY2" fmla="*/ 266700 h 635838"/>
                <a:gd name="connsiteX3" fmla="*/ 1211900 w 1211900"/>
                <a:gd name="connsiteY3" fmla="*/ 0 h 63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1900" h="635838">
                  <a:moveTo>
                    <a:pt x="320" y="556260"/>
                  </a:moveTo>
                  <a:cubicBezTo>
                    <a:pt x="-950" y="610870"/>
                    <a:pt x="-2220" y="665480"/>
                    <a:pt x="76520" y="617220"/>
                  </a:cubicBezTo>
                  <a:cubicBezTo>
                    <a:pt x="155260" y="568960"/>
                    <a:pt x="283530" y="369570"/>
                    <a:pt x="472760" y="266700"/>
                  </a:cubicBezTo>
                  <a:cubicBezTo>
                    <a:pt x="661990" y="163830"/>
                    <a:pt x="936945" y="81915"/>
                    <a:pt x="1211900" y="0"/>
                  </a:cubicBezTo>
                </a:path>
              </a:pathLst>
            </a:cu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" name="직사각형 99"/>
          <p:cNvSpPr/>
          <p:nvPr/>
        </p:nvSpPr>
        <p:spPr>
          <a:xfrm>
            <a:off x="3426314" y="3899454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경과시간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4245288" y="2042913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ko-KR" sz="900" dirty="0" smtClean="0">
                <a:solidFill>
                  <a:prstClr val="black"/>
                </a:solidFill>
              </a:rPr>
              <a:t>2017-05-22 14:05:30</a:t>
            </a:r>
            <a:endParaRPr lang="en-US" altLang="ko-KR" sz="900" dirty="0">
              <a:solidFill>
                <a:prstClr val="black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3382232" y="3677592"/>
            <a:ext cx="7232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00:02:40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4139327" y="3899454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이동거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리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4148700" y="3677591"/>
            <a:ext cx="6383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0.12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km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4880546" y="3899454"/>
            <a:ext cx="55015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평균 속도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4799588" y="3685212"/>
            <a:ext cx="7312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12.2</a:t>
            </a:r>
            <a:r>
              <a:rPr lang="en-US" altLang="ko-KR" sz="9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km/h</a:t>
            </a:r>
            <a:endParaRPr lang="en-US" altLang="ko-KR" sz="9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3428285" y="4462520"/>
            <a:ext cx="65114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CO</a:t>
            </a:r>
            <a:r>
              <a:rPr lang="en-US" altLang="ko-KR" sz="700" baseline="-250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dirty="0" err="1">
                <a:latin typeface="나눔고딕" pitchFamily="50" charset="-127"/>
                <a:ea typeface="나눔고딕" pitchFamily="50" charset="-127"/>
              </a:rPr>
              <a:t>감축량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443112" y="4241898"/>
            <a:ext cx="7040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0.002</a:t>
            </a:r>
            <a:r>
              <a:rPr lang="en-US" altLang="ko-KR" sz="10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kg</a:t>
            </a:r>
            <a:r>
              <a:rPr lang="en-US" altLang="ko-KR" sz="8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8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4124823" y="4462520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소모 칼로리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4252895" y="4241898"/>
            <a:ext cx="4443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8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kcal</a:t>
            </a:r>
            <a:endParaRPr lang="en-US" altLang="ko-KR" sz="8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3343618" y="168742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3504978" y="4902230"/>
            <a:ext cx="1931118" cy="32431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받기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3406482" y="487428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468" y="1744500"/>
            <a:ext cx="192324" cy="189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700" y="1752065"/>
            <a:ext cx="192324" cy="189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2" name="그룹 151"/>
          <p:cNvGrpSpPr/>
          <p:nvPr/>
        </p:nvGrpSpPr>
        <p:grpSpPr>
          <a:xfrm>
            <a:off x="1660706" y="4847985"/>
            <a:ext cx="1606966" cy="1831125"/>
            <a:chOff x="3203848" y="2061663"/>
            <a:chExt cx="1606966" cy="1831125"/>
          </a:xfrm>
        </p:grpSpPr>
        <p:sp>
          <p:nvSpPr>
            <p:cNvPr id="153" name="모서리가 둥근 직사각형 152"/>
            <p:cNvSpPr/>
            <p:nvPr/>
          </p:nvSpPr>
          <p:spPr>
            <a:xfrm>
              <a:off x="3203848" y="2061663"/>
              <a:ext cx="1601483" cy="183112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3656746" y="2102659"/>
              <a:ext cx="110318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ko-KR" altLang="en-US" sz="1000" b="1" dirty="0" smtClean="0">
                  <a:latin typeface="나눔고딕" pitchFamily="50" charset="-127"/>
                  <a:ea typeface="나눔고딕" pitchFamily="50" charset="-127"/>
                </a:rPr>
                <a:t>공유하기          </a:t>
              </a:r>
              <a:r>
                <a:rPr lang="en-US" altLang="ko-KR" sz="1000" b="1" dirty="0" smtClean="0">
                  <a:latin typeface="나눔고딕" pitchFamily="50" charset="-127"/>
                  <a:ea typeface="나눔고딕" pitchFamily="50" charset="-127"/>
                </a:rPr>
                <a:t>X</a:t>
              </a:r>
              <a:endParaRPr lang="ko-KR" altLang="en-US" sz="10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155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7810" y="2988530"/>
              <a:ext cx="362522" cy="374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6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7030" y="3006854"/>
              <a:ext cx="356083" cy="3560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7" name="Picture 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7030" y="2474809"/>
              <a:ext cx="354338" cy="3429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8" name="Picture 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9467" y="2474809"/>
              <a:ext cx="338355" cy="3383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9" name="직사각형 158"/>
            <p:cNvSpPr/>
            <p:nvPr/>
          </p:nvSpPr>
          <p:spPr>
            <a:xfrm>
              <a:off x="3467215" y="2791550"/>
              <a:ext cx="939681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ko-KR" altLang="en-US" sz="600" dirty="0" err="1" smtClean="0">
                  <a:latin typeface="나눔고딕" pitchFamily="50" charset="-127"/>
                  <a:ea typeface="나눔고딕" pitchFamily="50" charset="-127"/>
                </a:rPr>
                <a:t>페이스북</a:t>
              </a:r>
              <a:r>
                <a:rPr lang="ko-KR" altLang="en-US" sz="600" dirty="0" smtClean="0">
                  <a:latin typeface="나눔고딕" pitchFamily="50" charset="-127"/>
                  <a:ea typeface="나눔고딕" pitchFamily="50" charset="-127"/>
                </a:rPr>
                <a:t>            </a:t>
              </a:r>
              <a:r>
                <a:rPr lang="ko-KR" altLang="en-US" sz="600" dirty="0" err="1" smtClean="0">
                  <a:latin typeface="나눔고딕" pitchFamily="50" charset="-127"/>
                  <a:ea typeface="나눔고딕" pitchFamily="50" charset="-127"/>
                </a:rPr>
                <a:t>트위터</a:t>
              </a:r>
              <a:endParaRPr lang="ko-KR" altLang="en-US" sz="6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60" name="직사각형 159"/>
            <p:cNvSpPr/>
            <p:nvPr/>
          </p:nvSpPr>
          <p:spPr>
            <a:xfrm>
              <a:off x="3479407" y="3346346"/>
              <a:ext cx="1031051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ko-KR" altLang="en-US" sz="600" dirty="0" err="1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카카오톡</a:t>
              </a:r>
              <a:r>
                <a:rPr lang="ko-KR" altLang="en-US" sz="600" dirty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   </a:t>
              </a:r>
              <a:r>
                <a:rPr lang="ko-KR" altLang="en-US" sz="6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   카카오스토리</a:t>
              </a:r>
              <a:endParaRPr lang="ko-KR" altLang="en-US" sz="6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161" name="직선 연결선 160"/>
            <p:cNvCxnSpPr/>
            <p:nvPr/>
          </p:nvCxnSpPr>
          <p:spPr>
            <a:xfrm>
              <a:off x="3227647" y="2420888"/>
              <a:ext cx="158316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직사각형 161"/>
            <p:cNvSpPr/>
            <p:nvPr/>
          </p:nvSpPr>
          <p:spPr>
            <a:xfrm>
              <a:off x="3558290" y="3567657"/>
              <a:ext cx="873559" cy="226378"/>
            </a:xfrm>
            <a:prstGeom prst="rect">
              <a:avLst/>
            </a:prstGeom>
            <a:solidFill>
              <a:srgbClr val="00B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URL </a:t>
              </a:r>
              <a:r>
                <a:rPr lang="ko-KR" altLang="en-US" sz="8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복사</a:t>
              </a:r>
              <a:endPara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63" name="타원 162"/>
          <p:cNvSpPr/>
          <p:nvPr/>
        </p:nvSpPr>
        <p:spPr>
          <a:xfrm>
            <a:off x="1572883" y="4741530"/>
            <a:ext cx="306909" cy="2129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14-1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4" name="타원 163"/>
          <p:cNvSpPr/>
          <p:nvPr/>
        </p:nvSpPr>
        <p:spPr>
          <a:xfrm>
            <a:off x="2564167" y="156122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7174" name="꺾인 연결선 7173"/>
          <p:cNvCxnSpPr>
            <a:stCxn id="131" idx="3"/>
          </p:cNvCxnSpPr>
          <p:nvPr/>
        </p:nvCxnSpPr>
        <p:spPr>
          <a:xfrm>
            <a:off x="2699792" y="1839345"/>
            <a:ext cx="280935" cy="293602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Star"/>
          <p:cNvSpPr>
            <a:spLocks noChangeAspect="1" noEditPoints="1"/>
          </p:cNvSpPr>
          <p:nvPr/>
        </p:nvSpPr>
        <p:spPr bwMode="auto">
          <a:xfrm>
            <a:off x="2294127" y="1744444"/>
            <a:ext cx="180153" cy="172800"/>
          </a:xfrm>
          <a:custGeom>
            <a:avLst/>
            <a:gdLst>
              <a:gd name="T0" fmla="*/ 670 w 1351"/>
              <a:gd name="T1" fmla="*/ 3 h 1288"/>
              <a:gd name="T2" fmla="*/ 626 w 1351"/>
              <a:gd name="T3" fmla="*/ 33 h 1288"/>
              <a:gd name="T4" fmla="*/ 448 w 1351"/>
              <a:gd name="T5" fmla="*/ 393 h 1288"/>
              <a:gd name="T6" fmla="*/ 49 w 1351"/>
              <a:gd name="T7" fmla="*/ 450 h 1288"/>
              <a:gd name="T8" fmla="*/ 6 w 1351"/>
              <a:gd name="T9" fmla="*/ 488 h 1288"/>
              <a:gd name="T10" fmla="*/ 20 w 1351"/>
              <a:gd name="T11" fmla="*/ 544 h 1288"/>
              <a:gd name="T12" fmla="*/ 307 w 1351"/>
              <a:gd name="T13" fmla="*/ 825 h 1288"/>
              <a:gd name="T14" fmla="*/ 239 w 1351"/>
              <a:gd name="T15" fmla="*/ 1222 h 1288"/>
              <a:gd name="T16" fmla="*/ 262 w 1351"/>
              <a:gd name="T17" fmla="*/ 1275 h 1288"/>
              <a:gd name="T18" fmla="*/ 319 w 1351"/>
              <a:gd name="T19" fmla="*/ 1278 h 1288"/>
              <a:gd name="T20" fmla="*/ 675 w 1351"/>
              <a:gd name="T21" fmla="*/ 1091 h 1288"/>
              <a:gd name="T22" fmla="*/ 1031 w 1351"/>
              <a:gd name="T23" fmla="*/ 1278 h 1288"/>
              <a:gd name="T24" fmla="*/ 1089 w 1351"/>
              <a:gd name="T25" fmla="*/ 1275 h 1288"/>
              <a:gd name="T26" fmla="*/ 1111 w 1351"/>
              <a:gd name="T27" fmla="*/ 1222 h 1288"/>
              <a:gd name="T28" fmla="*/ 1043 w 1351"/>
              <a:gd name="T29" fmla="*/ 825 h 1288"/>
              <a:gd name="T30" fmla="*/ 1330 w 1351"/>
              <a:gd name="T31" fmla="*/ 544 h 1288"/>
              <a:gd name="T32" fmla="*/ 1345 w 1351"/>
              <a:gd name="T33" fmla="*/ 488 h 1288"/>
              <a:gd name="T34" fmla="*/ 1301 w 1351"/>
              <a:gd name="T35" fmla="*/ 450 h 1288"/>
              <a:gd name="T36" fmla="*/ 902 w 1351"/>
              <a:gd name="T37" fmla="*/ 393 h 1288"/>
              <a:gd name="T38" fmla="*/ 724 w 1351"/>
              <a:gd name="T39" fmla="*/ 33 h 1288"/>
              <a:gd name="T40" fmla="*/ 670 w 1351"/>
              <a:gd name="T41" fmla="*/ 3 h 1288"/>
              <a:gd name="T42" fmla="*/ 675 w 1351"/>
              <a:gd name="T43" fmla="*/ 181 h 1288"/>
              <a:gd name="T44" fmla="*/ 818 w 1351"/>
              <a:gd name="T45" fmla="*/ 467 h 1288"/>
              <a:gd name="T46" fmla="*/ 858 w 1351"/>
              <a:gd name="T47" fmla="*/ 498 h 1288"/>
              <a:gd name="T48" fmla="*/ 1175 w 1351"/>
              <a:gd name="T49" fmla="*/ 544 h 1288"/>
              <a:gd name="T50" fmla="*/ 946 w 1351"/>
              <a:gd name="T51" fmla="*/ 768 h 1288"/>
              <a:gd name="T52" fmla="*/ 930 w 1351"/>
              <a:gd name="T53" fmla="*/ 815 h 1288"/>
              <a:gd name="T54" fmla="*/ 984 w 1351"/>
              <a:gd name="T55" fmla="*/ 1132 h 1288"/>
              <a:gd name="T56" fmla="*/ 701 w 1351"/>
              <a:gd name="T57" fmla="*/ 983 h 1288"/>
              <a:gd name="T58" fmla="*/ 650 w 1351"/>
              <a:gd name="T59" fmla="*/ 983 h 1288"/>
              <a:gd name="T60" fmla="*/ 366 w 1351"/>
              <a:gd name="T61" fmla="*/ 1132 h 1288"/>
              <a:gd name="T62" fmla="*/ 421 w 1351"/>
              <a:gd name="T63" fmla="*/ 815 h 1288"/>
              <a:gd name="T64" fmla="*/ 404 w 1351"/>
              <a:gd name="T65" fmla="*/ 768 h 1288"/>
              <a:gd name="T66" fmla="*/ 175 w 1351"/>
              <a:gd name="T67" fmla="*/ 544 h 1288"/>
              <a:gd name="T68" fmla="*/ 492 w 1351"/>
              <a:gd name="T69" fmla="*/ 498 h 1288"/>
              <a:gd name="T70" fmla="*/ 533 w 1351"/>
              <a:gd name="T71" fmla="*/ 467 h 1288"/>
              <a:gd name="T72" fmla="*/ 675 w 1351"/>
              <a:gd name="T73" fmla="*/ 181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51" h="1288">
                <a:moveTo>
                  <a:pt x="670" y="3"/>
                </a:moveTo>
                <a:cubicBezTo>
                  <a:pt x="651" y="4"/>
                  <a:pt x="634" y="16"/>
                  <a:pt x="626" y="33"/>
                </a:cubicBezTo>
                <a:lnTo>
                  <a:pt x="448" y="393"/>
                </a:lnTo>
                <a:lnTo>
                  <a:pt x="49" y="450"/>
                </a:lnTo>
                <a:cubicBezTo>
                  <a:pt x="29" y="453"/>
                  <a:pt x="12" y="469"/>
                  <a:pt x="6" y="488"/>
                </a:cubicBezTo>
                <a:cubicBezTo>
                  <a:pt x="0" y="507"/>
                  <a:pt x="6" y="530"/>
                  <a:pt x="20" y="544"/>
                </a:cubicBezTo>
                <a:lnTo>
                  <a:pt x="307" y="825"/>
                </a:lnTo>
                <a:lnTo>
                  <a:pt x="239" y="1222"/>
                </a:lnTo>
                <a:cubicBezTo>
                  <a:pt x="236" y="1242"/>
                  <a:pt x="245" y="1263"/>
                  <a:pt x="262" y="1275"/>
                </a:cubicBezTo>
                <a:cubicBezTo>
                  <a:pt x="278" y="1286"/>
                  <a:pt x="301" y="1288"/>
                  <a:pt x="319" y="1278"/>
                </a:cubicBezTo>
                <a:lnTo>
                  <a:pt x="675" y="1091"/>
                </a:lnTo>
                <a:lnTo>
                  <a:pt x="1031" y="1278"/>
                </a:lnTo>
                <a:cubicBezTo>
                  <a:pt x="1049" y="1288"/>
                  <a:pt x="1072" y="1286"/>
                  <a:pt x="1089" y="1275"/>
                </a:cubicBezTo>
                <a:cubicBezTo>
                  <a:pt x="1105" y="1263"/>
                  <a:pt x="1114" y="1242"/>
                  <a:pt x="1111" y="1222"/>
                </a:cubicBezTo>
                <a:lnTo>
                  <a:pt x="1043" y="825"/>
                </a:lnTo>
                <a:lnTo>
                  <a:pt x="1330" y="544"/>
                </a:lnTo>
                <a:cubicBezTo>
                  <a:pt x="1345" y="530"/>
                  <a:pt x="1351" y="507"/>
                  <a:pt x="1345" y="488"/>
                </a:cubicBezTo>
                <a:cubicBezTo>
                  <a:pt x="1339" y="469"/>
                  <a:pt x="1321" y="453"/>
                  <a:pt x="1301" y="450"/>
                </a:cubicBezTo>
                <a:lnTo>
                  <a:pt x="902" y="393"/>
                </a:lnTo>
                <a:lnTo>
                  <a:pt x="724" y="33"/>
                </a:lnTo>
                <a:cubicBezTo>
                  <a:pt x="715" y="13"/>
                  <a:pt x="692" y="0"/>
                  <a:pt x="670" y="3"/>
                </a:cubicBezTo>
                <a:close/>
                <a:moveTo>
                  <a:pt x="675" y="181"/>
                </a:moveTo>
                <a:lnTo>
                  <a:pt x="818" y="467"/>
                </a:lnTo>
                <a:cubicBezTo>
                  <a:pt x="825" y="483"/>
                  <a:pt x="841" y="495"/>
                  <a:pt x="858" y="498"/>
                </a:cubicBezTo>
                <a:lnTo>
                  <a:pt x="1175" y="544"/>
                </a:lnTo>
                <a:lnTo>
                  <a:pt x="946" y="768"/>
                </a:lnTo>
                <a:cubicBezTo>
                  <a:pt x="934" y="779"/>
                  <a:pt x="927" y="798"/>
                  <a:pt x="930" y="815"/>
                </a:cubicBezTo>
                <a:lnTo>
                  <a:pt x="984" y="1132"/>
                </a:lnTo>
                <a:lnTo>
                  <a:pt x="701" y="983"/>
                </a:lnTo>
                <a:cubicBezTo>
                  <a:pt x="685" y="975"/>
                  <a:pt x="665" y="975"/>
                  <a:pt x="650" y="983"/>
                </a:cubicBezTo>
                <a:lnTo>
                  <a:pt x="366" y="1132"/>
                </a:lnTo>
                <a:lnTo>
                  <a:pt x="421" y="815"/>
                </a:lnTo>
                <a:cubicBezTo>
                  <a:pt x="423" y="798"/>
                  <a:pt x="417" y="779"/>
                  <a:pt x="404" y="768"/>
                </a:cubicBezTo>
                <a:lnTo>
                  <a:pt x="175" y="544"/>
                </a:lnTo>
                <a:lnTo>
                  <a:pt x="492" y="498"/>
                </a:lnTo>
                <a:cubicBezTo>
                  <a:pt x="509" y="495"/>
                  <a:pt x="525" y="483"/>
                  <a:pt x="533" y="467"/>
                </a:cubicBezTo>
                <a:lnTo>
                  <a:pt x="675" y="181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9" name="Star"/>
          <p:cNvSpPr>
            <a:spLocks noChangeAspect="1" noEditPoints="1"/>
          </p:cNvSpPr>
          <p:nvPr/>
        </p:nvSpPr>
        <p:spPr bwMode="auto">
          <a:xfrm>
            <a:off x="5092263" y="1744444"/>
            <a:ext cx="180153" cy="172800"/>
          </a:xfrm>
          <a:custGeom>
            <a:avLst/>
            <a:gdLst>
              <a:gd name="T0" fmla="*/ 670 w 1351"/>
              <a:gd name="T1" fmla="*/ 3 h 1288"/>
              <a:gd name="T2" fmla="*/ 626 w 1351"/>
              <a:gd name="T3" fmla="*/ 33 h 1288"/>
              <a:gd name="T4" fmla="*/ 448 w 1351"/>
              <a:gd name="T5" fmla="*/ 393 h 1288"/>
              <a:gd name="T6" fmla="*/ 49 w 1351"/>
              <a:gd name="T7" fmla="*/ 450 h 1288"/>
              <a:gd name="T8" fmla="*/ 6 w 1351"/>
              <a:gd name="T9" fmla="*/ 488 h 1288"/>
              <a:gd name="T10" fmla="*/ 20 w 1351"/>
              <a:gd name="T11" fmla="*/ 544 h 1288"/>
              <a:gd name="T12" fmla="*/ 307 w 1351"/>
              <a:gd name="T13" fmla="*/ 825 h 1288"/>
              <a:gd name="T14" fmla="*/ 239 w 1351"/>
              <a:gd name="T15" fmla="*/ 1222 h 1288"/>
              <a:gd name="T16" fmla="*/ 262 w 1351"/>
              <a:gd name="T17" fmla="*/ 1275 h 1288"/>
              <a:gd name="T18" fmla="*/ 319 w 1351"/>
              <a:gd name="T19" fmla="*/ 1278 h 1288"/>
              <a:gd name="T20" fmla="*/ 675 w 1351"/>
              <a:gd name="T21" fmla="*/ 1091 h 1288"/>
              <a:gd name="T22" fmla="*/ 1031 w 1351"/>
              <a:gd name="T23" fmla="*/ 1278 h 1288"/>
              <a:gd name="T24" fmla="*/ 1089 w 1351"/>
              <a:gd name="T25" fmla="*/ 1275 h 1288"/>
              <a:gd name="T26" fmla="*/ 1111 w 1351"/>
              <a:gd name="T27" fmla="*/ 1222 h 1288"/>
              <a:gd name="T28" fmla="*/ 1043 w 1351"/>
              <a:gd name="T29" fmla="*/ 825 h 1288"/>
              <a:gd name="T30" fmla="*/ 1330 w 1351"/>
              <a:gd name="T31" fmla="*/ 544 h 1288"/>
              <a:gd name="T32" fmla="*/ 1345 w 1351"/>
              <a:gd name="T33" fmla="*/ 488 h 1288"/>
              <a:gd name="T34" fmla="*/ 1301 w 1351"/>
              <a:gd name="T35" fmla="*/ 450 h 1288"/>
              <a:gd name="T36" fmla="*/ 902 w 1351"/>
              <a:gd name="T37" fmla="*/ 393 h 1288"/>
              <a:gd name="T38" fmla="*/ 724 w 1351"/>
              <a:gd name="T39" fmla="*/ 33 h 1288"/>
              <a:gd name="T40" fmla="*/ 670 w 1351"/>
              <a:gd name="T41" fmla="*/ 3 h 1288"/>
              <a:gd name="T42" fmla="*/ 675 w 1351"/>
              <a:gd name="T43" fmla="*/ 181 h 1288"/>
              <a:gd name="T44" fmla="*/ 818 w 1351"/>
              <a:gd name="T45" fmla="*/ 467 h 1288"/>
              <a:gd name="T46" fmla="*/ 858 w 1351"/>
              <a:gd name="T47" fmla="*/ 498 h 1288"/>
              <a:gd name="T48" fmla="*/ 1175 w 1351"/>
              <a:gd name="T49" fmla="*/ 544 h 1288"/>
              <a:gd name="T50" fmla="*/ 946 w 1351"/>
              <a:gd name="T51" fmla="*/ 768 h 1288"/>
              <a:gd name="T52" fmla="*/ 930 w 1351"/>
              <a:gd name="T53" fmla="*/ 815 h 1288"/>
              <a:gd name="T54" fmla="*/ 984 w 1351"/>
              <a:gd name="T55" fmla="*/ 1132 h 1288"/>
              <a:gd name="T56" fmla="*/ 701 w 1351"/>
              <a:gd name="T57" fmla="*/ 983 h 1288"/>
              <a:gd name="T58" fmla="*/ 650 w 1351"/>
              <a:gd name="T59" fmla="*/ 983 h 1288"/>
              <a:gd name="T60" fmla="*/ 366 w 1351"/>
              <a:gd name="T61" fmla="*/ 1132 h 1288"/>
              <a:gd name="T62" fmla="*/ 421 w 1351"/>
              <a:gd name="T63" fmla="*/ 815 h 1288"/>
              <a:gd name="T64" fmla="*/ 404 w 1351"/>
              <a:gd name="T65" fmla="*/ 768 h 1288"/>
              <a:gd name="T66" fmla="*/ 175 w 1351"/>
              <a:gd name="T67" fmla="*/ 544 h 1288"/>
              <a:gd name="T68" fmla="*/ 492 w 1351"/>
              <a:gd name="T69" fmla="*/ 498 h 1288"/>
              <a:gd name="T70" fmla="*/ 533 w 1351"/>
              <a:gd name="T71" fmla="*/ 467 h 1288"/>
              <a:gd name="T72" fmla="*/ 675 w 1351"/>
              <a:gd name="T73" fmla="*/ 181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51" h="1288">
                <a:moveTo>
                  <a:pt x="670" y="3"/>
                </a:moveTo>
                <a:cubicBezTo>
                  <a:pt x="651" y="4"/>
                  <a:pt x="634" y="16"/>
                  <a:pt x="626" y="33"/>
                </a:cubicBezTo>
                <a:lnTo>
                  <a:pt x="448" y="393"/>
                </a:lnTo>
                <a:lnTo>
                  <a:pt x="49" y="450"/>
                </a:lnTo>
                <a:cubicBezTo>
                  <a:pt x="29" y="453"/>
                  <a:pt x="12" y="469"/>
                  <a:pt x="6" y="488"/>
                </a:cubicBezTo>
                <a:cubicBezTo>
                  <a:pt x="0" y="507"/>
                  <a:pt x="6" y="530"/>
                  <a:pt x="20" y="544"/>
                </a:cubicBezTo>
                <a:lnTo>
                  <a:pt x="307" y="825"/>
                </a:lnTo>
                <a:lnTo>
                  <a:pt x="239" y="1222"/>
                </a:lnTo>
                <a:cubicBezTo>
                  <a:pt x="236" y="1242"/>
                  <a:pt x="245" y="1263"/>
                  <a:pt x="262" y="1275"/>
                </a:cubicBezTo>
                <a:cubicBezTo>
                  <a:pt x="278" y="1286"/>
                  <a:pt x="301" y="1288"/>
                  <a:pt x="319" y="1278"/>
                </a:cubicBezTo>
                <a:lnTo>
                  <a:pt x="675" y="1091"/>
                </a:lnTo>
                <a:lnTo>
                  <a:pt x="1031" y="1278"/>
                </a:lnTo>
                <a:cubicBezTo>
                  <a:pt x="1049" y="1288"/>
                  <a:pt x="1072" y="1286"/>
                  <a:pt x="1089" y="1275"/>
                </a:cubicBezTo>
                <a:cubicBezTo>
                  <a:pt x="1105" y="1263"/>
                  <a:pt x="1114" y="1242"/>
                  <a:pt x="1111" y="1222"/>
                </a:cubicBezTo>
                <a:lnTo>
                  <a:pt x="1043" y="825"/>
                </a:lnTo>
                <a:lnTo>
                  <a:pt x="1330" y="544"/>
                </a:lnTo>
                <a:cubicBezTo>
                  <a:pt x="1345" y="530"/>
                  <a:pt x="1351" y="507"/>
                  <a:pt x="1345" y="488"/>
                </a:cubicBezTo>
                <a:cubicBezTo>
                  <a:pt x="1339" y="469"/>
                  <a:pt x="1321" y="453"/>
                  <a:pt x="1301" y="450"/>
                </a:cubicBezTo>
                <a:lnTo>
                  <a:pt x="902" y="393"/>
                </a:lnTo>
                <a:lnTo>
                  <a:pt x="724" y="33"/>
                </a:lnTo>
                <a:cubicBezTo>
                  <a:pt x="715" y="13"/>
                  <a:pt x="692" y="0"/>
                  <a:pt x="670" y="3"/>
                </a:cubicBezTo>
                <a:close/>
                <a:moveTo>
                  <a:pt x="675" y="181"/>
                </a:moveTo>
                <a:lnTo>
                  <a:pt x="818" y="467"/>
                </a:lnTo>
                <a:cubicBezTo>
                  <a:pt x="825" y="483"/>
                  <a:pt x="841" y="495"/>
                  <a:pt x="858" y="498"/>
                </a:cubicBezTo>
                <a:lnTo>
                  <a:pt x="1175" y="544"/>
                </a:lnTo>
                <a:lnTo>
                  <a:pt x="946" y="768"/>
                </a:lnTo>
                <a:cubicBezTo>
                  <a:pt x="934" y="779"/>
                  <a:pt x="927" y="798"/>
                  <a:pt x="930" y="815"/>
                </a:cubicBezTo>
                <a:lnTo>
                  <a:pt x="984" y="1132"/>
                </a:lnTo>
                <a:lnTo>
                  <a:pt x="701" y="983"/>
                </a:lnTo>
                <a:cubicBezTo>
                  <a:pt x="685" y="975"/>
                  <a:pt x="665" y="975"/>
                  <a:pt x="650" y="983"/>
                </a:cubicBezTo>
                <a:lnTo>
                  <a:pt x="366" y="1132"/>
                </a:lnTo>
                <a:lnTo>
                  <a:pt x="421" y="815"/>
                </a:lnTo>
                <a:cubicBezTo>
                  <a:pt x="423" y="798"/>
                  <a:pt x="417" y="779"/>
                  <a:pt x="404" y="768"/>
                </a:cubicBezTo>
                <a:lnTo>
                  <a:pt x="175" y="544"/>
                </a:lnTo>
                <a:lnTo>
                  <a:pt x="492" y="498"/>
                </a:lnTo>
                <a:cubicBezTo>
                  <a:pt x="509" y="495"/>
                  <a:pt x="525" y="483"/>
                  <a:pt x="533" y="467"/>
                </a:cubicBezTo>
                <a:lnTo>
                  <a:pt x="675" y="181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2293003" y="156122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5212890" y="4175651"/>
            <a:ext cx="347943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12-1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883802" y="4457618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적립 소나무</a:t>
            </a:r>
            <a:endParaRPr lang="en-US" altLang="ko-KR" sz="7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864093" y="4263616"/>
            <a:ext cx="6527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9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0.02</a:t>
            </a:r>
            <a:r>
              <a:rPr lang="en-US" altLang="ko-KR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그루</a:t>
            </a:r>
            <a:endParaRPr lang="en-US" altLang="ko-KR" sz="8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37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163612"/>
              </p:ext>
            </p:extLst>
          </p:nvPr>
        </p:nvGraphicFramePr>
        <p:xfrm>
          <a:off x="3740126" y="764704"/>
          <a:ext cx="5340374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53403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1" u="none" baseline="0" dirty="0" smtClean="0">
                          <a:latin typeface="+mn-lt"/>
                          <a:ea typeface="+mn-ea"/>
                        </a:rPr>
                        <a:t>※ </a:t>
                      </a:r>
                      <a:r>
                        <a:rPr lang="ko-KR" altLang="en-US" sz="1100" b="1" u="none" baseline="0" dirty="0" err="1" smtClean="0">
                          <a:latin typeface="+mn-lt"/>
                          <a:ea typeface="+mn-ea"/>
                        </a:rPr>
                        <a:t>안드로이드</a:t>
                      </a:r>
                      <a:r>
                        <a:rPr lang="en-US" altLang="ko-KR" sz="1100" b="1" u="none" baseline="0" dirty="0" smtClean="0">
                          <a:latin typeface="+mn-lt"/>
                          <a:ea typeface="+mn-ea"/>
                        </a:rPr>
                        <a:t>, iOS</a:t>
                      </a:r>
                      <a:r>
                        <a:rPr lang="ko-KR" altLang="en-US" sz="1100" b="1" u="none" baseline="0" dirty="0" smtClean="0">
                          <a:latin typeface="+mn-lt"/>
                          <a:ea typeface="+mn-ea"/>
                        </a:rPr>
                        <a:t> 권한 수신 동의</a:t>
                      </a:r>
                      <a:endParaRPr lang="en-US" altLang="ko-KR" sz="1100" b="1" u="none" baseline="0" dirty="0" smtClean="0">
                        <a:latin typeface="+mn-lt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GPS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권한 수신 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카메라 권한 수신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사진첩 접근 권한 수신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위 권한 거부 시 </a:t>
                      </a:r>
                      <a:r>
                        <a:rPr lang="ko-KR" altLang="en-US" sz="1100" b="0" u="none" baseline="0" dirty="0" err="1" smtClean="0">
                          <a:latin typeface="+mn-lt"/>
                          <a:ea typeface="+mn-ea"/>
                        </a:rPr>
                        <a:t>앱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 종료 처리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.</a:t>
                      </a:r>
                      <a:b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100" b="0" u="none" baseline="0" dirty="0" err="1" smtClean="0">
                          <a:latin typeface="+mn-lt"/>
                          <a:ea typeface="+mn-ea"/>
                        </a:rPr>
                        <a:t>앱을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 재 실행 하면 다시 수신 요청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100" b="1" u="none" baseline="0" dirty="0" smtClean="0">
                          <a:latin typeface="+mn-lt"/>
                          <a:ea typeface="+mn-ea"/>
                        </a:rPr>
                        <a:t>※ GPS</a:t>
                      </a:r>
                      <a:r>
                        <a:rPr lang="ko-KR" altLang="en-US" sz="1100" b="1" u="none" baseline="0" dirty="0" smtClean="0">
                          <a:latin typeface="+mn-lt"/>
                          <a:ea typeface="+mn-ea"/>
                        </a:rPr>
                        <a:t>가 꺼져있을 시 안내 </a:t>
                      </a:r>
                      <a:r>
                        <a:rPr lang="ko-KR" altLang="en-US" sz="1100" b="1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r>
                        <a:rPr lang="ko-KR" altLang="en-US" sz="1100" b="1" u="none" baseline="0" dirty="0" smtClean="0">
                          <a:latin typeface="+mn-lt"/>
                          <a:ea typeface="+mn-ea"/>
                        </a:rPr>
                        <a:t> 생성</a:t>
                      </a:r>
                      <a:endParaRPr lang="en-US" altLang="ko-KR" sz="1100" b="1" u="none" baseline="0" dirty="0" smtClean="0">
                        <a:latin typeface="+mn-lt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[main]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으로 이동할 때 위치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(GPS)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가 꺼진 경우 이 화면을 띄움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위치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(GPS)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가 켜져 있는 경우 이 화면은 나타나지 않음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 typeface="Arial" pitchFamily="34" charset="0"/>
                        <a:buChar char="•"/>
                      </a:pP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확인 버튼 터치 시 </a:t>
                      </a:r>
                      <a:r>
                        <a:rPr lang="ko-KR" altLang="en-US" sz="1100" b="0" u="none" baseline="0" dirty="0" err="1" smtClean="0">
                          <a:latin typeface="+mn-lt"/>
                          <a:ea typeface="+mn-ea"/>
                        </a:rPr>
                        <a:t>스마트폰의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GPS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위치 설정으로 이동</a:t>
                      </a:r>
                      <a:b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100" b="0" u="none" baseline="0" dirty="0" err="1" smtClean="0">
                          <a:latin typeface="+mn-lt"/>
                          <a:ea typeface="+mn-ea"/>
                        </a:rPr>
                        <a:t>안드로이드의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 경우 아래와 같은 화면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)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882222" y="3992079"/>
            <a:ext cx="1955182" cy="32326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  <p:sp>
        <p:nvSpPr>
          <p:cNvPr id="10" name="직사각형 9"/>
          <p:cNvSpPr/>
          <p:nvPr/>
        </p:nvSpPr>
        <p:spPr>
          <a:xfrm>
            <a:off x="893187" y="3009552"/>
            <a:ext cx="1944216" cy="9829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위치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및 속도 확인을 위해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설정</a:t>
            </a:r>
            <a:r>
              <a:rPr lang="en-US" altLang="ko-KR" sz="1000" dirty="0">
                <a:solidFill>
                  <a:schemeClr val="tx1"/>
                </a:solidFill>
              </a:rPr>
              <a:t>&gt;</a:t>
            </a:r>
            <a:r>
              <a:rPr lang="ko-KR" altLang="en-US" sz="1000" dirty="0">
                <a:solidFill>
                  <a:schemeClr val="tx1"/>
                </a:solidFill>
              </a:rPr>
              <a:t>위치 정보</a:t>
            </a:r>
            <a:r>
              <a:rPr lang="en-US" altLang="ko-KR" sz="1000" dirty="0">
                <a:solidFill>
                  <a:schemeClr val="tx1"/>
                </a:solidFill>
              </a:rPr>
              <a:t>(GPS)</a:t>
            </a:r>
            <a:r>
              <a:rPr lang="ko-KR" altLang="en-US" sz="1000" dirty="0">
                <a:solidFill>
                  <a:schemeClr val="tx1"/>
                </a:solidFill>
              </a:rPr>
              <a:t>를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켜주세요</a:t>
            </a:r>
            <a:r>
              <a:rPr lang="en-US" altLang="ko-KR" sz="1000" dirty="0" smtClean="0">
                <a:solidFill>
                  <a:schemeClr val="tx1"/>
                </a:solidFill>
              </a:rPr>
              <a:t>. GPS</a:t>
            </a:r>
            <a:r>
              <a:rPr lang="ko-KR" altLang="en-US" sz="1000" dirty="0" smtClean="0">
                <a:solidFill>
                  <a:schemeClr val="tx1"/>
                </a:solidFill>
              </a:rPr>
              <a:t>가 꺼져있을 시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확인이 불가능합니다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339074" y="406370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796" y="4016481"/>
            <a:ext cx="1584176" cy="26311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330965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splash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88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9"/>
          <p:cNvSpPr/>
          <p:nvPr/>
        </p:nvSpPr>
        <p:spPr>
          <a:xfrm>
            <a:off x="3131840" y="746962"/>
            <a:ext cx="2872308" cy="585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028259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9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9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공유 이미지</a:t>
                      </a:r>
                      <a:r>
                        <a:rPr lang="en-US" altLang="ko-KR" sz="9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9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예시</a:t>
                      </a:r>
                      <a:endParaRPr lang="en-US" altLang="ko-KR" sz="9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1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1)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날짜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지도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출발지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도착지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),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총 경과시간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총 이동거리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평균속도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CO</a:t>
                      </a:r>
                      <a:r>
                        <a:rPr lang="en-US" altLang="ko-KR" sz="900" b="0" u="none" kern="1200" baseline="-250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감축량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소모 칼로리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적립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lang="en-US" altLang="ko-KR" sz="9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주행 상세페이지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내용중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버튼과 상단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메뉴바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제외한 본문 내용만 이미지로 공유됨</a:t>
                      </a:r>
                      <a:endParaRPr lang="ko-KR" altLang="en-US" sz="9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220402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share_image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547943" y="2051055"/>
            <a:ext cx="2174581" cy="1197416"/>
            <a:chOff x="532047" y="2087568"/>
            <a:chExt cx="2174581" cy="1197416"/>
          </a:xfrm>
        </p:grpSpPr>
        <p:sp>
          <p:nvSpPr>
            <p:cNvPr id="15" name="직사각형 14"/>
            <p:cNvSpPr/>
            <p:nvPr/>
          </p:nvSpPr>
          <p:spPr>
            <a:xfrm>
              <a:off x="532047" y="2087568"/>
              <a:ext cx="2174581" cy="119741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399" b="29015"/>
            <a:stretch/>
          </p:blipFill>
          <p:spPr bwMode="auto">
            <a:xfrm>
              <a:off x="610803" y="2110429"/>
              <a:ext cx="2095825" cy="1174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8" descr="gps, location, map, marker, pin ico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8" r="15365"/>
            <a:stretch>
              <a:fillRect/>
            </a:stretch>
          </p:blipFill>
          <p:spPr bwMode="auto">
            <a:xfrm>
              <a:off x="1047356" y="2996952"/>
              <a:ext cx="133284" cy="193743"/>
            </a:xfrm>
            <a:prstGeom prst="rect">
              <a:avLst/>
            </a:prstGeom>
            <a:noFill/>
          </p:spPr>
        </p:pic>
        <p:pic>
          <p:nvPicPr>
            <p:cNvPr id="21" name="Picture 8" descr="gps, location, map, marker, pin ico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8" r="15365"/>
            <a:stretch>
              <a:fillRect/>
            </a:stretch>
          </p:blipFill>
          <p:spPr bwMode="auto">
            <a:xfrm>
              <a:off x="2277107" y="2437797"/>
              <a:ext cx="133284" cy="193743"/>
            </a:xfrm>
            <a:prstGeom prst="rect">
              <a:avLst/>
            </a:prstGeom>
            <a:noFill/>
          </p:spPr>
        </p:pic>
        <p:sp>
          <p:nvSpPr>
            <p:cNvPr id="22" name="자유형 21"/>
            <p:cNvSpPr/>
            <p:nvPr/>
          </p:nvSpPr>
          <p:spPr>
            <a:xfrm>
              <a:off x="1112200" y="2628900"/>
              <a:ext cx="1211900" cy="635838"/>
            </a:xfrm>
            <a:custGeom>
              <a:avLst/>
              <a:gdLst>
                <a:gd name="connsiteX0" fmla="*/ 320 w 1211900"/>
                <a:gd name="connsiteY0" fmla="*/ 556260 h 635838"/>
                <a:gd name="connsiteX1" fmla="*/ 76520 w 1211900"/>
                <a:gd name="connsiteY1" fmla="*/ 617220 h 635838"/>
                <a:gd name="connsiteX2" fmla="*/ 472760 w 1211900"/>
                <a:gd name="connsiteY2" fmla="*/ 266700 h 635838"/>
                <a:gd name="connsiteX3" fmla="*/ 1211900 w 1211900"/>
                <a:gd name="connsiteY3" fmla="*/ 0 h 63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1900" h="635838">
                  <a:moveTo>
                    <a:pt x="320" y="556260"/>
                  </a:moveTo>
                  <a:cubicBezTo>
                    <a:pt x="-950" y="610870"/>
                    <a:pt x="-2220" y="665480"/>
                    <a:pt x="76520" y="617220"/>
                  </a:cubicBezTo>
                  <a:cubicBezTo>
                    <a:pt x="155260" y="568960"/>
                    <a:pt x="283530" y="369570"/>
                    <a:pt x="472760" y="266700"/>
                  </a:cubicBezTo>
                  <a:cubicBezTo>
                    <a:pt x="661990" y="163830"/>
                    <a:pt x="936945" y="81915"/>
                    <a:pt x="1211900" y="0"/>
                  </a:cubicBezTo>
                </a:path>
              </a:pathLst>
            </a:cu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603619" y="3676764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경과시간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422593" y="1820223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ko-KR" sz="900" dirty="0" smtClean="0">
                <a:solidFill>
                  <a:prstClr val="black"/>
                </a:solidFill>
              </a:rPr>
              <a:t>2017-05-22 14:05:30</a:t>
            </a:r>
            <a:endParaRPr lang="en-US" altLang="ko-KR" sz="900" dirty="0">
              <a:solidFill>
                <a:prstClr val="black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59537" y="3454902"/>
            <a:ext cx="7232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00:02:40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316632" y="3676764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이동거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리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326005" y="3454901"/>
            <a:ext cx="6383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0.12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km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057851" y="3676764"/>
            <a:ext cx="55015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평균 속도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76893" y="3462522"/>
            <a:ext cx="7312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12.2</a:t>
            </a:r>
            <a:r>
              <a:rPr lang="en-US" altLang="ko-KR" sz="9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km/h</a:t>
            </a:r>
            <a:endParaRPr lang="en-US" altLang="ko-KR" sz="9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5590" y="4239830"/>
            <a:ext cx="65114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CO</a:t>
            </a:r>
            <a:r>
              <a:rPr lang="en-US" altLang="ko-KR" sz="700" baseline="-250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dirty="0" err="1">
                <a:latin typeface="나눔고딕" pitchFamily="50" charset="-127"/>
                <a:ea typeface="나눔고딕" pitchFamily="50" charset="-127"/>
              </a:rPr>
              <a:t>감축량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20417" y="4019208"/>
            <a:ext cx="7040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0.002</a:t>
            </a:r>
            <a:r>
              <a:rPr lang="en-US" altLang="ko-KR" sz="10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kg</a:t>
            </a:r>
            <a:r>
              <a:rPr lang="en-US" altLang="ko-KR" sz="8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8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302128" y="4239830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소모 칼로리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430200" y="4019208"/>
            <a:ext cx="4443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8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kcal</a:t>
            </a:r>
            <a:endParaRPr lang="en-US" altLang="ko-KR" sz="8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982637" y="4239830"/>
            <a:ext cx="720069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적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립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163095" y="4017946"/>
            <a:ext cx="4010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en-US" altLang="ko-KR" sz="8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p</a:t>
            </a:r>
            <a:endParaRPr lang="en-US" altLang="ko-KR" sz="8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542507" y="1820223"/>
            <a:ext cx="2180017" cy="2688897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513619" y="175563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749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632492"/>
              </p:ext>
            </p:extLst>
          </p:nvPr>
        </p:nvGraphicFramePr>
        <p:xfrm>
          <a:off x="5724128" y="692696"/>
          <a:ext cx="3384376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3843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주행 기록 상세 페이지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거부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노출할 정보는 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승인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9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미승인</a:t>
                      </a: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과 동일하나 하단 거부 사유와 </a:t>
                      </a:r>
                      <a:r>
                        <a:rPr kumimoji="0" lang="ko-KR" altLang="en-US" sz="9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재신청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버튼이 추가됨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ko-KR" altLang="en-US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뒤로 버튼 클릭 시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ko-KR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history_bike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거부 상태 메시지 노출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사유 노출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X)</a:t>
                      </a: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재신청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버튼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4)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뜸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재신청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재신청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사유 입력영역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한글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키패드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취소 버튼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닫음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확인 버튼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작성한 데이터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관리자웹으로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이동하며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닫음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-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재신청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사유를 기입하지 않았을 때 토스트 메시지 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: “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메시지를 입력해주세요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8)   7)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재신청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사유를 작성하고 확인을 누르면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재신청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버튼 비활성화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9)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즐겨찾기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구간으로 설정됨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  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즐겨찾기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구간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즐겨찾기로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설정한 구간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출발지와 도착지 정보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과 반경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100m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이내의 구간을 주행하였을 경우 보너스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마일리지를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지급함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팝업창은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다음 슬라이드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history_bike_favorite</a:t>
                      </a:r>
                      <a:r>
                        <a:rPr lang="en-US" altLang="ko-KR" sz="9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9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참고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즐겨찾기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구간은 최대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개까지 지정가능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3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이상 지정되었을 때는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9-2)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9-1)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클릭 시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즐겨찾기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구간으로 선택되며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처음 변경됨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버튼 클릭 시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닫음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9-2)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클릭 시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닫히며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즐겨찾기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구간 설정 안됨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9-3) 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출발지와 도착지가 서로 반경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100m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내에 있을 경우에 뜨는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클릭 시 팝업 닫히며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즐겨찾기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설정안됨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Tx/>
                        <a:buAutoNum type="arabicParenR" startAt="10"/>
                      </a:pP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즐겨찾기로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설정되었을 때 아이콘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즐겨찾기로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등록된 출발지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도착지와 동일한 경우에도 표시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10-1)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즐겨찾기삭제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즐겨찾기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구간 삭제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버튼 클릭 시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닫음 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073205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history_bike_detail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5" name="직사각형 64"/>
          <p:cNvSpPr/>
          <p:nvPr/>
        </p:nvSpPr>
        <p:spPr>
          <a:xfrm>
            <a:off x="537444" y="1676918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주행 기록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539086" y="2262741"/>
            <a:ext cx="2174581" cy="1197416"/>
            <a:chOff x="532047" y="2087568"/>
            <a:chExt cx="2174581" cy="1197416"/>
          </a:xfrm>
        </p:grpSpPr>
        <p:sp>
          <p:nvSpPr>
            <p:cNvPr id="67" name="직사각형 66"/>
            <p:cNvSpPr/>
            <p:nvPr/>
          </p:nvSpPr>
          <p:spPr>
            <a:xfrm>
              <a:off x="532047" y="2087568"/>
              <a:ext cx="2174581" cy="119741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6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399" b="29015"/>
            <a:stretch/>
          </p:blipFill>
          <p:spPr bwMode="auto">
            <a:xfrm>
              <a:off x="610803" y="2110429"/>
              <a:ext cx="2095825" cy="1174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8" descr="gps, location, map, marker, pin ico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8" r="15365"/>
            <a:stretch>
              <a:fillRect/>
            </a:stretch>
          </p:blipFill>
          <p:spPr bwMode="auto">
            <a:xfrm>
              <a:off x="1047356" y="2996952"/>
              <a:ext cx="133284" cy="193743"/>
            </a:xfrm>
            <a:prstGeom prst="rect">
              <a:avLst/>
            </a:prstGeom>
            <a:noFill/>
          </p:spPr>
        </p:pic>
        <p:pic>
          <p:nvPicPr>
            <p:cNvPr id="70" name="Picture 8" descr="gps, location, map, marker, pin ico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8" r="15365"/>
            <a:stretch>
              <a:fillRect/>
            </a:stretch>
          </p:blipFill>
          <p:spPr bwMode="auto">
            <a:xfrm>
              <a:off x="1200274" y="2976435"/>
              <a:ext cx="133284" cy="193743"/>
            </a:xfrm>
            <a:prstGeom prst="rect">
              <a:avLst/>
            </a:prstGeom>
            <a:noFill/>
          </p:spPr>
        </p:pic>
        <p:sp>
          <p:nvSpPr>
            <p:cNvPr id="71" name="자유형 70"/>
            <p:cNvSpPr/>
            <p:nvPr/>
          </p:nvSpPr>
          <p:spPr>
            <a:xfrm>
              <a:off x="1112200" y="2628900"/>
              <a:ext cx="1211900" cy="635838"/>
            </a:xfrm>
            <a:custGeom>
              <a:avLst/>
              <a:gdLst>
                <a:gd name="connsiteX0" fmla="*/ 320 w 1211900"/>
                <a:gd name="connsiteY0" fmla="*/ 556260 h 635838"/>
                <a:gd name="connsiteX1" fmla="*/ 76520 w 1211900"/>
                <a:gd name="connsiteY1" fmla="*/ 617220 h 635838"/>
                <a:gd name="connsiteX2" fmla="*/ 472760 w 1211900"/>
                <a:gd name="connsiteY2" fmla="*/ 266700 h 635838"/>
                <a:gd name="connsiteX3" fmla="*/ 1211900 w 1211900"/>
                <a:gd name="connsiteY3" fmla="*/ 0 h 63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1900" h="635838">
                  <a:moveTo>
                    <a:pt x="320" y="556260"/>
                  </a:moveTo>
                  <a:cubicBezTo>
                    <a:pt x="-950" y="610870"/>
                    <a:pt x="-2220" y="665480"/>
                    <a:pt x="76520" y="617220"/>
                  </a:cubicBezTo>
                  <a:cubicBezTo>
                    <a:pt x="155260" y="568960"/>
                    <a:pt x="283530" y="369570"/>
                    <a:pt x="472760" y="266700"/>
                  </a:cubicBezTo>
                  <a:cubicBezTo>
                    <a:pt x="661990" y="163830"/>
                    <a:pt x="936945" y="81915"/>
                    <a:pt x="1211900" y="0"/>
                  </a:cubicBezTo>
                </a:path>
              </a:pathLst>
            </a:cu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2" name="직사각형 71"/>
          <p:cNvSpPr/>
          <p:nvPr/>
        </p:nvSpPr>
        <p:spPr>
          <a:xfrm>
            <a:off x="594762" y="3888450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경과시간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413736" y="2031909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ko-KR" sz="900" dirty="0" smtClean="0">
                <a:solidFill>
                  <a:prstClr val="black"/>
                </a:solidFill>
              </a:rPr>
              <a:t>2017-05-22 14:05:30</a:t>
            </a:r>
            <a:endParaRPr lang="en-US" altLang="ko-KR" sz="900" dirty="0">
              <a:solidFill>
                <a:prstClr val="black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50680" y="3666588"/>
            <a:ext cx="7232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00:02:40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1307775" y="3888450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이동거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리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317148" y="3666587"/>
            <a:ext cx="6383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0.12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km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2048994" y="3888450"/>
            <a:ext cx="55015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평균 속도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968036" y="3674208"/>
            <a:ext cx="7312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12.2</a:t>
            </a:r>
            <a:r>
              <a:rPr lang="en-US" altLang="ko-KR" sz="9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km/h</a:t>
            </a:r>
            <a:endParaRPr lang="en-US" altLang="ko-KR" sz="9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96733" y="4451516"/>
            <a:ext cx="65114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CO</a:t>
            </a:r>
            <a:r>
              <a:rPr lang="en-US" altLang="ko-KR" sz="700" baseline="-250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dirty="0" err="1">
                <a:latin typeface="나눔고딕" pitchFamily="50" charset="-127"/>
                <a:ea typeface="나눔고딕" pitchFamily="50" charset="-127"/>
              </a:rPr>
              <a:t>감축량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11560" y="4230894"/>
            <a:ext cx="7040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0.002</a:t>
            </a:r>
            <a:r>
              <a:rPr lang="en-US" altLang="ko-KR" sz="10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kg</a:t>
            </a:r>
            <a:r>
              <a:rPr lang="en-US" altLang="ko-KR" sz="8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8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293271" y="4451516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소모 칼로리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421343" y="4230894"/>
            <a:ext cx="4443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8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kcal</a:t>
            </a:r>
            <a:endParaRPr lang="en-US" altLang="ko-KR" sz="8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512066" y="1676424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83421" y="651019"/>
            <a:ext cx="228837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거부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47444" y="173784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3371425" y="1676918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주행 기록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373067" y="2262741"/>
            <a:ext cx="2174581" cy="1197416"/>
            <a:chOff x="532047" y="2087568"/>
            <a:chExt cx="2174581" cy="1197416"/>
          </a:xfrm>
        </p:grpSpPr>
        <p:sp>
          <p:nvSpPr>
            <p:cNvPr id="113" name="직사각형 112"/>
            <p:cNvSpPr/>
            <p:nvPr/>
          </p:nvSpPr>
          <p:spPr>
            <a:xfrm>
              <a:off x="532047" y="2087568"/>
              <a:ext cx="2174581" cy="119741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1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11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399" b="29015"/>
            <a:stretch/>
          </p:blipFill>
          <p:spPr bwMode="auto">
            <a:xfrm>
              <a:off x="610803" y="2110429"/>
              <a:ext cx="2095825" cy="1174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" name="Picture 8" descr="gps, location, map, marker, pin ico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8" r="15365"/>
            <a:stretch>
              <a:fillRect/>
            </a:stretch>
          </p:blipFill>
          <p:spPr bwMode="auto">
            <a:xfrm>
              <a:off x="1047356" y="2996952"/>
              <a:ext cx="133284" cy="193743"/>
            </a:xfrm>
            <a:prstGeom prst="rect">
              <a:avLst/>
            </a:prstGeom>
            <a:noFill/>
          </p:spPr>
        </p:pic>
        <p:pic>
          <p:nvPicPr>
            <p:cNvPr id="116" name="Picture 8" descr="gps, location, map, marker, pin icon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8" r="15365"/>
            <a:stretch>
              <a:fillRect/>
            </a:stretch>
          </p:blipFill>
          <p:spPr bwMode="auto">
            <a:xfrm>
              <a:off x="1200274" y="2976435"/>
              <a:ext cx="133284" cy="193743"/>
            </a:xfrm>
            <a:prstGeom prst="rect">
              <a:avLst/>
            </a:prstGeom>
            <a:noFill/>
          </p:spPr>
        </p:pic>
        <p:sp>
          <p:nvSpPr>
            <p:cNvPr id="117" name="자유형 116"/>
            <p:cNvSpPr/>
            <p:nvPr/>
          </p:nvSpPr>
          <p:spPr>
            <a:xfrm>
              <a:off x="1112200" y="2628900"/>
              <a:ext cx="1211900" cy="635838"/>
            </a:xfrm>
            <a:custGeom>
              <a:avLst/>
              <a:gdLst>
                <a:gd name="connsiteX0" fmla="*/ 320 w 1211900"/>
                <a:gd name="connsiteY0" fmla="*/ 556260 h 635838"/>
                <a:gd name="connsiteX1" fmla="*/ 76520 w 1211900"/>
                <a:gd name="connsiteY1" fmla="*/ 617220 h 635838"/>
                <a:gd name="connsiteX2" fmla="*/ 472760 w 1211900"/>
                <a:gd name="connsiteY2" fmla="*/ 266700 h 635838"/>
                <a:gd name="connsiteX3" fmla="*/ 1211900 w 1211900"/>
                <a:gd name="connsiteY3" fmla="*/ 0 h 635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1900" h="635838">
                  <a:moveTo>
                    <a:pt x="320" y="556260"/>
                  </a:moveTo>
                  <a:cubicBezTo>
                    <a:pt x="-950" y="610870"/>
                    <a:pt x="-2220" y="665480"/>
                    <a:pt x="76520" y="617220"/>
                  </a:cubicBezTo>
                  <a:cubicBezTo>
                    <a:pt x="155260" y="568960"/>
                    <a:pt x="283530" y="369570"/>
                    <a:pt x="472760" y="266700"/>
                  </a:cubicBezTo>
                  <a:cubicBezTo>
                    <a:pt x="661990" y="163830"/>
                    <a:pt x="936945" y="81915"/>
                    <a:pt x="1211900" y="0"/>
                  </a:cubicBezTo>
                </a:path>
              </a:pathLst>
            </a:cu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직사각형 117"/>
          <p:cNvSpPr/>
          <p:nvPr/>
        </p:nvSpPr>
        <p:spPr>
          <a:xfrm>
            <a:off x="3428743" y="3888450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경과시간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247717" y="2031909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altLang="ko-KR" sz="900" dirty="0" smtClean="0">
                <a:solidFill>
                  <a:prstClr val="black"/>
                </a:solidFill>
              </a:rPr>
              <a:t>2017-05-22 14:05:30</a:t>
            </a:r>
            <a:endParaRPr lang="en-US" altLang="ko-KR" sz="900" dirty="0">
              <a:solidFill>
                <a:prstClr val="black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3384661" y="3666588"/>
            <a:ext cx="7232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00:02:40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4141756" y="3888450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이동거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리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4151129" y="3666587"/>
            <a:ext cx="6383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10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0.12</a:t>
            </a:r>
            <a:r>
              <a:rPr lang="en-US" altLang="ko-KR" sz="900" b="1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km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4882975" y="3888450"/>
            <a:ext cx="55015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평균 속도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4802017" y="3674208"/>
            <a:ext cx="7312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12.2</a:t>
            </a:r>
            <a:r>
              <a:rPr lang="en-US" altLang="ko-KR" sz="9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km/h</a:t>
            </a:r>
            <a:endParaRPr lang="en-US" altLang="ko-KR" sz="9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3430714" y="4451516"/>
            <a:ext cx="65114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CO</a:t>
            </a:r>
            <a:r>
              <a:rPr lang="en-US" altLang="ko-KR" sz="700" baseline="-250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dirty="0" err="1">
                <a:latin typeface="나눔고딕" pitchFamily="50" charset="-127"/>
                <a:ea typeface="나눔고딕" pitchFamily="50" charset="-127"/>
              </a:rPr>
              <a:t>감축량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3445541" y="4230894"/>
            <a:ext cx="7040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0.002</a:t>
            </a:r>
            <a:r>
              <a:rPr lang="en-US" altLang="ko-KR" sz="10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kg</a:t>
            </a:r>
            <a:r>
              <a:rPr lang="en-US" altLang="ko-KR" sz="8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8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4127252" y="4451516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소모 칼로리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4255324" y="4230894"/>
            <a:ext cx="4443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8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kcal</a:t>
            </a:r>
            <a:endParaRPr lang="en-US" altLang="ko-KR" sz="8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3346047" y="1676424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666346" y="5013176"/>
            <a:ext cx="1931118" cy="293979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재신청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766276" y="4653136"/>
            <a:ext cx="1917826" cy="28413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적립이 거부되었습니다</a:t>
            </a:r>
            <a:r>
              <a:rPr lang="en-US" altLang="ko-KR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170" name="Close Window"/>
          <p:cNvSpPr>
            <a:spLocks noChangeAspect="1" noEditPoints="1"/>
          </p:cNvSpPr>
          <p:nvPr/>
        </p:nvSpPr>
        <p:spPr bwMode="auto">
          <a:xfrm>
            <a:off x="3341899" y="2511598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3" name="모서리가 둥근 직사각형 172"/>
          <p:cNvSpPr/>
          <p:nvPr/>
        </p:nvSpPr>
        <p:spPr>
          <a:xfrm>
            <a:off x="3036556" y="2147325"/>
            <a:ext cx="2054594" cy="12816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TextBox 173"/>
          <p:cNvSpPr txBox="1"/>
          <p:nvPr/>
        </p:nvSpPr>
        <p:spPr>
          <a:xfrm>
            <a:off x="3071777" y="2344232"/>
            <a:ext cx="1024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/>
              <a:t>마일리지</a:t>
            </a:r>
            <a:r>
              <a:rPr lang="ko-KR" altLang="en-US" sz="800" b="1" dirty="0" smtClean="0"/>
              <a:t> </a:t>
            </a:r>
            <a:r>
              <a:rPr lang="ko-KR" altLang="en-US" sz="800" b="1" dirty="0" err="1" smtClean="0"/>
              <a:t>재신청</a:t>
            </a:r>
            <a:endParaRPr lang="ko-KR" altLang="en-US" sz="8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3059832" y="2608423"/>
            <a:ext cx="18722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재신청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사유를 입력해주세요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76" name="직선 연결선 175"/>
          <p:cNvCxnSpPr>
            <a:endCxn id="173" idx="2"/>
          </p:cNvCxnSpPr>
          <p:nvPr/>
        </p:nvCxnSpPr>
        <p:spPr>
          <a:xfrm flipH="1">
            <a:off x="4063853" y="3048399"/>
            <a:ext cx="440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/>
          <p:cNvCxnSpPr/>
          <p:nvPr/>
        </p:nvCxnSpPr>
        <p:spPr>
          <a:xfrm>
            <a:off x="3044221" y="3048350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3123224" y="3096179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179" name="TextBox 178"/>
          <p:cNvSpPr txBox="1"/>
          <p:nvPr/>
        </p:nvSpPr>
        <p:spPr>
          <a:xfrm>
            <a:off x="4125203" y="3101993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5" name="직선 연결선 4"/>
          <p:cNvCxnSpPr/>
          <p:nvPr/>
        </p:nvCxnSpPr>
        <p:spPr>
          <a:xfrm>
            <a:off x="3145499" y="2852936"/>
            <a:ext cx="1725258" cy="0"/>
          </a:xfrm>
          <a:prstGeom prst="line">
            <a:avLst/>
          </a:prstGeom>
          <a:ln>
            <a:solidFill>
              <a:srgbClr val="3498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/>
          <p:cNvSpPr/>
          <p:nvPr/>
        </p:nvSpPr>
        <p:spPr>
          <a:xfrm>
            <a:off x="3493752" y="5013176"/>
            <a:ext cx="1931118" cy="29397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재신청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8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700" y="1752065"/>
            <a:ext cx="192324" cy="189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48" y="1733496"/>
            <a:ext cx="192324" cy="189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직사각형 185"/>
          <p:cNvSpPr/>
          <p:nvPr/>
        </p:nvSpPr>
        <p:spPr>
          <a:xfrm>
            <a:off x="3525550" y="4660224"/>
            <a:ext cx="1917826" cy="28413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적립이 거부되었습니다</a:t>
            </a:r>
            <a:r>
              <a:rPr lang="en-US" altLang="ko-KR" sz="7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 </a:t>
            </a:r>
          </a:p>
        </p:txBody>
      </p:sp>
      <p:sp>
        <p:nvSpPr>
          <p:cNvPr id="187" name="타원 186"/>
          <p:cNvSpPr/>
          <p:nvPr/>
        </p:nvSpPr>
        <p:spPr>
          <a:xfrm>
            <a:off x="1097679" y="465313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8" name="타원 187"/>
          <p:cNvSpPr/>
          <p:nvPr/>
        </p:nvSpPr>
        <p:spPr>
          <a:xfrm>
            <a:off x="596733" y="492317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9" name="타원 188"/>
          <p:cNvSpPr/>
          <p:nvPr/>
        </p:nvSpPr>
        <p:spPr>
          <a:xfrm>
            <a:off x="2954221" y="205732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0" name="타원 189"/>
          <p:cNvSpPr/>
          <p:nvPr/>
        </p:nvSpPr>
        <p:spPr>
          <a:xfrm>
            <a:off x="2954221" y="263179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1" name="타원 190"/>
          <p:cNvSpPr/>
          <p:nvPr/>
        </p:nvSpPr>
        <p:spPr>
          <a:xfrm>
            <a:off x="3187308" y="313895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2" name="타원 191"/>
          <p:cNvSpPr/>
          <p:nvPr/>
        </p:nvSpPr>
        <p:spPr>
          <a:xfrm>
            <a:off x="4188061" y="315160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3" name="타원 192"/>
          <p:cNvSpPr/>
          <p:nvPr/>
        </p:nvSpPr>
        <p:spPr>
          <a:xfrm>
            <a:off x="3403791" y="492317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3" name="꺾인 연결선 12"/>
          <p:cNvCxnSpPr/>
          <p:nvPr/>
        </p:nvCxnSpPr>
        <p:spPr>
          <a:xfrm flipV="1">
            <a:off x="2613137" y="5160165"/>
            <a:ext cx="854359" cy="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Star"/>
          <p:cNvSpPr>
            <a:spLocks noChangeAspect="1" noEditPoints="1"/>
          </p:cNvSpPr>
          <p:nvPr/>
        </p:nvSpPr>
        <p:spPr bwMode="auto">
          <a:xfrm>
            <a:off x="2255816" y="1736824"/>
            <a:ext cx="180153" cy="172800"/>
          </a:xfrm>
          <a:custGeom>
            <a:avLst/>
            <a:gdLst>
              <a:gd name="T0" fmla="*/ 670 w 1351"/>
              <a:gd name="T1" fmla="*/ 3 h 1288"/>
              <a:gd name="T2" fmla="*/ 626 w 1351"/>
              <a:gd name="T3" fmla="*/ 33 h 1288"/>
              <a:gd name="T4" fmla="*/ 448 w 1351"/>
              <a:gd name="T5" fmla="*/ 393 h 1288"/>
              <a:gd name="T6" fmla="*/ 49 w 1351"/>
              <a:gd name="T7" fmla="*/ 450 h 1288"/>
              <a:gd name="T8" fmla="*/ 6 w 1351"/>
              <a:gd name="T9" fmla="*/ 488 h 1288"/>
              <a:gd name="T10" fmla="*/ 20 w 1351"/>
              <a:gd name="T11" fmla="*/ 544 h 1288"/>
              <a:gd name="T12" fmla="*/ 307 w 1351"/>
              <a:gd name="T13" fmla="*/ 825 h 1288"/>
              <a:gd name="T14" fmla="*/ 239 w 1351"/>
              <a:gd name="T15" fmla="*/ 1222 h 1288"/>
              <a:gd name="T16" fmla="*/ 262 w 1351"/>
              <a:gd name="T17" fmla="*/ 1275 h 1288"/>
              <a:gd name="T18" fmla="*/ 319 w 1351"/>
              <a:gd name="T19" fmla="*/ 1278 h 1288"/>
              <a:gd name="T20" fmla="*/ 675 w 1351"/>
              <a:gd name="T21" fmla="*/ 1091 h 1288"/>
              <a:gd name="T22" fmla="*/ 1031 w 1351"/>
              <a:gd name="T23" fmla="*/ 1278 h 1288"/>
              <a:gd name="T24" fmla="*/ 1089 w 1351"/>
              <a:gd name="T25" fmla="*/ 1275 h 1288"/>
              <a:gd name="T26" fmla="*/ 1111 w 1351"/>
              <a:gd name="T27" fmla="*/ 1222 h 1288"/>
              <a:gd name="T28" fmla="*/ 1043 w 1351"/>
              <a:gd name="T29" fmla="*/ 825 h 1288"/>
              <a:gd name="T30" fmla="*/ 1330 w 1351"/>
              <a:gd name="T31" fmla="*/ 544 h 1288"/>
              <a:gd name="T32" fmla="*/ 1345 w 1351"/>
              <a:gd name="T33" fmla="*/ 488 h 1288"/>
              <a:gd name="T34" fmla="*/ 1301 w 1351"/>
              <a:gd name="T35" fmla="*/ 450 h 1288"/>
              <a:gd name="T36" fmla="*/ 902 w 1351"/>
              <a:gd name="T37" fmla="*/ 393 h 1288"/>
              <a:gd name="T38" fmla="*/ 724 w 1351"/>
              <a:gd name="T39" fmla="*/ 33 h 1288"/>
              <a:gd name="T40" fmla="*/ 670 w 1351"/>
              <a:gd name="T41" fmla="*/ 3 h 1288"/>
              <a:gd name="T42" fmla="*/ 675 w 1351"/>
              <a:gd name="T43" fmla="*/ 181 h 1288"/>
              <a:gd name="T44" fmla="*/ 818 w 1351"/>
              <a:gd name="T45" fmla="*/ 467 h 1288"/>
              <a:gd name="T46" fmla="*/ 858 w 1351"/>
              <a:gd name="T47" fmla="*/ 498 h 1288"/>
              <a:gd name="T48" fmla="*/ 1175 w 1351"/>
              <a:gd name="T49" fmla="*/ 544 h 1288"/>
              <a:gd name="T50" fmla="*/ 946 w 1351"/>
              <a:gd name="T51" fmla="*/ 768 h 1288"/>
              <a:gd name="T52" fmla="*/ 930 w 1351"/>
              <a:gd name="T53" fmla="*/ 815 h 1288"/>
              <a:gd name="T54" fmla="*/ 984 w 1351"/>
              <a:gd name="T55" fmla="*/ 1132 h 1288"/>
              <a:gd name="T56" fmla="*/ 701 w 1351"/>
              <a:gd name="T57" fmla="*/ 983 h 1288"/>
              <a:gd name="T58" fmla="*/ 650 w 1351"/>
              <a:gd name="T59" fmla="*/ 983 h 1288"/>
              <a:gd name="T60" fmla="*/ 366 w 1351"/>
              <a:gd name="T61" fmla="*/ 1132 h 1288"/>
              <a:gd name="T62" fmla="*/ 421 w 1351"/>
              <a:gd name="T63" fmla="*/ 815 h 1288"/>
              <a:gd name="T64" fmla="*/ 404 w 1351"/>
              <a:gd name="T65" fmla="*/ 768 h 1288"/>
              <a:gd name="T66" fmla="*/ 175 w 1351"/>
              <a:gd name="T67" fmla="*/ 544 h 1288"/>
              <a:gd name="T68" fmla="*/ 492 w 1351"/>
              <a:gd name="T69" fmla="*/ 498 h 1288"/>
              <a:gd name="T70" fmla="*/ 533 w 1351"/>
              <a:gd name="T71" fmla="*/ 467 h 1288"/>
              <a:gd name="T72" fmla="*/ 675 w 1351"/>
              <a:gd name="T73" fmla="*/ 181 h 1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51" h="1288">
                <a:moveTo>
                  <a:pt x="670" y="3"/>
                </a:moveTo>
                <a:cubicBezTo>
                  <a:pt x="651" y="4"/>
                  <a:pt x="634" y="16"/>
                  <a:pt x="626" y="33"/>
                </a:cubicBezTo>
                <a:lnTo>
                  <a:pt x="448" y="393"/>
                </a:lnTo>
                <a:lnTo>
                  <a:pt x="49" y="450"/>
                </a:lnTo>
                <a:cubicBezTo>
                  <a:pt x="29" y="453"/>
                  <a:pt x="12" y="469"/>
                  <a:pt x="6" y="488"/>
                </a:cubicBezTo>
                <a:cubicBezTo>
                  <a:pt x="0" y="507"/>
                  <a:pt x="6" y="530"/>
                  <a:pt x="20" y="544"/>
                </a:cubicBezTo>
                <a:lnTo>
                  <a:pt x="307" y="825"/>
                </a:lnTo>
                <a:lnTo>
                  <a:pt x="239" y="1222"/>
                </a:lnTo>
                <a:cubicBezTo>
                  <a:pt x="236" y="1242"/>
                  <a:pt x="245" y="1263"/>
                  <a:pt x="262" y="1275"/>
                </a:cubicBezTo>
                <a:cubicBezTo>
                  <a:pt x="278" y="1286"/>
                  <a:pt x="301" y="1288"/>
                  <a:pt x="319" y="1278"/>
                </a:cubicBezTo>
                <a:lnTo>
                  <a:pt x="675" y="1091"/>
                </a:lnTo>
                <a:lnTo>
                  <a:pt x="1031" y="1278"/>
                </a:lnTo>
                <a:cubicBezTo>
                  <a:pt x="1049" y="1288"/>
                  <a:pt x="1072" y="1286"/>
                  <a:pt x="1089" y="1275"/>
                </a:cubicBezTo>
                <a:cubicBezTo>
                  <a:pt x="1105" y="1263"/>
                  <a:pt x="1114" y="1242"/>
                  <a:pt x="1111" y="1222"/>
                </a:cubicBezTo>
                <a:lnTo>
                  <a:pt x="1043" y="825"/>
                </a:lnTo>
                <a:lnTo>
                  <a:pt x="1330" y="544"/>
                </a:lnTo>
                <a:cubicBezTo>
                  <a:pt x="1345" y="530"/>
                  <a:pt x="1351" y="507"/>
                  <a:pt x="1345" y="488"/>
                </a:cubicBezTo>
                <a:cubicBezTo>
                  <a:pt x="1339" y="469"/>
                  <a:pt x="1321" y="453"/>
                  <a:pt x="1301" y="450"/>
                </a:cubicBezTo>
                <a:lnTo>
                  <a:pt x="902" y="393"/>
                </a:lnTo>
                <a:lnTo>
                  <a:pt x="724" y="33"/>
                </a:lnTo>
                <a:cubicBezTo>
                  <a:pt x="715" y="13"/>
                  <a:pt x="692" y="0"/>
                  <a:pt x="670" y="3"/>
                </a:cubicBezTo>
                <a:close/>
                <a:moveTo>
                  <a:pt x="675" y="181"/>
                </a:moveTo>
                <a:lnTo>
                  <a:pt x="818" y="467"/>
                </a:lnTo>
                <a:cubicBezTo>
                  <a:pt x="825" y="483"/>
                  <a:pt x="841" y="495"/>
                  <a:pt x="858" y="498"/>
                </a:cubicBezTo>
                <a:lnTo>
                  <a:pt x="1175" y="544"/>
                </a:lnTo>
                <a:lnTo>
                  <a:pt x="946" y="768"/>
                </a:lnTo>
                <a:cubicBezTo>
                  <a:pt x="934" y="779"/>
                  <a:pt x="927" y="798"/>
                  <a:pt x="930" y="815"/>
                </a:cubicBezTo>
                <a:lnTo>
                  <a:pt x="984" y="1132"/>
                </a:lnTo>
                <a:lnTo>
                  <a:pt x="701" y="983"/>
                </a:lnTo>
                <a:cubicBezTo>
                  <a:pt x="685" y="975"/>
                  <a:pt x="665" y="975"/>
                  <a:pt x="650" y="983"/>
                </a:cubicBezTo>
                <a:lnTo>
                  <a:pt x="366" y="1132"/>
                </a:lnTo>
                <a:lnTo>
                  <a:pt x="421" y="815"/>
                </a:lnTo>
                <a:cubicBezTo>
                  <a:pt x="423" y="798"/>
                  <a:pt x="417" y="779"/>
                  <a:pt x="404" y="768"/>
                </a:cubicBezTo>
                <a:lnTo>
                  <a:pt x="175" y="544"/>
                </a:lnTo>
                <a:lnTo>
                  <a:pt x="492" y="498"/>
                </a:lnTo>
                <a:cubicBezTo>
                  <a:pt x="509" y="495"/>
                  <a:pt x="525" y="483"/>
                  <a:pt x="533" y="467"/>
                </a:cubicBezTo>
                <a:lnTo>
                  <a:pt x="675" y="181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2241139" y="152742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954750" y="1624003"/>
            <a:ext cx="396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rgbClr val="FFC000"/>
                </a:solidFill>
              </a:rPr>
              <a:t>★</a:t>
            </a:r>
            <a:endParaRPr lang="en-US" altLang="ko-KR" sz="1800" b="1" dirty="0" smtClean="0">
              <a:solidFill>
                <a:srgbClr val="FFC000"/>
              </a:solidFill>
            </a:endParaRPr>
          </a:p>
        </p:txBody>
      </p:sp>
      <p:sp>
        <p:nvSpPr>
          <p:cNvPr id="149" name="타원 148"/>
          <p:cNvSpPr/>
          <p:nvPr/>
        </p:nvSpPr>
        <p:spPr>
          <a:xfrm>
            <a:off x="4964518" y="15340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2066758" y="4415090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적립 소나무</a:t>
            </a:r>
            <a:endParaRPr lang="en-US" altLang="ko-KR" sz="7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2047049" y="4221088"/>
            <a:ext cx="6527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9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0.02</a:t>
            </a:r>
            <a:r>
              <a:rPr lang="en-US" altLang="ko-KR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그루</a:t>
            </a:r>
            <a:endParaRPr lang="en-US" altLang="ko-KR" sz="8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883802" y="4415090"/>
            <a:ext cx="6351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적립 소나무</a:t>
            </a:r>
            <a:endParaRPr lang="en-US" altLang="ko-KR" sz="7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864093" y="4221088"/>
            <a:ext cx="6527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9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0.02</a:t>
            </a:r>
            <a:r>
              <a:rPr lang="en-US" altLang="ko-KR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그루</a:t>
            </a:r>
            <a:endParaRPr lang="en-US" altLang="ko-KR" sz="8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10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직사각형 106"/>
          <p:cNvSpPr/>
          <p:nvPr/>
        </p:nvSpPr>
        <p:spPr>
          <a:xfrm>
            <a:off x="148612" y="746962"/>
            <a:ext cx="5855536" cy="585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991390"/>
              </p:ext>
            </p:extLst>
          </p:nvPr>
        </p:nvGraphicFramePr>
        <p:xfrm>
          <a:off x="5968157" y="650700"/>
          <a:ext cx="3140347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1403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즐겨찾기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삭제 시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즐겨찾기구간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출발지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도착지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정보 삭제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868497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history_bike_favorite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99" name="TextBox 98"/>
          <p:cNvSpPr txBox="1"/>
          <p:nvPr/>
        </p:nvSpPr>
        <p:spPr>
          <a:xfrm>
            <a:off x="896872" y="1591356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321860" y="1260139"/>
            <a:ext cx="2054594" cy="1162602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612401" y="1333074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/>
              <a:t>즐겨찾기</a:t>
            </a:r>
            <a:r>
              <a:rPr lang="ko-KR" altLang="en-US" sz="1100" b="1" dirty="0" smtClean="0"/>
              <a:t> 추가</a:t>
            </a:r>
            <a:endParaRPr lang="ko-KR" altLang="en-US" sz="11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423029" y="1594684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즐겨찾기를</a:t>
            </a:r>
            <a:r>
              <a:rPr lang="ko-KR" altLang="en-US" sz="900" dirty="0" smtClean="0"/>
              <a:t> 추가하시겠습니까</a:t>
            </a:r>
            <a:r>
              <a:rPr lang="en-US" altLang="ko-KR" sz="900" dirty="0" smtClean="0"/>
              <a:t>?</a:t>
            </a:r>
          </a:p>
          <a:p>
            <a:r>
              <a:rPr lang="en-US" altLang="ko-KR" sz="900" dirty="0" smtClean="0"/>
              <a:t>(</a:t>
            </a:r>
            <a:r>
              <a:rPr lang="ko-KR" altLang="en-US" sz="900" dirty="0" err="1" smtClean="0"/>
              <a:t>즐겨찾기</a:t>
            </a:r>
            <a:r>
              <a:rPr lang="ko-KR" altLang="en-US" sz="900" dirty="0" smtClean="0"/>
              <a:t> 구간은 최대 </a:t>
            </a:r>
            <a:r>
              <a:rPr lang="en-US" altLang="ko-KR" sz="900" dirty="0" smtClean="0"/>
              <a:t>3</a:t>
            </a:r>
            <a:r>
              <a:rPr lang="ko-KR" altLang="en-US" sz="900" dirty="0" smtClean="0"/>
              <a:t>개까지</a:t>
            </a:r>
            <a:endParaRPr lang="en-US" altLang="ko-KR" sz="900" dirty="0" smtClean="0"/>
          </a:p>
          <a:p>
            <a:r>
              <a:rPr lang="ko-KR" altLang="en-US" sz="900" dirty="0" smtClean="0"/>
              <a:t>설정이 가능합니다</a:t>
            </a:r>
            <a:r>
              <a:rPr lang="en-US" altLang="ko-KR" sz="900" dirty="0"/>
              <a:t>)</a:t>
            </a:r>
          </a:p>
        </p:txBody>
      </p:sp>
      <p:cxnSp>
        <p:nvCxnSpPr>
          <p:cNvPr id="103" name="직선 연결선 102"/>
          <p:cNvCxnSpPr/>
          <p:nvPr/>
        </p:nvCxnSpPr>
        <p:spPr>
          <a:xfrm flipH="1">
            <a:off x="1349157" y="2098740"/>
            <a:ext cx="440" cy="32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329525" y="2098740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408528" y="2132856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106" name="TextBox 105"/>
          <p:cNvSpPr txBox="1"/>
          <p:nvPr/>
        </p:nvSpPr>
        <p:spPr>
          <a:xfrm>
            <a:off x="1410507" y="2132856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확인</a:t>
            </a:r>
            <a:endParaRPr lang="en-US" altLang="ko-KR" sz="1050" b="1" dirty="0" smtClean="0"/>
          </a:p>
        </p:txBody>
      </p:sp>
      <p:sp>
        <p:nvSpPr>
          <p:cNvPr id="97" name="타원 96"/>
          <p:cNvSpPr/>
          <p:nvPr/>
        </p:nvSpPr>
        <p:spPr>
          <a:xfrm>
            <a:off x="269574" y="1153683"/>
            <a:ext cx="306909" cy="2129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9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-1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885361" y="2841199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310349" y="2555702"/>
            <a:ext cx="1895083" cy="1121062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600890" y="2575592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/>
              <a:t>즐겨찾기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구간</a:t>
            </a:r>
            <a:endParaRPr lang="ko-KR" altLang="en-US" sz="1100" b="1" dirty="0"/>
          </a:p>
        </p:txBody>
      </p:sp>
      <p:sp>
        <p:nvSpPr>
          <p:cNvPr id="140" name="TextBox 139"/>
          <p:cNvSpPr txBox="1"/>
          <p:nvPr/>
        </p:nvSpPr>
        <p:spPr>
          <a:xfrm>
            <a:off x="411518" y="2907243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즐겨찾기</a:t>
            </a:r>
            <a:r>
              <a:rPr lang="ko-KR" altLang="en-US" sz="900" dirty="0" smtClean="0"/>
              <a:t> 구간은 최대 </a:t>
            </a:r>
            <a:r>
              <a:rPr lang="en-US" altLang="ko-KR" sz="900" dirty="0" smtClean="0"/>
              <a:t>3</a:t>
            </a:r>
            <a:r>
              <a:rPr lang="ko-KR" altLang="en-US" sz="900" dirty="0" smtClean="0"/>
              <a:t>개까지</a:t>
            </a:r>
            <a:endParaRPr lang="en-US" altLang="ko-KR" sz="900" dirty="0" smtClean="0"/>
          </a:p>
          <a:p>
            <a:r>
              <a:rPr lang="ko-KR" altLang="en-US" sz="900" dirty="0" smtClean="0"/>
              <a:t>설정이 가능합니다</a:t>
            </a:r>
            <a:r>
              <a:rPr lang="en-US" altLang="ko-KR" sz="900" dirty="0" smtClean="0"/>
              <a:t>.</a:t>
            </a:r>
            <a:endParaRPr lang="en-US" altLang="ko-KR" sz="900" dirty="0"/>
          </a:p>
        </p:txBody>
      </p:sp>
      <p:cxnSp>
        <p:nvCxnSpPr>
          <p:cNvPr id="141" name="직선 연결선 140"/>
          <p:cNvCxnSpPr/>
          <p:nvPr/>
        </p:nvCxnSpPr>
        <p:spPr>
          <a:xfrm>
            <a:off x="318014" y="3350465"/>
            <a:ext cx="1887418" cy="18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862499" y="3389065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확인</a:t>
            </a:r>
            <a:endParaRPr lang="en-US" altLang="ko-KR" sz="1050" b="1" dirty="0" smtClean="0"/>
          </a:p>
        </p:txBody>
      </p:sp>
      <p:sp>
        <p:nvSpPr>
          <p:cNvPr id="136" name="타원 135"/>
          <p:cNvSpPr/>
          <p:nvPr/>
        </p:nvSpPr>
        <p:spPr>
          <a:xfrm>
            <a:off x="251520" y="2403526"/>
            <a:ext cx="306909" cy="2129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9-2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3261266" y="1542726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2686254" y="1257229"/>
            <a:ext cx="1946118" cy="1121062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/>
          <p:cNvSpPr txBox="1"/>
          <p:nvPr/>
        </p:nvSpPr>
        <p:spPr>
          <a:xfrm>
            <a:off x="2956151" y="1277119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/>
              <a:t>즐겨찾기</a:t>
            </a:r>
            <a:r>
              <a:rPr lang="ko-KR" altLang="en-US" sz="1100" b="1" dirty="0" smtClean="0"/>
              <a:t> 삭제</a:t>
            </a:r>
            <a:endParaRPr lang="ko-KR" altLang="en-US" sz="1100" b="1" dirty="0"/>
          </a:p>
        </p:txBody>
      </p:sp>
      <p:sp>
        <p:nvSpPr>
          <p:cNvPr id="154" name="TextBox 153"/>
          <p:cNvSpPr txBox="1"/>
          <p:nvPr/>
        </p:nvSpPr>
        <p:spPr>
          <a:xfrm>
            <a:off x="2627784" y="1591774"/>
            <a:ext cx="2029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 smtClean="0"/>
              <a:t>즐겨찾기</a:t>
            </a:r>
            <a:r>
              <a:rPr lang="ko-KR" altLang="en-US" sz="900" dirty="0" smtClean="0"/>
              <a:t> 구간을 </a:t>
            </a:r>
            <a:endParaRPr lang="en-US" altLang="ko-KR" sz="900" dirty="0" smtClean="0"/>
          </a:p>
          <a:p>
            <a:pPr algn="ctr"/>
            <a:r>
              <a:rPr lang="ko-KR" altLang="en-US" sz="900" dirty="0" smtClean="0"/>
              <a:t>삭제하시겠습니까</a:t>
            </a:r>
            <a:r>
              <a:rPr lang="en-US" altLang="ko-KR" sz="900" dirty="0" smtClean="0"/>
              <a:t>?</a:t>
            </a:r>
            <a:endParaRPr lang="en-US" altLang="ko-KR" sz="900" dirty="0"/>
          </a:p>
        </p:txBody>
      </p:sp>
      <p:sp>
        <p:nvSpPr>
          <p:cNvPr id="159" name="타원 158"/>
          <p:cNvSpPr/>
          <p:nvPr/>
        </p:nvSpPr>
        <p:spPr>
          <a:xfrm>
            <a:off x="2686254" y="1105053"/>
            <a:ext cx="306909" cy="2129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10-1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2745648" y="2095830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163" name="TextBox 162"/>
          <p:cNvSpPr txBox="1"/>
          <p:nvPr/>
        </p:nvSpPr>
        <p:spPr>
          <a:xfrm>
            <a:off x="3747627" y="2095830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확인</a:t>
            </a:r>
            <a:endParaRPr lang="en-US" altLang="ko-KR" sz="1050" b="1" dirty="0" smtClean="0"/>
          </a:p>
        </p:txBody>
      </p:sp>
      <p:cxnSp>
        <p:nvCxnSpPr>
          <p:cNvPr id="164" name="직선 연결선 163"/>
          <p:cNvCxnSpPr/>
          <p:nvPr/>
        </p:nvCxnSpPr>
        <p:spPr>
          <a:xfrm flipH="1">
            <a:off x="3662284" y="2059862"/>
            <a:ext cx="440" cy="324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연결선 164"/>
          <p:cNvCxnSpPr/>
          <p:nvPr/>
        </p:nvCxnSpPr>
        <p:spPr>
          <a:xfrm>
            <a:off x="2688372" y="2061922"/>
            <a:ext cx="1944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859950" y="4099818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284938" y="3814321"/>
            <a:ext cx="1895083" cy="1121062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575479" y="3834211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 smtClean="0"/>
              <a:t>즐겨찾기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구간</a:t>
            </a:r>
            <a:endParaRPr lang="ko-KR" altLang="en-US" sz="1100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360703" y="4111555"/>
            <a:ext cx="19790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출발지와 도착지가 너무 가까워</a:t>
            </a:r>
            <a:endParaRPr lang="en-US" altLang="ko-KR" sz="900" dirty="0" smtClean="0"/>
          </a:p>
          <a:p>
            <a:r>
              <a:rPr lang="ko-KR" altLang="en-US" sz="900" dirty="0" err="1" smtClean="0"/>
              <a:t>즐겨찾기</a:t>
            </a:r>
            <a:r>
              <a:rPr lang="ko-KR" altLang="en-US" sz="900" dirty="0" smtClean="0"/>
              <a:t> 구간으로 설정할 수 </a:t>
            </a:r>
            <a:endParaRPr lang="en-US" altLang="ko-KR" sz="900" dirty="0" smtClean="0"/>
          </a:p>
          <a:p>
            <a:r>
              <a:rPr lang="ko-KR" altLang="en-US" sz="900" dirty="0" smtClean="0"/>
              <a:t>없습니다</a:t>
            </a:r>
            <a:r>
              <a:rPr lang="en-US" altLang="ko-KR" sz="900" dirty="0" smtClean="0"/>
              <a:t>.</a:t>
            </a:r>
            <a:endParaRPr lang="en-US" altLang="ko-KR" sz="900" dirty="0"/>
          </a:p>
        </p:txBody>
      </p:sp>
      <p:cxnSp>
        <p:nvCxnSpPr>
          <p:cNvPr id="112" name="직선 연결선 111"/>
          <p:cNvCxnSpPr/>
          <p:nvPr/>
        </p:nvCxnSpPr>
        <p:spPr>
          <a:xfrm>
            <a:off x="292603" y="4609084"/>
            <a:ext cx="1887418" cy="18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837088" y="4647684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확인</a:t>
            </a:r>
            <a:endParaRPr lang="en-US" altLang="ko-KR" sz="1050" b="1" dirty="0" smtClean="0"/>
          </a:p>
        </p:txBody>
      </p:sp>
      <p:sp>
        <p:nvSpPr>
          <p:cNvPr id="126" name="타원 125"/>
          <p:cNvSpPr/>
          <p:nvPr/>
        </p:nvSpPr>
        <p:spPr>
          <a:xfrm>
            <a:off x="226109" y="3662145"/>
            <a:ext cx="306909" cy="2129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9-3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978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780811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history_transfer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2" name="표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303039"/>
              </p:ext>
            </p:extLst>
          </p:nvPr>
        </p:nvGraphicFramePr>
        <p:xfrm>
          <a:off x="5796136" y="761490"/>
          <a:ext cx="3140347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1403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대중교통 기록 페이지</a:t>
                      </a:r>
                      <a:endParaRPr kumimoji="0" lang="en-US" altLang="ko-KR" sz="9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뒤로 버튼 클릭 시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[main]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으로 이동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자전거 탭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ko-KR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history_bike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대중교통 탭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최근 탑승 기록부터 상위 노출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사용자의 총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포인트 정보 표시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탑승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환승한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날짜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탑승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환승한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대중교통이 버스일 때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버스 번호 노출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탑승 시간 노출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노출 양식은 </a:t>
                      </a:r>
                      <a:r>
                        <a:rPr kumimoji="0" lang="en-US" altLang="ko-KR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hh:mm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탑승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환승한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대중교통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지하철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인증방식이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QR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코드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or NFC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 때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버스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지하철 구분 노출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탑승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환승한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대중교통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지하철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인증방식이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Wi-Fi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 때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탑승 역명 표시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탑승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환승한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대중교통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지하철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인증방식이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Wi-Fi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 때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하차 역명 표시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9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적립한 </a:t>
                      </a:r>
                      <a:r>
                        <a:rPr lang="ko-KR" altLang="en-US" sz="900" b="0" u="none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9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포인트 표시</a:t>
                      </a:r>
                      <a:endParaRPr lang="en-US" altLang="ko-KR" sz="9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노란색 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마일리지를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받은 상태</a:t>
                      </a:r>
                      <a:endParaRPr lang="en-US" altLang="ko-KR" sz="9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빨간색 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오류 및 거부 상태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자전거 주행 없이 대중교통 탑승만 한 경우</a:t>
                      </a:r>
                      <a:endParaRPr lang="en-US" altLang="ko-KR" sz="9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회색 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절차에는 문제는 없으나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마일리지를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받기 전인 상태</a:t>
                      </a:r>
                      <a:endParaRPr lang="en-US" altLang="ko-KR" sz="9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12)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재신청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버튼 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14) </a:t>
                      </a:r>
                      <a:r>
                        <a:rPr lang="ko-KR" altLang="en-US" sz="9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9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900" b="0" u="none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13)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받기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버튼 클릭 시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11)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처럼 노란색으로 변경되며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마일리자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적립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14)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재신청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팝업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재신청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사유 작성 가능함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취소 버튼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닫음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확인 버튼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작성한 데이터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관리자웹으로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이동하며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닫음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재신청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사유를 기입하지 않았을 때 토스트 메시지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: “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메시지를 입력해주세요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773863" y="2295522"/>
            <a:ext cx="2160000" cy="25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753998" y="1610512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   기록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28090" y="1613799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641188" y="167522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611441" y="225352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741153" y="2204864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22560" y="1967514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b="0" dirty="0" smtClean="0"/>
              <a:t>자전거</a:t>
            </a:r>
            <a:endParaRPr lang="ko-KR" altLang="en-US" b="0" dirty="0"/>
          </a:p>
        </p:txBody>
      </p:sp>
      <p:sp>
        <p:nvSpPr>
          <p:cNvPr id="67" name="TextBox 66"/>
          <p:cNvSpPr txBox="1"/>
          <p:nvPr/>
        </p:nvSpPr>
        <p:spPr>
          <a:xfrm>
            <a:off x="1835696" y="1967515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/>
              <a:t>대중교통</a:t>
            </a:r>
            <a:endParaRPr lang="ko-KR" altLang="en-US" sz="1000" b="1" dirty="0"/>
          </a:p>
        </p:txBody>
      </p:sp>
      <p:cxnSp>
        <p:nvCxnSpPr>
          <p:cNvPr id="68" name="직선 연결선 67"/>
          <p:cNvCxnSpPr/>
          <p:nvPr/>
        </p:nvCxnSpPr>
        <p:spPr>
          <a:xfrm>
            <a:off x="1872253" y="2204864"/>
            <a:ext cx="77766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/>
          <p:cNvSpPr/>
          <p:nvPr/>
        </p:nvSpPr>
        <p:spPr>
          <a:xfrm>
            <a:off x="853382" y="196751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70" name="타원 69"/>
          <p:cNvSpPr/>
          <p:nvPr/>
        </p:nvSpPr>
        <p:spPr>
          <a:xfrm>
            <a:off x="2556335" y="196751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72" name="TextBox 71"/>
          <p:cNvSpPr txBox="1"/>
          <p:nvPr/>
        </p:nvSpPr>
        <p:spPr>
          <a:xfrm>
            <a:off x="1691199" y="2307438"/>
            <a:ext cx="12538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: 630p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>
            <a:off x="777782" y="3110490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013965" y="2694698"/>
            <a:ext cx="10086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서울여객 </a:t>
            </a:r>
            <a:r>
              <a:rPr lang="en-US" altLang="ko-KR" sz="1000" b="1" dirty="0" smtClean="0">
                <a:latin typeface="나눔고딕" pitchFamily="50" charset="-127"/>
                <a:ea typeface="나눔고딕" pitchFamily="50" charset="-127"/>
              </a:rPr>
              <a:t>1234</a:t>
            </a:r>
            <a:endParaRPr lang="ko-KR" altLang="en-US" sz="1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44173" y="2530035"/>
            <a:ext cx="6848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2017-05-10</a:t>
            </a:r>
            <a:endParaRPr lang="ko-KR" altLang="en-US" sz="7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44173" y="287558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19:10 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683568" y="2522539"/>
            <a:ext cx="180000" cy="180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765590" y="3717032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827584" y="3136330"/>
            <a:ext cx="6848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2017-05-10</a:t>
            </a:r>
            <a:endParaRPr lang="ko-KR" altLang="en-US" sz="7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007033" y="3293714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서울역</a:t>
            </a:r>
            <a:endParaRPr lang="ko-KR" altLang="en-US" sz="1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827584" y="348040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19:10 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2207801" y="3212976"/>
            <a:ext cx="602456" cy="21290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/>
              <a:t>80p</a:t>
            </a:r>
            <a:endParaRPr lang="ko-KR" altLang="en-US" sz="900" b="1" dirty="0"/>
          </a:p>
        </p:txBody>
      </p:sp>
      <p:sp>
        <p:nvSpPr>
          <p:cNvPr id="104" name="타원 103"/>
          <p:cNvSpPr/>
          <p:nvPr/>
        </p:nvSpPr>
        <p:spPr>
          <a:xfrm>
            <a:off x="683568" y="2721852"/>
            <a:ext cx="180000" cy="180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683568" y="2921165"/>
            <a:ext cx="180000" cy="180000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683568" y="33268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8" name="표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08269"/>
              </p:ext>
            </p:extLst>
          </p:nvPr>
        </p:nvGraphicFramePr>
        <p:xfrm>
          <a:off x="781919" y="5013176"/>
          <a:ext cx="2147613" cy="447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21"/>
                <a:gridCol w="432048"/>
                <a:gridCol w="432048"/>
                <a:gridCol w="432048"/>
                <a:gridCol w="432048"/>
              </a:tblGrid>
              <a:tr h="4472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rgbClr val="C00000"/>
                          </a:solidFill>
                        </a:rPr>
                        <a:t>홈</a:t>
                      </a:r>
                      <a:endParaRPr lang="ko-KR" alt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기록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정보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후원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설정</a:t>
                      </a:r>
                      <a:endParaRPr lang="ko-KR" altLang="en-US" sz="8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9" name="타원 108"/>
          <p:cNvSpPr/>
          <p:nvPr/>
        </p:nvSpPr>
        <p:spPr>
          <a:xfrm>
            <a:off x="683568" y="387881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3" name="직선 연결선 112"/>
          <p:cNvCxnSpPr/>
          <p:nvPr/>
        </p:nvCxnSpPr>
        <p:spPr>
          <a:xfrm>
            <a:off x="768339" y="4295415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803147" y="3717032"/>
            <a:ext cx="6848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2017-05-01</a:t>
            </a:r>
            <a:endParaRPr lang="ko-KR" altLang="en-US" sz="7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012744" y="3874416"/>
            <a:ext cx="545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서울역</a:t>
            </a:r>
            <a:endParaRPr lang="en-US" altLang="ko-KR" sz="10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000" b="1" dirty="0" err="1" smtClean="0">
                <a:latin typeface="나눔고딕" pitchFamily="50" charset="-127"/>
                <a:ea typeface="나눔고딕" pitchFamily="50" charset="-127"/>
              </a:rPr>
              <a:t>공덕역</a:t>
            </a:r>
            <a:endParaRPr lang="ko-KR" altLang="en-US" sz="1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675590" y="409452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207801" y="3456168"/>
            <a:ext cx="608800" cy="1576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smtClean="0">
                <a:solidFill>
                  <a:schemeClr val="tx1"/>
                </a:solidFill>
              </a:rPr>
              <a:t>재 신청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52" name="Close Window"/>
          <p:cNvSpPr>
            <a:spLocks noChangeAspect="1" noEditPoints="1"/>
          </p:cNvSpPr>
          <p:nvPr/>
        </p:nvSpPr>
        <p:spPr bwMode="auto">
          <a:xfrm>
            <a:off x="3535398" y="2223566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3230055" y="1859293"/>
            <a:ext cx="2054594" cy="12816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3265276" y="2056200"/>
            <a:ext cx="10240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/>
              <a:t>마일리지</a:t>
            </a:r>
            <a:r>
              <a:rPr lang="ko-KR" altLang="en-US" sz="800" b="1" dirty="0" smtClean="0"/>
              <a:t> </a:t>
            </a:r>
            <a:r>
              <a:rPr lang="ko-KR" altLang="en-US" sz="800" b="1" dirty="0" err="1" smtClean="0"/>
              <a:t>재신청</a:t>
            </a:r>
            <a:endParaRPr lang="ko-KR" altLang="en-US" sz="8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3253331" y="2320391"/>
            <a:ext cx="18722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재신청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사유를 입력해주세요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56" name="직선 연결선 55"/>
          <p:cNvCxnSpPr>
            <a:endCxn id="53" idx="2"/>
          </p:cNvCxnSpPr>
          <p:nvPr/>
        </p:nvCxnSpPr>
        <p:spPr>
          <a:xfrm flipH="1">
            <a:off x="4257352" y="2760367"/>
            <a:ext cx="440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237720" y="2760318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316723" y="2808147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59" name="TextBox 58"/>
          <p:cNvSpPr txBox="1"/>
          <p:nvPr/>
        </p:nvSpPr>
        <p:spPr>
          <a:xfrm>
            <a:off x="4318702" y="2813961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cxnSp>
        <p:nvCxnSpPr>
          <p:cNvPr id="60" name="직선 연결선 59"/>
          <p:cNvCxnSpPr/>
          <p:nvPr/>
        </p:nvCxnSpPr>
        <p:spPr>
          <a:xfrm>
            <a:off x="3338998" y="2564904"/>
            <a:ext cx="1725258" cy="0"/>
          </a:xfrm>
          <a:prstGeom prst="line">
            <a:avLst/>
          </a:prstGeom>
          <a:ln>
            <a:solidFill>
              <a:srgbClr val="3498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모서리가 둥근 직사각형 64"/>
          <p:cNvSpPr/>
          <p:nvPr/>
        </p:nvSpPr>
        <p:spPr>
          <a:xfrm>
            <a:off x="2195736" y="2758985"/>
            <a:ext cx="602456" cy="21290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/>
              <a:t>80p</a:t>
            </a:r>
            <a:endParaRPr lang="ko-KR" altLang="en-US" sz="900" b="1" dirty="0"/>
          </a:p>
        </p:txBody>
      </p:sp>
      <p:cxnSp>
        <p:nvCxnSpPr>
          <p:cNvPr id="74" name="꺾인 연결선 73"/>
          <p:cNvCxnSpPr>
            <a:endCxn id="53" idx="2"/>
          </p:cNvCxnSpPr>
          <p:nvPr/>
        </p:nvCxnSpPr>
        <p:spPr>
          <a:xfrm flipV="1">
            <a:off x="2816601" y="3140968"/>
            <a:ext cx="1440751" cy="397003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1430516" y="3878819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19:10 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437424" y="4056585"/>
            <a:ext cx="542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19:18 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2207801" y="3799114"/>
            <a:ext cx="602456" cy="21290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/>
              <a:t>80p</a:t>
            </a:r>
            <a:endParaRPr lang="ko-KR" altLang="en-US" sz="900" b="1" dirty="0"/>
          </a:p>
        </p:txBody>
      </p:sp>
      <p:sp>
        <p:nvSpPr>
          <p:cNvPr id="96" name="모서리가 둥근 직사각형 95"/>
          <p:cNvSpPr/>
          <p:nvPr/>
        </p:nvSpPr>
        <p:spPr>
          <a:xfrm>
            <a:off x="2207801" y="4042306"/>
            <a:ext cx="608800" cy="1576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" b="1" dirty="0">
              <a:solidFill>
                <a:schemeClr val="tx1"/>
              </a:solidFill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2051720" y="267293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2027801" y="400506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2051744" y="345880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3163331" y="178389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191009" y="4022508"/>
            <a:ext cx="65915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600" b="1" dirty="0" err="1">
                <a:solidFill>
                  <a:prstClr val="black"/>
                </a:solidFill>
              </a:rPr>
              <a:t>마일리지</a:t>
            </a:r>
            <a:r>
              <a:rPr lang="ko-KR" altLang="en-US" sz="600" b="1" dirty="0">
                <a:solidFill>
                  <a:prstClr val="black"/>
                </a:solidFill>
              </a:rPr>
              <a:t> 받기 </a:t>
            </a:r>
          </a:p>
        </p:txBody>
      </p:sp>
      <p:sp>
        <p:nvSpPr>
          <p:cNvPr id="111" name="타원 110"/>
          <p:cNvSpPr/>
          <p:nvPr/>
        </p:nvSpPr>
        <p:spPr>
          <a:xfrm>
            <a:off x="2051720" y="320371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367322" y="1651501"/>
            <a:ext cx="210889" cy="210889"/>
            <a:chOff x="4489435" y="3322330"/>
            <a:chExt cx="258859" cy="258860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4489435" y="3322330"/>
              <a:ext cx="258859" cy="25886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Line Chart"/>
            <p:cNvSpPr>
              <a:spLocks noChangeAspect="1" noEditPoints="1"/>
            </p:cNvSpPr>
            <p:nvPr/>
          </p:nvSpPr>
          <p:spPr bwMode="auto">
            <a:xfrm>
              <a:off x="4514483" y="3364616"/>
              <a:ext cx="206959" cy="174496"/>
            </a:xfrm>
            <a:custGeom>
              <a:avLst/>
              <a:gdLst>
                <a:gd name="T0" fmla="*/ 613 w 667"/>
                <a:gd name="T1" fmla="*/ 27 h 560"/>
                <a:gd name="T2" fmla="*/ 475 w 667"/>
                <a:gd name="T3" fmla="*/ 161 h 560"/>
                <a:gd name="T4" fmla="*/ 454 w 667"/>
                <a:gd name="T5" fmla="*/ 163 h 560"/>
                <a:gd name="T6" fmla="*/ 360 w 667"/>
                <a:gd name="T7" fmla="*/ 107 h 560"/>
                <a:gd name="T8" fmla="*/ 307 w 667"/>
                <a:gd name="T9" fmla="*/ 107 h 560"/>
                <a:gd name="T10" fmla="*/ 210 w 667"/>
                <a:gd name="T11" fmla="*/ 188 h 560"/>
                <a:gd name="T12" fmla="*/ 173 w 667"/>
                <a:gd name="T13" fmla="*/ 211 h 560"/>
                <a:gd name="T14" fmla="*/ 27 w 667"/>
                <a:gd name="T15" fmla="*/ 267 h 560"/>
                <a:gd name="T16" fmla="*/ 27 w 667"/>
                <a:gd name="T17" fmla="*/ 320 h 560"/>
                <a:gd name="T18" fmla="*/ 185 w 667"/>
                <a:gd name="T19" fmla="*/ 235 h 560"/>
                <a:gd name="T20" fmla="*/ 227 w 667"/>
                <a:gd name="T21" fmla="*/ 213 h 560"/>
                <a:gd name="T22" fmla="*/ 324 w 667"/>
                <a:gd name="T23" fmla="*/ 131 h 560"/>
                <a:gd name="T24" fmla="*/ 346 w 667"/>
                <a:gd name="T25" fmla="*/ 130 h 560"/>
                <a:gd name="T26" fmla="*/ 440 w 667"/>
                <a:gd name="T27" fmla="*/ 187 h 560"/>
                <a:gd name="T28" fmla="*/ 493 w 667"/>
                <a:gd name="T29" fmla="*/ 187 h 560"/>
                <a:gd name="T30" fmla="*/ 632 w 667"/>
                <a:gd name="T31" fmla="*/ 52 h 560"/>
                <a:gd name="T32" fmla="*/ 667 w 667"/>
                <a:gd name="T33" fmla="*/ 27 h 560"/>
                <a:gd name="T34" fmla="*/ 640 w 667"/>
                <a:gd name="T35" fmla="*/ 347 h 560"/>
                <a:gd name="T36" fmla="*/ 614 w 667"/>
                <a:gd name="T37" fmla="*/ 379 h 560"/>
                <a:gd name="T38" fmla="*/ 467 w 667"/>
                <a:gd name="T39" fmla="*/ 507 h 560"/>
                <a:gd name="T40" fmla="*/ 359 w 667"/>
                <a:gd name="T41" fmla="*/ 407 h 560"/>
                <a:gd name="T42" fmla="*/ 333 w 667"/>
                <a:gd name="T43" fmla="*/ 373 h 560"/>
                <a:gd name="T44" fmla="*/ 307 w 667"/>
                <a:gd name="T45" fmla="*/ 404 h 560"/>
                <a:gd name="T46" fmla="*/ 200 w 667"/>
                <a:gd name="T47" fmla="*/ 480 h 560"/>
                <a:gd name="T48" fmla="*/ 51 w 667"/>
                <a:gd name="T49" fmla="*/ 470 h 560"/>
                <a:gd name="T50" fmla="*/ 0 w 667"/>
                <a:gd name="T51" fmla="*/ 480 h 560"/>
                <a:gd name="T52" fmla="*/ 47 w 667"/>
                <a:gd name="T53" fmla="*/ 497 h 560"/>
                <a:gd name="T54" fmla="*/ 200 w 667"/>
                <a:gd name="T55" fmla="*/ 533 h 560"/>
                <a:gd name="T56" fmla="*/ 226 w 667"/>
                <a:gd name="T57" fmla="*/ 503 h 560"/>
                <a:gd name="T58" fmla="*/ 333 w 667"/>
                <a:gd name="T59" fmla="*/ 427 h 560"/>
                <a:gd name="T60" fmla="*/ 441 w 667"/>
                <a:gd name="T61" fmla="*/ 526 h 560"/>
                <a:gd name="T62" fmla="*/ 467 w 667"/>
                <a:gd name="T63" fmla="*/ 560 h 560"/>
                <a:gd name="T64" fmla="*/ 493 w 667"/>
                <a:gd name="T65" fmla="*/ 527 h 560"/>
                <a:gd name="T66" fmla="*/ 640 w 667"/>
                <a:gd name="T67" fmla="*/ 400 h 560"/>
                <a:gd name="T68" fmla="*/ 640 w 667"/>
                <a:gd name="T69" fmla="*/ 347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7" h="560">
                  <a:moveTo>
                    <a:pt x="640" y="0"/>
                  </a:moveTo>
                  <a:cubicBezTo>
                    <a:pt x="625" y="0"/>
                    <a:pt x="613" y="12"/>
                    <a:pt x="613" y="27"/>
                  </a:cubicBezTo>
                  <a:cubicBezTo>
                    <a:pt x="613" y="29"/>
                    <a:pt x="613" y="31"/>
                    <a:pt x="614" y="32"/>
                  </a:cubicBezTo>
                  <a:lnTo>
                    <a:pt x="475" y="161"/>
                  </a:lnTo>
                  <a:cubicBezTo>
                    <a:pt x="472" y="160"/>
                    <a:pt x="469" y="160"/>
                    <a:pt x="467" y="160"/>
                  </a:cubicBezTo>
                  <a:cubicBezTo>
                    <a:pt x="462" y="160"/>
                    <a:pt x="458" y="161"/>
                    <a:pt x="454" y="163"/>
                  </a:cubicBezTo>
                  <a:lnTo>
                    <a:pt x="360" y="107"/>
                  </a:lnTo>
                  <a:cubicBezTo>
                    <a:pt x="360" y="107"/>
                    <a:pt x="360" y="107"/>
                    <a:pt x="360" y="107"/>
                  </a:cubicBezTo>
                  <a:cubicBezTo>
                    <a:pt x="360" y="92"/>
                    <a:pt x="348" y="80"/>
                    <a:pt x="333" y="80"/>
                  </a:cubicBezTo>
                  <a:cubicBezTo>
                    <a:pt x="319" y="80"/>
                    <a:pt x="307" y="92"/>
                    <a:pt x="307" y="107"/>
                  </a:cubicBezTo>
                  <a:cubicBezTo>
                    <a:pt x="307" y="108"/>
                    <a:pt x="307" y="109"/>
                    <a:pt x="307" y="111"/>
                  </a:cubicBezTo>
                  <a:lnTo>
                    <a:pt x="210" y="188"/>
                  </a:lnTo>
                  <a:cubicBezTo>
                    <a:pt x="206" y="187"/>
                    <a:pt x="203" y="187"/>
                    <a:pt x="200" y="187"/>
                  </a:cubicBezTo>
                  <a:cubicBezTo>
                    <a:pt x="186" y="187"/>
                    <a:pt x="175" y="197"/>
                    <a:pt x="173" y="211"/>
                  </a:cubicBezTo>
                  <a:lnTo>
                    <a:pt x="42" y="271"/>
                  </a:lnTo>
                  <a:cubicBezTo>
                    <a:pt x="37" y="268"/>
                    <a:pt x="32" y="267"/>
                    <a:pt x="27" y="267"/>
                  </a:cubicBezTo>
                  <a:cubicBezTo>
                    <a:pt x="12" y="267"/>
                    <a:pt x="0" y="279"/>
                    <a:pt x="0" y="293"/>
                  </a:cubicBezTo>
                  <a:cubicBezTo>
                    <a:pt x="0" y="308"/>
                    <a:pt x="12" y="320"/>
                    <a:pt x="27" y="320"/>
                  </a:cubicBezTo>
                  <a:cubicBezTo>
                    <a:pt x="40" y="320"/>
                    <a:pt x="52" y="309"/>
                    <a:pt x="53" y="296"/>
                  </a:cubicBezTo>
                  <a:lnTo>
                    <a:pt x="185" y="235"/>
                  </a:lnTo>
                  <a:cubicBezTo>
                    <a:pt x="189" y="238"/>
                    <a:pt x="194" y="240"/>
                    <a:pt x="200" y="240"/>
                  </a:cubicBezTo>
                  <a:cubicBezTo>
                    <a:pt x="215" y="240"/>
                    <a:pt x="227" y="228"/>
                    <a:pt x="227" y="213"/>
                  </a:cubicBezTo>
                  <a:cubicBezTo>
                    <a:pt x="227" y="212"/>
                    <a:pt x="226" y="211"/>
                    <a:pt x="226" y="209"/>
                  </a:cubicBezTo>
                  <a:lnTo>
                    <a:pt x="324" y="131"/>
                  </a:lnTo>
                  <a:cubicBezTo>
                    <a:pt x="327" y="133"/>
                    <a:pt x="330" y="133"/>
                    <a:pt x="333" y="133"/>
                  </a:cubicBezTo>
                  <a:cubicBezTo>
                    <a:pt x="338" y="133"/>
                    <a:pt x="342" y="132"/>
                    <a:pt x="346" y="130"/>
                  </a:cubicBezTo>
                  <a:lnTo>
                    <a:pt x="440" y="186"/>
                  </a:lnTo>
                  <a:cubicBezTo>
                    <a:pt x="440" y="186"/>
                    <a:pt x="440" y="186"/>
                    <a:pt x="440" y="187"/>
                  </a:cubicBezTo>
                  <a:cubicBezTo>
                    <a:pt x="440" y="201"/>
                    <a:pt x="452" y="213"/>
                    <a:pt x="467" y="213"/>
                  </a:cubicBezTo>
                  <a:cubicBezTo>
                    <a:pt x="481" y="213"/>
                    <a:pt x="493" y="201"/>
                    <a:pt x="493" y="187"/>
                  </a:cubicBezTo>
                  <a:cubicBezTo>
                    <a:pt x="493" y="185"/>
                    <a:pt x="493" y="183"/>
                    <a:pt x="493" y="181"/>
                  </a:cubicBezTo>
                  <a:lnTo>
                    <a:pt x="632" y="52"/>
                  </a:lnTo>
                  <a:cubicBezTo>
                    <a:pt x="635" y="53"/>
                    <a:pt x="637" y="53"/>
                    <a:pt x="640" y="53"/>
                  </a:cubicBezTo>
                  <a:cubicBezTo>
                    <a:pt x="655" y="53"/>
                    <a:pt x="667" y="41"/>
                    <a:pt x="667" y="27"/>
                  </a:cubicBezTo>
                  <a:cubicBezTo>
                    <a:pt x="667" y="12"/>
                    <a:pt x="655" y="0"/>
                    <a:pt x="640" y="0"/>
                  </a:cubicBezTo>
                  <a:close/>
                  <a:moveTo>
                    <a:pt x="640" y="347"/>
                  </a:moveTo>
                  <a:cubicBezTo>
                    <a:pt x="625" y="347"/>
                    <a:pt x="613" y="359"/>
                    <a:pt x="613" y="373"/>
                  </a:cubicBezTo>
                  <a:cubicBezTo>
                    <a:pt x="613" y="375"/>
                    <a:pt x="613" y="377"/>
                    <a:pt x="614" y="379"/>
                  </a:cubicBezTo>
                  <a:lnTo>
                    <a:pt x="474" y="508"/>
                  </a:lnTo>
                  <a:cubicBezTo>
                    <a:pt x="472" y="507"/>
                    <a:pt x="469" y="507"/>
                    <a:pt x="467" y="507"/>
                  </a:cubicBezTo>
                  <a:cubicBezTo>
                    <a:pt x="464" y="507"/>
                    <a:pt x="462" y="507"/>
                    <a:pt x="460" y="507"/>
                  </a:cubicBezTo>
                  <a:lnTo>
                    <a:pt x="359" y="407"/>
                  </a:lnTo>
                  <a:cubicBezTo>
                    <a:pt x="360" y="405"/>
                    <a:pt x="360" y="402"/>
                    <a:pt x="360" y="400"/>
                  </a:cubicBezTo>
                  <a:cubicBezTo>
                    <a:pt x="360" y="385"/>
                    <a:pt x="348" y="373"/>
                    <a:pt x="333" y="373"/>
                  </a:cubicBezTo>
                  <a:cubicBezTo>
                    <a:pt x="319" y="373"/>
                    <a:pt x="307" y="385"/>
                    <a:pt x="307" y="400"/>
                  </a:cubicBezTo>
                  <a:cubicBezTo>
                    <a:pt x="307" y="401"/>
                    <a:pt x="307" y="403"/>
                    <a:pt x="307" y="404"/>
                  </a:cubicBezTo>
                  <a:lnTo>
                    <a:pt x="210" y="482"/>
                  </a:lnTo>
                  <a:cubicBezTo>
                    <a:pt x="206" y="481"/>
                    <a:pt x="203" y="480"/>
                    <a:pt x="200" y="480"/>
                  </a:cubicBezTo>
                  <a:cubicBezTo>
                    <a:pt x="192" y="480"/>
                    <a:pt x="184" y="484"/>
                    <a:pt x="179" y="490"/>
                  </a:cubicBezTo>
                  <a:lnTo>
                    <a:pt x="51" y="470"/>
                  </a:lnTo>
                  <a:cubicBezTo>
                    <a:pt x="47" y="460"/>
                    <a:pt x="38" y="453"/>
                    <a:pt x="27" y="453"/>
                  </a:cubicBezTo>
                  <a:cubicBezTo>
                    <a:pt x="12" y="453"/>
                    <a:pt x="0" y="465"/>
                    <a:pt x="0" y="480"/>
                  </a:cubicBezTo>
                  <a:cubicBezTo>
                    <a:pt x="0" y="495"/>
                    <a:pt x="12" y="507"/>
                    <a:pt x="27" y="507"/>
                  </a:cubicBezTo>
                  <a:cubicBezTo>
                    <a:pt x="35" y="507"/>
                    <a:pt x="42" y="503"/>
                    <a:pt x="47" y="497"/>
                  </a:cubicBezTo>
                  <a:lnTo>
                    <a:pt x="175" y="516"/>
                  </a:lnTo>
                  <a:cubicBezTo>
                    <a:pt x="179" y="526"/>
                    <a:pt x="189" y="533"/>
                    <a:pt x="200" y="533"/>
                  </a:cubicBezTo>
                  <a:cubicBezTo>
                    <a:pt x="215" y="533"/>
                    <a:pt x="227" y="521"/>
                    <a:pt x="227" y="507"/>
                  </a:cubicBezTo>
                  <a:cubicBezTo>
                    <a:pt x="227" y="505"/>
                    <a:pt x="226" y="504"/>
                    <a:pt x="226" y="503"/>
                  </a:cubicBezTo>
                  <a:lnTo>
                    <a:pt x="324" y="425"/>
                  </a:lnTo>
                  <a:cubicBezTo>
                    <a:pt x="327" y="426"/>
                    <a:pt x="330" y="427"/>
                    <a:pt x="333" y="427"/>
                  </a:cubicBezTo>
                  <a:cubicBezTo>
                    <a:pt x="336" y="427"/>
                    <a:pt x="338" y="426"/>
                    <a:pt x="340" y="426"/>
                  </a:cubicBezTo>
                  <a:lnTo>
                    <a:pt x="441" y="526"/>
                  </a:lnTo>
                  <a:cubicBezTo>
                    <a:pt x="440" y="529"/>
                    <a:pt x="440" y="531"/>
                    <a:pt x="440" y="533"/>
                  </a:cubicBezTo>
                  <a:cubicBezTo>
                    <a:pt x="440" y="548"/>
                    <a:pt x="452" y="560"/>
                    <a:pt x="467" y="560"/>
                  </a:cubicBezTo>
                  <a:cubicBezTo>
                    <a:pt x="481" y="560"/>
                    <a:pt x="493" y="548"/>
                    <a:pt x="493" y="533"/>
                  </a:cubicBezTo>
                  <a:cubicBezTo>
                    <a:pt x="493" y="531"/>
                    <a:pt x="493" y="529"/>
                    <a:pt x="493" y="527"/>
                  </a:cubicBezTo>
                  <a:lnTo>
                    <a:pt x="632" y="399"/>
                  </a:lnTo>
                  <a:cubicBezTo>
                    <a:pt x="635" y="399"/>
                    <a:pt x="637" y="400"/>
                    <a:pt x="640" y="400"/>
                  </a:cubicBezTo>
                  <a:cubicBezTo>
                    <a:pt x="655" y="400"/>
                    <a:pt x="667" y="388"/>
                    <a:pt x="667" y="373"/>
                  </a:cubicBezTo>
                  <a:cubicBezTo>
                    <a:pt x="667" y="359"/>
                    <a:pt x="655" y="347"/>
                    <a:pt x="640" y="3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n w="19050">
                  <a:solidFill>
                    <a:schemeClr val="tx1"/>
                  </a:solidFill>
                </a:ln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7" name="타원 106"/>
          <p:cNvSpPr/>
          <p:nvPr/>
        </p:nvSpPr>
        <p:spPr>
          <a:xfrm>
            <a:off x="2248043" y="15739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2699534" y="4317970"/>
            <a:ext cx="234111" cy="697148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/>
              <a:t>삭</a:t>
            </a:r>
            <a:endParaRPr lang="en-US" altLang="ko-KR" sz="900" b="1" dirty="0" smtClean="0"/>
          </a:p>
          <a:p>
            <a:pPr algn="ctr"/>
            <a:r>
              <a:rPr lang="ko-KR" altLang="en-US" sz="900" b="1" dirty="0"/>
              <a:t>제</a:t>
            </a:r>
          </a:p>
        </p:txBody>
      </p:sp>
      <p:sp>
        <p:nvSpPr>
          <p:cNvPr id="75" name="타원 74"/>
          <p:cNvSpPr/>
          <p:nvPr/>
        </p:nvSpPr>
        <p:spPr>
          <a:xfrm>
            <a:off x="2565186" y="422797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888495" y="5154740"/>
            <a:ext cx="1343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인증 완료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765929" y="4435712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78" name="모서리가 둥근 직사각형 77"/>
          <p:cNvSpPr/>
          <p:nvPr/>
        </p:nvSpPr>
        <p:spPr>
          <a:xfrm>
            <a:off x="3190917" y="4053188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3481458" y="4170105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기록 삭제</a:t>
            </a:r>
            <a:endParaRPr lang="ko-KR" altLang="en-US" sz="11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3292086" y="4521956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해당 기록을 삭제하시겠습니까</a:t>
            </a:r>
            <a:r>
              <a:rPr lang="en-US" altLang="ko-KR" sz="900" dirty="0" smtClean="0"/>
              <a:t>?</a:t>
            </a:r>
          </a:p>
          <a:p>
            <a:r>
              <a:rPr lang="ko-KR" altLang="en-US" sz="900" dirty="0" smtClean="0"/>
              <a:t>기록을 삭제해도 적립된 </a:t>
            </a:r>
            <a:r>
              <a:rPr lang="ko-KR" altLang="en-US" sz="900" dirty="0" err="1" smtClean="0"/>
              <a:t>마일리지는</a:t>
            </a:r>
            <a:r>
              <a:rPr lang="ko-KR" altLang="en-US" sz="900" dirty="0" smtClean="0"/>
              <a:t> 삭제되지 않습니다</a:t>
            </a:r>
            <a:r>
              <a:rPr lang="en-US" altLang="ko-KR" sz="900" dirty="0" smtClean="0"/>
              <a:t>.</a:t>
            </a:r>
            <a:endParaRPr lang="en-US" altLang="ko-KR" sz="900" dirty="0"/>
          </a:p>
        </p:txBody>
      </p:sp>
      <p:cxnSp>
        <p:nvCxnSpPr>
          <p:cNvPr id="82" name="직선 연결선 81"/>
          <p:cNvCxnSpPr>
            <a:endCxn id="78" idx="2"/>
          </p:cNvCxnSpPr>
          <p:nvPr/>
        </p:nvCxnSpPr>
        <p:spPr>
          <a:xfrm flipH="1">
            <a:off x="4218214" y="5081916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3198582" y="5087112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277585" y="5134941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85" name="TextBox 84"/>
          <p:cNvSpPr txBox="1"/>
          <p:nvPr/>
        </p:nvSpPr>
        <p:spPr>
          <a:xfrm>
            <a:off x="4279564" y="5140755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solidFill>
                  <a:srgbClr val="FF0000"/>
                </a:solidFill>
              </a:rPr>
              <a:t>삭제</a:t>
            </a:r>
            <a:endParaRPr lang="en-US" altLang="ko-KR" sz="1050" b="1" dirty="0" smtClean="0">
              <a:solidFill>
                <a:srgbClr val="FF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3112761" y="399010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93" name="꺾인 연결선 92"/>
          <p:cNvCxnSpPr>
            <a:stCxn id="71" idx="2"/>
            <a:endCxn id="78" idx="2"/>
          </p:cNvCxnSpPr>
          <p:nvPr/>
        </p:nvCxnSpPr>
        <p:spPr>
          <a:xfrm rot="16200000" flipH="1">
            <a:off x="3293703" y="4538005"/>
            <a:ext cx="447399" cy="1401624"/>
          </a:xfrm>
          <a:prstGeom prst="bentConnector3">
            <a:avLst>
              <a:gd name="adj1" fmla="val 151095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683568" y="4359180"/>
            <a:ext cx="68480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2017-05-10</a:t>
            </a:r>
            <a:endParaRPr lang="ko-KR" altLang="en-US" sz="7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683568" y="4478923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 smtClean="0">
                <a:latin typeface="나눔고딕" pitchFamily="50" charset="-127"/>
                <a:ea typeface="나눔고딕" pitchFamily="50" charset="-127"/>
              </a:rPr>
              <a:t>공덕역</a:t>
            </a:r>
            <a:endParaRPr lang="ko-KR" altLang="en-US" sz="1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83568" y="4653716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19:10 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1919769" y="4386291"/>
            <a:ext cx="602456" cy="21290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/>
              <a:t>80p</a:t>
            </a:r>
            <a:endParaRPr lang="ko-KR" altLang="en-US" sz="900" b="1" dirty="0"/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1919769" y="4629483"/>
            <a:ext cx="608800" cy="1576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smtClean="0">
                <a:solidFill>
                  <a:schemeClr val="tx1"/>
                </a:solidFill>
              </a:rPr>
              <a:t>재 신청</a:t>
            </a:r>
            <a:endParaRPr lang="ko-KR" altLang="en-US" sz="600" b="1" dirty="0">
              <a:solidFill>
                <a:schemeClr val="tx1"/>
              </a:solidFill>
            </a:endParaRPr>
          </a:p>
        </p:txBody>
      </p:sp>
      <p:pic>
        <p:nvPicPr>
          <p:cNvPr id="94" name="Picture 3"/>
          <p:cNvPicPr>
            <a:picLocks noChangeAspect="1" noChangeArrowheads="1"/>
          </p:cNvPicPr>
          <p:nvPr/>
        </p:nvPicPr>
        <p:blipFill>
          <a:blip r:embed="rId2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8235" y1="49468" x2="94118" y2="54787"/>
                        <a14:foregroundMark x1="53529" y1="19681" x2="46471" y2="78191"/>
                        <a14:foregroundMark x1="30588" y1="31383" x2="32941" y2="75000"/>
                        <a14:foregroundMark x1="71765" y1="32447" x2="71765" y2="835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364" y="1624073"/>
            <a:ext cx="250956" cy="277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타원 72"/>
          <p:cNvSpPr/>
          <p:nvPr/>
        </p:nvSpPr>
        <p:spPr>
          <a:xfrm>
            <a:off x="2582971" y="15739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왼쪽 중괄호 4"/>
          <p:cNvSpPr/>
          <p:nvPr/>
        </p:nvSpPr>
        <p:spPr>
          <a:xfrm>
            <a:off x="425164" y="2546817"/>
            <a:ext cx="216024" cy="548344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왼쪽 중괄호 115"/>
          <p:cNvSpPr/>
          <p:nvPr/>
        </p:nvSpPr>
        <p:spPr>
          <a:xfrm>
            <a:off x="425164" y="3181996"/>
            <a:ext cx="216024" cy="548344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왼쪽 중괄호 120"/>
          <p:cNvSpPr/>
          <p:nvPr/>
        </p:nvSpPr>
        <p:spPr>
          <a:xfrm>
            <a:off x="425164" y="3782413"/>
            <a:ext cx="216024" cy="548344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/>
          <p:cNvSpPr txBox="1"/>
          <p:nvPr/>
        </p:nvSpPr>
        <p:spPr>
          <a:xfrm>
            <a:off x="-70931" y="2596842"/>
            <a:ext cx="61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버스</a:t>
            </a:r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기록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-70931" y="3225823"/>
            <a:ext cx="61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지하철기록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-70931" y="3789040"/>
            <a:ext cx="61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지하철</a:t>
            </a:r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900" dirty="0" err="1" smtClean="0">
                <a:latin typeface="나눔고딕" pitchFamily="50" charset="-127"/>
                <a:ea typeface="나눔고딕" pitchFamily="50" charset="-127"/>
              </a:rPr>
              <a:t>WiFi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기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록</a:t>
            </a:r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4338755" y="6309320"/>
            <a:ext cx="2094990" cy="288032"/>
          </a:xfrm>
          <a:prstGeom prst="roundRect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/>
              <a:t>다음 슬라이드에 계속</a:t>
            </a:r>
            <a:endParaRPr lang="ko-KR" altLang="en-US" sz="9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9" y="2709855"/>
            <a:ext cx="159087" cy="1730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9" y="3346443"/>
            <a:ext cx="126202" cy="160381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9" y="3917087"/>
            <a:ext cx="126202" cy="160381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9" y="4084116"/>
            <a:ext cx="126202" cy="1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1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732052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15)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통계 버튼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history_chart_bike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16)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랭킹 버튼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9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history_rank</a:t>
                      </a: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기록 삭제 버튼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왼쪽으로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스와이프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하면 노출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18)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18)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기록 삭제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취소 버튼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ko-KR" altLang="en-US" sz="9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닫음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확인 버튼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해당 기록 삭제됨</a:t>
                      </a:r>
                      <a:endParaRPr lang="en-US" altLang="ko-KR" sz="9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706537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history_transfer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68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99834" y="2696897"/>
            <a:ext cx="1944216" cy="32326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  <p:sp>
        <p:nvSpPr>
          <p:cNvPr id="17" name="직사각형 16"/>
          <p:cNvSpPr/>
          <p:nvPr/>
        </p:nvSpPr>
        <p:spPr>
          <a:xfrm>
            <a:off x="499834" y="1803148"/>
            <a:ext cx="1944216" cy="8929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1560" y="2123564"/>
            <a:ext cx="169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주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행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err="1" smtClean="0">
                <a:latin typeface="나눔고딕" pitchFamily="50" charset="-127"/>
                <a:ea typeface="나눔고딕" pitchFamily="50" charset="-127"/>
              </a:rPr>
              <a:t>마일리지는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 하루에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en-US" altLang="ko-KR" sz="900" b="1" dirty="0" smtClean="0"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900" b="1" dirty="0" smtClean="0">
                <a:latin typeface="나눔고딕" pitchFamily="50" charset="-127"/>
                <a:ea typeface="나눔고딕" pitchFamily="50" charset="-127"/>
              </a:rPr>
              <a:t>회</a:t>
            </a:r>
            <a:r>
              <a:rPr lang="en-US" altLang="ko-KR" sz="900" b="1" dirty="0" smtClean="0"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만 신청할 수 있습니다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9144" y="4081861"/>
            <a:ext cx="1944216" cy="32326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  <p:sp>
        <p:nvSpPr>
          <p:cNvPr id="21" name="직사각형 20"/>
          <p:cNvSpPr/>
          <p:nvPr/>
        </p:nvSpPr>
        <p:spPr>
          <a:xfrm>
            <a:off x="489144" y="3232106"/>
            <a:ext cx="1944216" cy="8489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8890" y="3491716"/>
            <a:ext cx="169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err="1" smtClean="0">
                <a:latin typeface="나눔고딕" pitchFamily="50" charset="-127"/>
                <a:ea typeface="나눔고딕" pitchFamily="50" charset="-127"/>
              </a:rPr>
              <a:t>마일리지는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일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en-US" altLang="ko-KR" sz="900" b="1" dirty="0" smtClean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900" b="1" dirty="0" smtClean="0">
                <a:latin typeface="나눔고딕" pitchFamily="50" charset="-127"/>
                <a:ea typeface="나눔고딕" pitchFamily="50" charset="-127"/>
              </a:rPr>
              <a:t>회</a:t>
            </a:r>
            <a:r>
              <a:rPr lang="en-US" altLang="ko-KR" sz="900" b="1" dirty="0" smtClean="0"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만</a:t>
            </a:r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신청할 수 있습니다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263623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마일리지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신청 시 제한 팝업 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다음 조건일 때는 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팝업창이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노출되며 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마일리지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신청이 제한됨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-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공통 </a:t>
                      </a:r>
                      <a:r>
                        <a:rPr lang="en-US" altLang="ko-KR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: 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확인 버튼 클릭 시 </a:t>
                      </a:r>
                      <a:r>
                        <a:rPr lang="ko-KR" altLang="en-US" sz="1000" b="1" u="none" baseline="0" dirty="0" err="1" smtClean="0">
                          <a:latin typeface="나눔고딕" pitchFamily="50" charset="-127"/>
                          <a:ea typeface="나눔고딕" pitchFamily="50" charset="-127"/>
                        </a:rPr>
                        <a:t>팝업창</a:t>
                      </a:r>
                      <a:r>
                        <a:rPr lang="ko-KR" altLang="en-US" sz="10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닫음</a:t>
                      </a:r>
                      <a:endParaRPr lang="en-US" altLang="ko-KR" sz="10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주행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신청 제한 팝업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-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관리자에서 일일 최대 승인 횟수 설정된 내용 노출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2)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신청 제한 팝업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관리자에서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일일 최대 승인 횟수 설정된 내용 노출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3)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포인트 제한 팝업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-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환승마일리지는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월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5000p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까지만 신청 가능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Tx/>
                        <a:buAutoNum type="arabicParenR" startAt="4"/>
                      </a:pP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적립 기간이 아닌 경우의 팝업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Tx/>
                        <a:buAutoNum type="arabicParenR" startAt="4"/>
                      </a:pPr>
                      <a:r>
                        <a:rPr lang="ko-KR" altLang="en-US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주행 일자 기준으로 </a:t>
                      </a:r>
                      <a:r>
                        <a:rPr lang="en-US" altLang="ko-KR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14</a:t>
                      </a:r>
                      <a:r>
                        <a:rPr lang="ko-KR" altLang="en-US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일이 지난 기록의 </a:t>
                      </a:r>
                      <a:r>
                        <a:rPr lang="en-US" altLang="ko-KR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000" b="1" u="none" kern="1200" baseline="0" dirty="0" err="1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lang="ko-KR" altLang="en-US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받기</a:t>
                      </a:r>
                      <a:r>
                        <a:rPr lang="en-US" altLang="ko-KR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’ </a:t>
                      </a:r>
                      <a:r>
                        <a:rPr lang="ko-KR" altLang="en-US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클릭하면 나오는 </a:t>
                      </a:r>
                      <a:r>
                        <a:rPr lang="ko-KR" altLang="en-US" sz="1000" b="1" u="none" kern="1200" baseline="0" dirty="0" err="1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b="1" u="none" kern="1200" baseline="0" dirty="0" smtClean="0">
                          <a:solidFill>
                            <a:srgbClr val="3498DB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endParaRPr lang="en-US" altLang="ko-KR" sz="1000" b="1" u="none" kern="1200" baseline="0" dirty="0" smtClean="0">
                        <a:solidFill>
                          <a:srgbClr val="3498DB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Tx/>
                        <a:buNone/>
                      </a:pP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630179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limit_popup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5" name="타원 24"/>
          <p:cNvSpPr/>
          <p:nvPr/>
        </p:nvSpPr>
        <p:spPr>
          <a:xfrm>
            <a:off x="367819" y="17131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67819" y="314210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99792" y="4081861"/>
            <a:ext cx="1944216" cy="32326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2699792" y="3232106"/>
            <a:ext cx="1944216" cy="8489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09538" y="3630216"/>
            <a:ext cx="16918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 적립기간이 아닙니다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578467" y="31874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699792" y="2696060"/>
            <a:ext cx="1944216" cy="32326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  <p:sp>
        <p:nvSpPr>
          <p:cNvPr id="31" name="직사각형 30"/>
          <p:cNvSpPr/>
          <p:nvPr/>
        </p:nvSpPr>
        <p:spPr>
          <a:xfrm>
            <a:off x="2699792" y="1846305"/>
            <a:ext cx="1944216" cy="8489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09538" y="2105915"/>
            <a:ext cx="169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 포인트는 </a:t>
            </a:r>
            <a:r>
              <a:rPr lang="ko-KR" altLang="en-US" sz="9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월 </a:t>
            </a:r>
            <a:r>
              <a:rPr lang="en-US" altLang="ko-KR" sz="9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[5000]P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까지만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신청할 수 있습니다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 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578467" y="180165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72727" y="5517232"/>
            <a:ext cx="1944216" cy="32326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  <p:sp>
        <p:nvSpPr>
          <p:cNvPr id="35" name="직사각형 34"/>
          <p:cNvSpPr/>
          <p:nvPr/>
        </p:nvSpPr>
        <p:spPr>
          <a:xfrm>
            <a:off x="472727" y="4667477"/>
            <a:ext cx="1944216" cy="8489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3383" y="4930120"/>
            <a:ext cx="169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주행일 기준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주 내의 </a:t>
            </a:r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900" dirty="0" err="1" smtClean="0">
                <a:latin typeface="나눔고딕" pitchFamily="50" charset="-127"/>
                <a:ea typeface="나눔고딕" pitchFamily="50" charset="-127"/>
              </a:rPr>
              <a:t>마일리지만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 받을 수 있습니다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51402" y="462283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143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24"/>
          <a:stretch/>
        </p:blipFill>
        <p:spPr bwMode="auto">
          <a:xfrm>
            <a:off x="649656" y="2719217"/>
            <a:ext cx="2410176" cy="251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55576" y="1589601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   통계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4726" y="1589600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677566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history_chart_bike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208065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5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주행 통계 페이지</a:t>
                      </a:r>
                      <a:endParaRPr kumimoji="0" lang="en-US" altLang="ko-KR" sz="105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막대 그래프 디자인은 </a:t>
                      </a:r>
                      <a:r>
                        <a:rPr kumimoji="0" lang="ko-KR" altLang="en-US" sz="105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그라데이션</a:t>
                      </a:r>
                      <a:r>
                        <a:rPr kumimoji="0" lang="ko-KR" altLang="en-US" sz="105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형태로 디자인 요청</a:t>
                      </a:r>
                      <a:endParaRPr kumimoji="0" lang="en-US" altLang="ko-KR" sz="105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꺾은 선 그래프 연결되는 애니메이션 효과 요청</a:t>
                      </a:r>
                      <a:endParaRPr kumimoji="0" lang="en-US" altLang="ko-KR" sz="105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뒤로 버튼 클릭 시 이전페이지로 이동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차트 탭 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일별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주별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월별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년별로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구분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차트 종류 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내 자전거 주행거리는 막대그래프로 표시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평균 자전거 주행거리는 꺾은선으로 표시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4"/>
                        <a:tabLst/>
                        <a:defRPr/>
                      </a:pP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차트 데이터 단위 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총 주행거리 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km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P</a:t>
                      </a: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5"/>
                        <a:tabLst/>
                        <a:defRPr/>
                      </a:pP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차트 상세 데이터 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일별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최근 일주일간 데이터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주별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최근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주간 데이터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월별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최근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개월 데이터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년별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최근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년간 데이터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6"/>
                        <a:tabLst/>
                        <a:defRPr/>
                      </a:pP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주행거리 탭 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주행거리 데이터 노출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6"/>
                        <a:tabLst/>
                        <a:defRPr/>
                      </a:pP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탭 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데이터 노출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6"/>
                        <a:tabLst/>
                        <a:defRPr/>
                      </a:pP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총 </a:t>
                      </a: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활동수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탭 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활동수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데이터 노출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6"/>
                        <a:tabLst/>
                        <a:defRPr/>
                      </a:pP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랭킹 버튼 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 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5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history_rank</a:t>
                      </a:r>
                      <a:r>
                        <a:rPr lang="en-US" altLang="ko-KR" sz="105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6"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 페이지 왼쪽으로 </a:t>
                      </a: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스와이프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되며 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5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history_chart_transfer</a:t>
                      </a:r>
                      <a:r>
                        <a:rPr lang="en-US" altLang="ko-KR" sz="105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노출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6"/>
                        <a:tabLst/>
                        <a:defRPr/>
                      </a:pP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755576" y="2670307"/>
            <a:ext cx="218892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07704" y="2670307"/>
            <a:ext cx="50405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63864" y="2415376"/>
            <a:ext cx="5724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b="0" dirty="0" smtClean="0"/>
              <a:t>일별</a:t>
            </a:r>
            <a:endParaRPr lang="ko-KR" altLang="en-US" sz="900" b="0" dirty="0"/>
          </a:p>
        </p:txBody>
      </p:sp>
      <p:sp>
        <p:nvSpPr>
          <p:cNvPr id="20" name="TextBox 19"/>
          <p:cNvSpPr txBox="1"/>
          <p:nvPr/>
        </p:nvSpPr>
        <p:spPr>
          <a:xfrm>
            <a:off x="1328762" y="2420888"/>
            <a:ext cx="5724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b="0" dirty="0" err="1" smtClean="0"/>
              <a:t>주별</a:t>
            </a:r>
            <a:endParaRPr lang="ko-KR" altLang="en-US" sz="900" b="0" dirty="0"/>
          </a:p>
        </p:txBody>
      </p:sp>
      <p:sp>
        <p:nvSpPr>
          <p:cNvPr id="21" name="TextBox 20"/>
          <p:cNvSpPr txBox="1"/>
          <p:nvPr/>
        </p:nvSpPr>
        <p:spPr>
          <a:xfrm>
            <a:off x="1851054" y="2415376"/>
            <a:ext cx="5724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dirty="0" smtClean="0"/>
              <a:t>월</a:t>
            </a:r>
            <a:r>
              <a:rPr lang="ko-KR" altLang="en-US" sz="900" dirty="0"/>
              <a:t>별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39752" y="2420888"/>
            <a:ext cx="5724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b="0" dirty="0" err="1" smtClean="0"/>
              <a:t>년별</a:t>
            </a:r>
            <a:endParaRPr lang="ko-KR" altLang="en-US" sz="900" b="0" dirty="0"/>
          </a:p>
        </p:txBody>
      </p:sp>
      <p:sp>
        <p:nvSpPr>
          <p:cNvPr id="38" name="TextBox 37"/>
          <p:cNvSpPr txBox="1"/>
          <p:nvPr/>
        </p:nvSpPr>
        <p:spPr>
          <a:xfrm>
            <a:off x="1282204" y="2053433"/>
            <a:ext cx="1129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dirty="0" smtClean="0"/>
              <a:t>자전거 주행 통계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773864" y="4509120"/>
            <a:ext cx="720000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총 주행거리</a:t>
            </a:r>
            <a:endParaRPr lang="en-US" altLang="ko-KR" sz="700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493864" y="4509120"/>
            <a:ext cx="720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212437" y="4509120"/>
            <a:ext cx="720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활동수</a:t>
            </a:r>
            <a:endParaRPr lang="en-US" altLang="ko-KR" sz="7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439232" y="2996952"/>
            <a:ext cx="50526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단위 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: km</a:t>
            </a:r>
            <a:endParaRPr lang="en-US" altLang="ko-KR" sz="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83864" y="165102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28" name="타원 27"/>
          <p:cNvSpPr/>
          <p:nvPr/>
        </p:nvSpPr>
        <p:spPr>
          <a:xfrm>
            <a:off x="672520" y="235630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29" name="타원 28"/>
          <p:cNvSpPr/>
          <p:nvPr/>
        </p:nvSpPr>
        <p:spPr>
          <a:xfrm>
            <a:off x="1119561" y="276235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30" name="타원 29"/>
          <p:cNvSpPr/>
          <p:nvPr/>
        </p:nvSpPr>
        <p:spPr>
          <a:xfrm>
            <a:off x="2308617" y="297085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31" name="타원 30"/>
          <p:cNvSpPr/>
          <p:nvPr/>
        </p:nvSpPr>
        <p:spPr>
          <a:xfrm>
            <a:off x="821563" y="326785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32" name="타원 31"/>
          <p:cNvSpPr/>
          <p:nvPr/>
        </p:nvSpPr>
        <p:spPr>
          <a:xfrm>
            <a:off x="727235" y="44371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33" name="타원 32"/>
          <p:cNvSpPr/>
          <p:nvPr/>
        </p:nvSpPr>
        <p:spPr>
          <a:xfrm>
            <a:off x="1492096" y="44371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34" name="타원 33"/>
          <p:cNvSpPr/>
          <p:nvPr/>
        </p:nvSpPr>
        <p:spPr>
          <a:xfrm>
            <a:off x="2192320" y="44371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35" name="타원 34"/>
          <p:cNvSpPr/>
          <p:nvPr/>
        </p:nvSpPr>
        <p:spPr>
          <a:xfrm>
            <a:off x="2447784" y="161620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4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8235" y1="49468" x2="94118" y2="54787"/>
                        <a14:foregroundMark x1="53529" y1="19681" x2="46471" y2="78191"/>
                        <a14:foregroundMark x1="30588" y1="31383" x2="32941" y2="75000"/>
                        <a14:foregroundMark x1="71765" y1="32447" x2="71765" y2="835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40" y="1610425"/>
            <a:ext cx="250956" cy="277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0" name="Column Chart" descr="&lt;SmartSettings&gt;&lt;SmartResize enabled=&quot;True&quot; minWidth=&quot;25&quot; minHeight=&quot;25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774538" y="3304131"/>
            <a:ext cx="2072689" cy="916957"/>
            <a:chOff x="1804988" y="1516063"/>
            <a:chExt cx="1230313" cy="402981"/>
          </a:xfrm>
        </p:grpSpPr>
        <p:grpSp>
          <p:nvGrpSpPr>
            <p:cNvPr id="45" name="Lines"/>
            <p:cNvGrpSpPr/>
            <p:nvPr/>
          </p:nvGrpSpPr>
          <p:grpSpPr>
            <a:xfrm>
              <a:off x="1804988" y="1516063"/>
              <a:ext cx="1230313" cy="341312"/>
              <a:chOff x="1804988" y="1516063"/>
              <a:chExt cx="1230313" cy="341312"/>
            </a:xfrm>
          </p:grpSpPr>
          <p:sp>
            <p:nvSpPr>
              <p:cNvPr id="79" name="Line"/>
              <p:cNvSpPr>
                <a:spLocks noChangeShapeType="1"/>
              </p:cNvSpPr>
              <p:nvPr/>
            </p:nvSpPr>
            <p:spPr bwMode="auto">
              <a:xfrm>
                <a:off x="1808163" y="1857375"/>
                <a:ext cx="1227138" cy="0"/>
              </a:xfrm>
              <a:prstGeom prst="line">
                <a:avLst/>
              </a:prstGeom>
              <a:noFill/>
              <a:ln w="11113" cap="sq">
                <a:solidFill>
                  <a:srgbClr val="C8C8C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0" name="Line"/>
              <p:cNvSpPr>
                <a:spLocks noChangeShapeType="1"/>
              </p:cNvSpPr>
              <p:nvPr/>
            </p:nvSpPr>
            <p:spPr bwMode="auto">
              <a:xfrm>
                <a:off x="1804988" y="1516063"/>
                <a:ext cx="1230313" cy="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1" name="Line"/>
              <p:cNvSpPr>
                <a:spLocks noChangeShapeType="1"/>
              </p:cNvSpPr>
              <p:nvPr/>
            </p:nvSpPr>
            <p:spPr bwMode="auto">
              <a:xfrm>
                <a:off x="1804988" y="1687513"/>
                <a:ext cx="1230313" cy="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46" name="X Axis Labels"/>
            <p:cNvGrpSpPr/>
            <p:nvPr/>
          </p:nvGrpSpPr>
          <p:grpSpPr>
            <a:xfrm>
              <a:off x="1900265" y="1879600"/>
              <a:ext cx="1092043" cy="39444"/>
              <a:chOff x="1900265" y="1879600"/>
              <a:chExt cx="1092043" cy="39444"/>
            </a:xfrm>
          </p:grpSpPr>
          <p:sp>
            <p:nvSpPr>
              <p:cNvPr id="72" name="Label"/>
              <p:cNvSpPr>
                <a:spLocks noChangeArrowheads="1"/>
              </p:cNvSpPr>
              <p:nvPr/>
            </p:nvSpPr>
            <p:spPr bwMode="auto">
              <a:xfrm>
                <a:off x="1900265" y="1879600"/>
                <a:ext cx="87445" cy="39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1" i="0" u="none" strike="noStrike" cap="none" normalizeH="0" baseline="0" dirty="0" smtClean="0">
                    <a:ln>
                      <a:noFill/>
                    </a:ln>
                    <a:solidFill>
                      <a:srgbClr val="777777"/>
                    </a:solidFill>
                    <a:effectLst/>
                    <a:latin typeface="나눔고딕" pitchFamily="50" charset="-127"/>
                    <a:ea typeface="나눔고딕" pitchFamily="50" charset="-127"/>
                  </a:rPr>
                  <a:t>16.09</a:t>
                </a:r>
                <a:endParaRPr kumimoji="0" lang="en-US" altLang="en-US" sz="600" b="1" i="0" u="none" strike="noStrike" cap="none" normalizeH="0" baseline="0" dirty="0">
                  <a:ln>
                    <a:noFill/>
                  </a:ln>
                  <a:solidFill>
                    <a:srgbClr val="777777"/>
                  </a:solidFill>
                  <a:effectLst/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3" name="Label"/>
              <p:cNvSpPr>
                <a:spLocks noChangeArrowheads="1"/>
              </p:cNvSpPr>
              <p:nvPr/>
            </p:nvSpPr>
            <p:spPr bwMode="auto">
              <a:xfrm>
                <a:off x="2068055" y="1879600"/>
                <a:ext cx="87445" cy="39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1" i="0" u="none" strike="noStrike" cap="none" normalizeH="0" baseline="0" dirty="0" smtClean="0">
                    <a:ln>
                      <a:noFill/>
                    </a:ln>
                    <a:solidFill>
                      <a:srgbClr val="777777"/>
                    </a:solidFill>
                    <a:effectLst/>
                    <a:latin typeface="나눔고딕" pitchFamily="50" charset="-127"/>
                    <a:ea typeface="나눔고딕" pitchFamily="50" charset="-127"/>
                  </a:rPr>
                  <a:t>16.10</a:t>
                </a:r>
                <a:endParaRPr kumimoji="0" lang="en-US" altLang="en-US" sz="600" b="1" i="0" u="none" strike="noStrike" cap="none" normalizeH="0" baseline="0" dirty="0">
                  <a:ln>
                    <a:noFill/>
                  </a:ln>
                  <a:solidFill>
                    <a:srgbClr val="777777"/>
                  </a:solidFill>
                  <a:effectLst/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4" name="Label"/>
              <p:cNvSpPr>
                <a:spLocks noChangeArrowheads="1"/>
              </p:cNvSpPr>
              <p:nvPr/>
            </p:nvSpPr>
            <p:spPr bwMode="auto">
              <a:xfrm>
                <a:off x="2244082" y="1879600"/>
                <a:ext cx="87445" cy="39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1" i="0" u="none" strike="noStrike" cap="none" normalizeH="0" baseline="0" dirty="0" smtClean="0">
                    <a:ln>
                      <a:noFill/>
                    </a:ln>
                    <a:solidFill>
                      <a:srgbClr val="777777"/>
                    </a:solidFill>
                    <a:effectLst/>
                    <a:latin typeface="나눔고딕" pitchFamily="50" charset="-127"/>
                    <a:ea typeface="나눔고딕" pitchFamily="50" charset="-127"/>
                  </a:rPr>
                  <a:t>16.11</a:t>
                </a:r>
                <a:endParaRPr kumimoji="0" lang="en-US" altLang="en-US" sz="600" b="1" i="0" u="none" strike="noStrike" cap="none" normalizeH="0" baseline="0" dirty="0">
                  <a:ln>
                    <a:noFill/>
                  </a:ln>
                  <a:solidFill>
                    <a:srgbClr val="777777"/>
                  </a:solidFill>
                  <a:effectLst/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5" name="Label"/>
              <p:cNvSpPr>
                <a:spLocks noChangeArrowheads="1"/>
              </p:cNvSpPr>
              <p:nvPr/>
            </p:nvSpPr>
            <p:spPr bwMode="auto">
              <a:xfrm>
                <a:off x="2411498" y="1879600"/>
                <a:ext cx="87445" cy="39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1" i="0" u="none" strike="noStrike" cap="none" normalizeH="0" baseline="0" dirty="0" smtClean="0">
                    <a:ln>
                      <a:noFill/>
                    </a:ln>
                    <a:solidFill>
                      <a:srgbClr val="777777"/>
                    </a:solidFill>
                    <a:effectLst/>
                    <a:latin typeface="나눔고딕" pitchFamily="50" charset="-127"/>
                    <a:ea typeface="나눔고딕" pitchFamily="50" charset="-127"/>
                  </a:rPr>
                  <a:t>16.12</a:t>
                </a:r>
                <a:endParaRPr kumimoji="0" lang="en-US" altLang="en-US" sz="600" b="1" i="0" u="none" strike="noStrike" cap="none" normalizeH="0" baseline="0" dirty="0">
                  <a:ln>
                    <a:noFill/>
                  </a:ln>
                  <a:solidFill>
                    <a:srgbClr val="777777"/>
                  </a:solidFill>
                  <a:effectLst/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6" name="Label"/>
              <p:cNvSpPr>
                <a:spLocks noChangeArrowheads="1"/>
              </p:cNvSpPr>
              <p:nvPr/>
            </p:nvSpPr>
            <p:spPr bwMode="auto">
              <a:xfrm>
                <a:off x="2569913" y="1879600"/>
                <a:ext cx="87445" cy="39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600" b="1" dirty="0" smtClean="0">
                    <a:solidFill>
                      <a:srgbClr val="777777"/>
                    </a:solidFill>
                    <a:latin typeface="나눔고딕" pitchFamily="50" charset="-127"/>
                    <a:ea typeface="나눔고딕" pitchFamily="50" charset="-127"/>
                  </a:rPr>
                  <a:t>17.01</a:t>
                </a:r>
                <a:endParaRPr kumimoji="0" lang="en-US" altLang="en-US" sz="600" b="1" i="0" u="none" strike="noStrike" cap="none" normalizeH="0" baseline="0" dirty="0">
                  <a:ln>
                    <a:noFill/>
                  </a:ln>
                  <a:solidFill>
                    <a:srgbClr val="777777"/>
                  </a:solidFill>
                  <a:effectLst/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7" name="Label"/>
              <p:cNvSpPr>
                <a:spLocks noChangeArrowheads="1"/>
              </p:cNvSpPr>
              <p:nvPr/>
            </p:nvSpPr>
            <p:spPr bwMode="auto">
              <a:xfrm>
                <a:off x="2736183" y="1879600"/>
                <a:ext cx="87445" cy="39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1" i="0" u="none" strike="noStrike" cap="none" normalizeH="0" baseline="0" dirty="0" smtClean="0">
                    <a:ln>
                      <a:noFill/>
                    </a:ln>
                    <a:solidFill>
                      <a:srgbClr val="777777"/>
                    </a:solidFill>
                    <a:effectLst/>
                    <a:latin typeface="나눔고딕" pitchFamily="50" charset="-127"/>
                    <a:ea typeface="나눔고딕" pitchFamily="50" charset="-127"/>
                  </a:rPr>
                  <a:t>17.02</a:t>
                </a:r>
                <a:endParaRPr kumimoji="0" lang="en-US" altLang="en-US" sz="600" b="1" i="0" u="none" strike="noStrike" cap="none" normalizeH="0" baseline="0" dirty="0">
                  <a:ln>
                    <a:noFill/>
                  </a:ln>
                  <a:solidFill>
                    <a:srgbClr val="777777"/>
                  </a:solidFill>
                  <a:effectLst/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78" name="Label"/>
              <p:cNvSpPr>
                <a:spLocks noChangeArrowheads="1"/>
              </p:cNvSpPr>
              <p:nvPr/>
            </p:nvSpPr>
            <p:spPr bwMode="auto">
              <a:xfrm>
                <a:off x="2904863" y="1879600"/>
                <a:ext cx="87445" cy="39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1" i="0" u="none" strike="noStrike" cap="none" normalizeH="0" baseline="0" dirty="0" smtClean="0">
                    <a:ln>
                      <a:noFill/>
                    </a:ln>
                    <a:solidFill>
                      <a:srgbClr val="777777"/>
                    </a:solidFill>
                    <a:effectLst/>
                    <a:latin typeface="나눔고딕" pitchFamily="50" charset="-127"/>
                    <a:ea typeface="나눔고딕" pitchFamily="50" charset="-127"/>
                  </a:rPr>
                  <a:t>17.03</a:t>
                </a:r>
                <a:endParaRPr kumimoji="0" lang="en-US" altLang="en-US" sz="600" b="1" i="0" u="none" strike="noStrike" cap="none" normalizeH="0" baseline="0" dirty="0">
                  <a:ln>
                    <a:noFill/>
                  </a:ln>
                  <a:solidFill>
                    <a:srgbClr val="777777"/>
                  </a:solidFill>
                  <a:effectLst/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48" name="Series 2 Data"/>
            <p:cNvGrpSpPr/>
            <p:nvPr/>
          </p:nvGrpSpPr>
          <p:grpSpPr>
            <a:xfrm>
              <a:off x="1919288" y="1543050"/>
              <a:ext cx="1065213" cy="314326"/>
              <a:chOff x="1919288" y="1543050"/>
              <a:chExt cx="1065213" cy="314326"/>
            </a:xfrm>
          </p:grpSpPr>
          <p:sp>
            <p:nvSpPr>
              <p:cNvPr id="58" name="Column"/>
              <p:cNvSpPr>
                <a:spLocks noChangeArrowheads="1"/>
              </p:cNvSpPr>
              <p:nvPr/>
            </p:nvSpPr>
            <p:spPr bwMode="auto">
              <a:xfrm>
                <a:off x="1919288" y="1627188"/>
                <a:ext cx="63500" cy="230188"/>
              </a:xfrm>
              <a:prstGeom prst="rect">
                <a:avLst/>
              </a:prstGeom>
              <a:solidFill>
                <a:srgbClr val="3498D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" name="Column"/>
              <p:cNvSpPr>
                <a:spLocks noChangeArrowheads="1"/>
              </p:cNvSpPr>
              <p:nvPr/>
            </p:nvSpPr>
            <p:spPr bwMode="auto">
              <a:xfrm>
                <a:off x="2085976" y="1641475"/>
                <a:ext cx="63500" cy="215900"/>
              </a:xfrm>
              <a:prstGeom prst="rect">
                <a:avLst/>
              </a:prstGeom>
              <a:solidFill>
                <a:srgbClr val="3498D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" name="Column"/>
              <p:cNvSpPr>
                <a:spLocks noChangeArrowheads="1"/>
              </p:cNvSpPr>
              <p:nvPr/>
            </p:nvSpPr>
            <p:spPr bwMode="auto">
              <a:xfrm>
                <a:off x="2252663" y="1554163"/>
                <a:ext cx="63500" cy="303213"/>
              </a:xfrm>
              <a:prstGeom prst="rect">
                <a:avLst/>
              </a:prstGeom>
              <a:solidFill>
                <a:srgbClr val="3498D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1" name="Column"/>
              <p:cNvSpPr>
                <a:spLocks noChangeArrowheads="1"/>
              </p:cNvSpPr>
              <p:nvPr/>
            </p:nvSpPr>
            <p:spPr bwMode="auto">
              <a:xfrm>
                <a:off x="2420938" y="1557338"/>
                <a:ext cx="61913" cy="300038"/>
              </a:xfrm>
              <a:prstGeom prst="rect">
                <a:avLst/>
              </a:prstGeom>
              <a:solidFill>
                <a:srgbClr val="3498D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" name="Column"/>
              <p:cNvSpPr>
                <a:spLocks noChangeArrowheads="1"/>
              </p:cNvSpPr>
              <p:nvPr/>
            </p:nvSpPr>
            <p:spPr bwMode="auto">
              <a:xfrm>
                <a:off x="2587626" y="1570038"/>
                <a:ext cx="63500" cy="287338"/>
              </a:xfrm>
              <a:prstGeom prst="rect">
                <a:avLst/>
              </a:prstGeom>
              <a:solidFill>
                <a:srgbClr val="3498D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" name="Column"/>
              <p:cNvSpPr>
                <a:spLocks noChangeArrowheads="1"/>
              </p:cNvSpPr>
              <p:nvPr/>
            </p:nvSpPr>
            <p:spPr bwMode="auto">
              <a:xfrm>
                <a:off x="2754313" y="1543050"/>
                <a:ext cx="63500" cy="314325"/>
              </a:xfrm>
              <a:prstGeom prst="rect">
                <a:avLst/>
              </a:prstGeom>
              <a:solidFill>
                <a:srgbClr val="3498D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" name="Column"/>
              <p:cNvSpPr>
                <a:spLocks noChangeArrowheads="1"/>
              </p:cNvSpPr>
              <p:nvPr/>
            </p:nvSpPr>
            <p:spPr bwMode="auto">
              <a:xfrm>
                <a:off x="2921001" y="1598613"/>
                <a:ext cx="63500" cy="258763"/>
              </a:xfrm>
              <a:prstGeom prst="rect">
                <a:avLst/>
              </a:prstGeom>
              <a:solidFill>
                <a:srgbClr val="3498D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13" name="자유형 12"/>
          <p:cNvSpPr/>
          <p:nvPr/>
        </p:nvSpPr>
        <p:spPr>
          <a:xfrm>
            <a:off x="1007390" y="3573016"/>
            <a:ext cx="1720312" cy="302217"/>
          </a:xfrm>
          <a:custGeom>
            <a:avLst/>
            <a:gdLst>
              <a:gd name="connsiteX0" fmla="*/ 0 w 1720312"/>
              <a:gd name="connsiteY0" fmla="*/ 185980 h 302217"/>
              <a:gd name="connsiteX1" fmla="*/ 333213 w 1720312"/>
              <a:gd name="connsiteY1" fmla="*/ 302217 h 302217"/>
              <a:gd name="connsiteX2" fmla="*/ 565688 w 1720312"/>
              <a:gd name="connsiteY2" fmla="*/ 0 h 302217"/>
              <a:gd name="connsiteX3" fmla="*/ 867905 w 1720312"/>
              <a:gd name="connsiteY3" fmla="*/ 30997 h 302217"/>
              <a:gd name="connsiteX4" fmla="*/ 1154624 w 1720312"/>
              <a:gd name="connsiteY4" fmla="*/ 139485 h 302217"/>
              <a:gd name="connsiteX5" fmla="*/ 1433593 w 1720312"/>
              <a:gd name="connsiteY5" fmla="*/ 7749 h 302217"/>
              <a:gd name="connsiteX6" fmla="*/ 1720312 w 1720312"/>
              <a:gd name="connsiteY6" fmla="*/ 139485 h 30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0312" h="302217">
                <a:moveTo>
                  <a:pt x="0" y="185980"/>
                </a:moveTo>
                <a:lnTo>
                  <a:pt x="333213" y="302217"/>
                </a:lnTo>
                <a:lnTo>
                  <a:pt x="565688" y="0"/>
                </a:lnTo>
                <a:lnTo>
                  <a:pt x="867905" y="30997"/>
                </a:lnTo>
                <a:lnTo>
                  <a:pt x="1154624" y="139485"/>
                </a:lnTo>
                <a:lnTo>
                  <a:pt x="1433593" y="7749"/>
                </a:lnTo>
                <a:lnTo>
                  <a:pt x="1720312" y="139485"/>
                </a:lnTo>
              </a:path>
            </a:pathLst>
          </a:cu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Label"/>
          <p:cNvSpPr>
            <a:spLocks noChangeArrowheads="1"/>
          </p:cNvSpPr>
          <p:nvPr/>
        </p:nvSpPr>
        <p:spPr bwMode="auto">
          <a:xfrm>
            <a:off x="970112" y="3426947"/>
            <a:ext cx="9297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600" b="1" dirty="0">
                <a:solidFill>
                  <a:srgbClr val="777777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777777"/>
                </a:solidFill>
                <a:effectLst/>
                <a:latin typeface="나눔고딕" pitchFamily="50" charset="-127"/>
                <a:ea typeface="나눔고딕" pitchFamily="50" charset="-127"/>
              </a:rPr>
              <a:t>3</a:t>
            </a: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4" name="Label"/>
          <p:cNvSpPr>
            <a:spLocks noChangeArrowheads="1"/>
          </p:cNvSpPr>
          <p:nvPr/>
        </p:nvSpPr>
        <p:spPr bwMode="auto">
          <a:xfrm>
            <a:off x="1244894" y="3480683"/>
            <a:ext cx="9297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777777"/>
                </a:solidFill>
                <a:effectLst/>
                <a:latin typeface="나눔고딕" pitchFamily="50" charset="-127"/>
                <a:ea typeface="나눔고딕" pitchFamily="50" charset="-127"/>
              </a:rPr>
              <a:t>50</a:t>
            </a: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Label"/>
          <p:cNvSpPr>
            <a:spLocks noChangeArrowheads="1"/>
          </p:cNvSpPr>
          <p:nvPr/>
        </p:nvSpPr>
        <p:spPr bwMode="auto">
          <a:xfrm>
            <a:off x="1535609" y="3264659"/>
            <a:ext cx="9297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777777"/>
                </a:solidFill>
                <a:effectLst/>
                <a:latin typeface="나눔고딕" pitchFamily="50" charset="-127"/>
                <a:ea typeface="나눔고딕" pitchFamily="50" charset="-127"/>
              </a:rPr>
              <a:t>80</a:t>
            </a: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7" name="Label"/>
          <p:cNvSpPr>
            <a:spLocks noChangeArrowheads="1"/>
          </p:cNvSpPr>
          <p:nvPr/>
        </p:nvSpPr>
        <p:spPr bwMode="auto">
          <a:xfrm>
            <a:off x="1814730" y="3284984"/>
            <a:ext cx="9297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777777"/>
                </a:solidFill>
                <a:effectLst/>
                <a:latin typeface="나눔고딕" pitchFamily="50" charset="-127"/>
                <a:ea typeface="나눔고딕" pitchFamily="50" charset="-127"/>
              </a:rPr>
              <a:t>79</a:t>
            </a: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8" name="Label"/>
          <p:cNvSpPr>
            <a:spLocks noChangeArrowheads="1"/>
          </p:cNvSpPr>
          <p:nvPr/>
        </p:nvSpPr>
        <p:spPr bwMode="auto">
          <a:xfrm>
            <a:off x="2102762" y="3336667"/>
            <a:ext cx="9297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777777"/>
                </a:solidFill>
                <a:effectLst/>
                <a:latin typeface="나눔고딕" pitchFamily="50" charset="-127"/>
                <a:ea typeface="나눔고딕" pitchFamily="50" charset="-127"/>
              </a:rPr>
              <a:t>76</a:t>
            </a: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9" name="Label"/>
          <p:cNvSpPr>
            <a:spLocks noChangeArrowheads="1"/>
          </p:cNvSpPr>
          <p:nvPr/>
        </p:nvSpPr>
        <p:spPr bwMode="auto">
          <a:xfrm>
            <a:off x="2370479" y="3257964"/>
            <a:ext cx="9297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777777"/>
                </a:solidFill>
                <a:effectLst/>
                <a:latin typeface="나눔고딕" pitchFamily="50" charset="-127"/>
                <a:ea typeface="나눔고딕" pitchFamily="50" charset="-127"/>
              </a:rPr>
              <a:t>83</a:t>
            </a: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0" name="Label"/>
          <p:cNvSpPr>
            <a:spLocks noChangeArrowheads="1"/>
          </p:cNvSpPr>
          <p:nvPr/>
        </p:nvSpPr>
        <p:spPr bwMode="auto">
          <a:xfrm>
            <a:off x="2661669" y="3356992"/>
            <a:ext cx="9297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777777"/>
                </a:solidFill>
                <a:effectLst/>
                <a:latin typeface="나눔고딕" pitchFamily="50" charset="-127"/>
                <a:ea typeface="나눔고딕" pitchFamily="50" charset="-127"/>
              </a:rPr>
              <a:t>72</a:t>
            </a: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2375228" y="2101637"/>
            <a:ext cx="180000" cy="1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&gt;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574643" y="208654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10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426853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24"/>
          <a:stretch/>
        </p:blipFill>
        <p:spPr bwMode="auto">
          <a:xfrm>
            <a:off x="649656" y="2719217"/>
            <a:ext cx="2410176" cy="251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362212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history_chart_transfer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2" name="표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922097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5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대중교통 </a:t>
                      </a:r>
                      <a:r>
                        <a:rPr kumimoji="0" lang="ko-KR" altLang="en-US" sz="105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</a:t>
                      </a:r>
                      <a:r>
                        <a:rPr kumimoji="0" lang="ko-KR" altLang="en-US" sz="105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통계 페이지</a:t>
                      </a:r>
                      <a:endParaRPr kumimoji="0" lang="en-US" altLang="ko-KR" sz="105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막대 그래프 디자인은 </a:t>
                      </a:r>
                      <a:r>
                        <a:rPr kumimoji="0" lang="ko-KR" altLang="en-US" sz="105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그라데이션</a:t>
                      </a:r>
                      <a:r>
                        <a:rPr kumimoji="0" lang="ko-KR" altLang="en-US" sz="105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형태로 디자인 요청</a:t>
                      </a:r>
                      <a:endParaRPr kumimoji="0" lang="en-US" altLang="ko-KR" sz="105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05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꺾은 선 그래프 연결되는 애니메이션 효과 요청</a:t>
                      </a:r>
                      <a:endParaRPr kumimoji="0" lang="en-US" altLang="ko-KR" sz="105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뒤로 버튼 클릭 시 이전페이지로 이동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차트 탭 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일별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주별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월별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년별로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구분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차트 종류 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내 대중교통 </a:t>
                      </a:r>
                      <a:r>
                        <a:rPr kumimoji="0" lang="ko-KR" altLang="en-US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횟수는 막대 그래프로 표시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평균 대중교통 </a:t>
                      </a:r>
                      <a:r>
                        <a:rPr kumimoji="0" lang="ko-KR" altLang="en-US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횟수는 꺾은선으로 표시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4"/>
                        <a:tabLst/>
                        <a:defRPr/>
                      </a:pP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차트 데이터 단위 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P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총 활동 수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5"/>
                        <a:tabLst/>
                        <a:defRPr/>
                      </a:pP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차트 상세 데이터 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일별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최근 일주일간 데이터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주별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최근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주간 데이터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월별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최근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개월 데이터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년별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최근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년간 데이터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6"/>
                        <a:tabLst/>
                        <a:defRPr/>
                      </a:pP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탭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데이터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노출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6"/>
                        <a:tabLst/>
                        <a:defRPr/>
                      </a:pP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총 </a:t>
                      </a: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활동수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탭 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활동수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데이터 노출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6"/>
                        <a:tabLst/>
                        <a:defRPr/>
                      </a:pP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랭킹 버튼 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 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5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history_rank</a:t>
                      </a:r>
                      <a:r>
                        <a:rPr lang="en-US" altLang="ko-KR" sz="105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6"/>
                        <a:tabLst/>
                        <a:defRPr/>
                      </a:pP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 페이지 오른쪽으로 </a:t>
                      </a:r>
                      <a:r>
                        <a:rPr lang="ko-KR" altLang="en-US" sz="105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스와이프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되며 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5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history_chart_bike</a:t>
                      </a:r>
                      <a:r>
                        <a:rPr lang="en-US" altLang="ko-KR" sz="105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노출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6"/>
                        <a:tabLst/>
                        <a:defRPr/>
                      </a:pP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ko-KR" altLang="en-US" sz="1050" b="0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1" name="직선 연결선 70"/>
          <p:cNvCxnSpPr/>
          <p:nvPr/>
        </p:nvCxnSpPr>
        <p:spPr>
          <a:xfrm>
            <a:off x="755576" y="2730796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1914904" y="2730796"/>
            <a:ext cx="50405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27584" y="2478088"/>
            <a:ext cx="5724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b="0" dirty="0" smtClean="0"/>
              <a:t>일별</a:t>
            </a:r>
            <a:endParaRPr lang="ko-KR" altLang="en-US" sz="900" b="0" dirty="0"/>
          </a:p>
        </p:txBody>
      </p:sp>
      <p:sp>
        <p:nvSpPr>
          <p:cNvPr id="75" name="TextBox 74"/>
          <p:cNvSpPr txBox="1"/>
          <p:nvPr/>
        </p:nvSpPr>
        <p:spPr>
          <a:xfrm>
            <a:off x="1392857" y="2481377"/>
            <a:ext cx="5724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b="0" dirty="0" err="1" smtClean="0"/>
              <a:t>주별</a:t>
            </a:r>
            <a:endParaRPr lang="ko-KR" altLang="en-US" sz="900" b="0" dirty="0"/>
          </a:p>
        </p:txBody>
      </p:sp>
      <p:sp>
        <p:nvSpPr>
          <p:cNvPr id="76" name="TextBox 75"/>
          <p:cNvSpPr txBox="1"/>
          <p:nvPr/>
        </p:nvSpPr>
        <p:spPr>
          <a:xfrm>
            <a:off x="1893304" y="2481377"/>
            <a:ext cx="5724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dirty="0" smtClean="0"/>
              <a:t>월</a:t>
            </a:r>
            <a:r>
              <a:rPr lang="ko-KR" altLang="en-US" sz="900" dirty="0"/>
              <a:t>별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394866" y="2481377"/>
            <a:ext cx="5724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b="0" dirty="0" err="1" smtClean="0"/>
              <a:t>년별</a:t>
            </a:r>
            <a:endParaRPr lang="ko-KR" altLang="en-US" sz="900" b="0" dirty="0"/>
          </a:p>
        </p:txBody>
      </p:sp>
      <p:sp>
        <p:nvSpPr>
          <p:cNvPr id="79" name="TextBox 78"/>
          <p:cNvSpPr txBox="1"/>
          <p:nvPr/>
        </p:nvSpPr>
        <p:spPr>
          <a:xfrm>
            <a:off x="1262126" y="2060848"/>
            <a:ext cx="12216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dirty="0" smtClean="0"/>
              <a:t>대중교통 </a:t>
            </a:r>
            <a:r>
              <a:rPr lang="ko-KR" altLang="en-US" dirty="0" err="1" smtClean="0"/>
              <a:t>환승</a:t>
            </a:r>
            <a:r>
              <a:rPr lang="ko-KR" altLang="en-US" dirty="0" smtClean="0"/>
              <a:t> 통계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55576" y="1589601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   통계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44726" y="1589600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83864" y="165102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24" name="타원 23"/>
          <p:cNvSpPr/>
          <p:nvPr/>
        </p:nvSpPr>
        <p:spPr>
          <a:xfrm>
            <a:off x="672520" y="235630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2" name="직사각형 1"/>
          <p:cNvSpPr/>
          <p:nvPr/>
        </p:nvSpPr>
        <p:spPr>
          <a:xfrm>
            <a:off x="2120104" y="2822456"/>
            <a:ext cx="421664" cy="134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999099" y="2740278"/>
            <a:ext cx="4940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b="1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600" b="1" dirty="0" smtClean="0">
                <a:latin typeface="나눔고딕" pitchFamily="50" charset="-127"/>
                <a:ea typeface="나눔고딕" pitchFamily="50" charset="-127"/>
              </a:rPr>
              <a:t> 평균</a:t>
            </a:r>
            <a:endParaRPr lang="ko-KR" altLang="en-US" sz="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84060" y="275503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34" name="타원 33"/>
          <p:cNvSpPr/>
          <p:nvPr/>
        </p:nvSpPr>
        <p:spPr>
          <a:xfrm>
            <a:off x="2393768" y="298752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35" name="직사각형 34"/>
          <p:cNvSpPr/>
          <p:nvPr/>
        </p:nvSpPr>
        <p:spPr>
          <a:xfrm>
            <a:off x="2456865" y="2996952"/>
            <a:ext cx="48763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단위 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번</a:t>
            </a:r>
            <a:endParaRPr lang="en-US" altLang="ko-KR" sz="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411760" y="16288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31" name="직사각형 30"/>
          <p:cNvSpPr/>
          <p:nvPr/>
        </p:nvSpPr>
        <p:spPr>
          <a:xfrm>
            <a:off x="762520" y="4509120"/>
            <a:ext cx="105908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endParaRPr lang="en-US" altLang="ko-KR" sz="7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835696" y="4509120"/>
            <a:ext cx="1080120" cy="2880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활동수</a:t>
            </a:r>
            <a:endParaRPr lang="en-US" altLang="ko-KR" sz="7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22609" y="436984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38" name="타원 37"/>
          <p:cNvSpPr/>
          <p:nvPr/>
        </p:nvSpPr>
        <p:spPr>
          <a:xfrm>
            <a:off x="1833748" y="436984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4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8235" y1="49468" x2="94118" y2="54787"/>
                        <a14:foregroundMark x1="53529" y1="19681" x2="46471" y2="78191"/>
                        <a14:foregroundMark x1="30588" y1="31383" x2="32941" y2="75000"/>
                        <a14:foregroundMark x1="71765" y1="32447" x2="71765" y2="835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540" y="1610425"/>
            <a:ext cx="250956" cy="277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0" name="Column Chart" descr="&lt;SmartSettings&gt;&lt;SmartResize enabled=&quot;True&quot; minWidth=&quot;25&quot; minHeight=&quot;25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774538" y="3304131"/>
            <a:ext cx="2072689" cy="916957"/>
            <a:chOff x="1804988" y="1516063"/>
            <a:chExt cx="1230313" cy="402981"/>
          </a:xfrm>
        </p:grpSpPr>
        <p:grpSp>
          <p:nvGrpSpPr>
            <p:cNvPr id="41" name="Lines"/>
            <p:cNvGrpSpPr/>
            <p:nvPr/>
          </p:nvGrpSpPr>
          <p:grpSpPr>
            <a:xfrm>
              <a:off x="1804988" y="1516063"/>
              <a:ext cx="1230313" cy="341312"/>
              <a:chOff x="1804988" y="1516063"/>
              <a:chExt cx="1230313" cy="341312"/>
            </a:xfrm>
          </p:grpSpPr>
          <p:sp>
            <p:nvSpPr>
              <p:cNvPr id="58" name="Line"/>
              <p:cNvSpPr>
                <a:spLocks noChangeShapeType="1"/>
              </p:cNvSpPr>
              <p:nvPr/>
            </p:nvSpPr>
            <p:spPr bwMode="auto">
              <a:xfrm>
                <a:off x="1808163" y="1857375"/>
                <a:ext cx="1227138" cy="0"/>
              </a:xfrm>
              <a:prstGeom prst="line">
                <a:avLst/>
              </a:prstGeom>
              <a:noFill/>
              <a:ln w="11113" cap="sq">
                <a:solidFill>
                  <a:srgbClr val="C8C8C8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" name="Line"/>
              <p:cNvSpPr>
                <a:spLocks noChangeShapeType="1"/>
              </p:cNvSpPr>
              <p:nvPr/>
            </p:nvSpPr>
            <p:spPr bwMode="auto">
              <a:xfrm>
                <a:off x="1804988" y="1516063"/>
                <a:ext cx="1230313" cy="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" name="Line"/>
              <p:cNvSpPr>
                <a:spLocks noChangeShapeType="1"/>
              </p:cNvSpPr>
              <p:nvPr/>
            </p:nvSpPr>
            <p:spPr bwMode="auto">
              <a:xfrm>
                <a:off x="1804988" y="1687513"/>
                <a:ext cx="1230313" cy="0"/>
              </a:xfrm>
              <a:prstGeom prst="line">
                <a:avLst/>
              </a:prstGeom>
              <a:noFill/>
              <a:ln w="6350" cap="sq">
                <a:solidFill>
                  <a:srgbClr val="DCDCD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42" name="X Axis Labels"/>
            <p:cNvGrpSpPr/>
            <p:nvPr/>
          </p:nvGrpSpPr>
          <p:grpSpPr>
            <a:xfrm>
              <a:off x="1900265" y="1879600"/>
              <a:ext cx="1092043" cy="39444"/>
              <a:chOff x="1900265" y="1879600"/>
              <a:chExt cx="1092043" cy="39444"/>
            </a:xfrm>
          </p:grpSpPr>
          <p:sp>
            <p:nvSpPr>
              <p:cNvPr id="51" name="Label"/>
              <p:cNvSpPr>
                <a:spLocks noChangeArrowheads="1"/>
              </p:cNvSpPr>
              <p:nvPr/>
            </p:nvSpPr>
            <p:spPr bwMode="auto">
              <a:xfrm>
                <a:off x="1900265" y="1879600"/>
                <a:ext cx="87445" cy="39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1" i="0" u="none" strike="noStrike" cap="none" normalizeH="0" baseline="0" dirty="0" smtClean="0">
                    <a:ln>
                      <a:noFill/>
                    </a:ln>
                    <a:solidFill>
                      <a:srgbClr val="777777"/>
                    </a:solidFill>
                    <a:effectLst/>
                    <a:latin typeface="나눔고딕" pitchFamily="50" charset="-127"/>
                    <a:ea typeface="나눔고딕" pitchFamily="50" charset="-127"/>
                  </a:rPr>
                  <a:t>16.09</a:t>
                </a:r>
                <a:endParaRPr kumimoji="0" lang="en-US" altLang="en-US" sz="600" b="1" i="0" u="none" strike="noStrike" cap="none" normalizeH="0" baseline="0" dirty="0">
                  <a:ln>
                    <a:noFill/>
                  </a:ln>
                  <a:solidFill>
                    <a:srgbClr val="777777"/>
                  </a:solidFill>
                  <a:effectLst/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2" name="Label"/>
              <p:cNvSpPr>
                <a:spLocks noChangeArrowheads="1"/>
              </p:cNvSpPr>
              <p:nvPr/>
            </p:nvSpPr>
            <p:spPr bwMode="auto">
              <a:xfrm>
                <a:off x="2068055" y="1879600"/>
                <a:ext cx="87445" cy="39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1" i="0" u="none" strike="noStrike" cap="none" normalizeH="0" baseline="0" dirty="0" smtClean="0">
                    <a:ln>
                      <a:noFill/>
                    </a:ln>
                    <a:solidFill>
                      <a:srgbClr val="777777"/>
                    </a:solidFill>
                    <a:effectLst/>
                    <a:latin typeface="나눔고딕" pitchFamily="50" charset="-127"/>
                    <a:ea typeface="나눔고딕" pitchFamily="50" charset="-127"/>
                  </a:rPr>
                  <a:t>16.10</a:t>
                </a:r>
                <a:endParaRPr kumimoji="0" lang="en-US" altLang="en-US" sz="600" b="1" i="0" u="none" strike="noStrike" cap="none" normalizeH="0" baseline="0" dirty="0">
                  <a:ln>
                    <a:noFill/>
                  </a:ln>
                  <a:solidFill>
                    <a:srgbClr val="777777"/>
                  </a:solidFill>
                  <a:effectLst/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3" name="Label"/>
              <p:cNvSpPr>
                <a:spLocks noChangeArrowheads="1"/>
              </p:cNvSpPr>
              <p:nvPr/>
            </p:nvSpPr>
            <p:spPr bwMode="auto">
              <a:xfrm>
                <a:off x="2244082" y="1879600"/>
                <a:ext cx="87445" cy="39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1" i="0" u="none" strike="noStrike" cap="none" normalizeH="0" baseline="0" dirty="0" smtClean="0">
                    <a:ln>
                      <a:noFill/>
                    </a:ln>
                    <a:solidFill>
                      <a:srgbClr val="777777"/>
                    </a:solidFill>
                    <a:effectLst/>
                    <a:latin typeface="나눔고딕" pitchFamily="50" charset="-127"/>
                    <a:ea typeface="나눔고딕" pitchFamily="50" charset="-127"/>
                  </a:rPr>
                  <a:t>16.11</a:t>
                </a:r>
                <a:endParaRPr kumimoji="0" lang="en-US" altLang="en-US" sz="600" b="1" i="0" u="none" strike="noStrike" cap="none" normalizeH="0" baseline="0" dirty="0">
                  <a:ln>
                    <a:noFill/>
                  </a:ln>
                  <a:solidFill>
                    <a:srgbClr val="777777"/>
                  </a:solidFill>
                  <a:effectLst/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4" name="Label"/>
              <p:cNvSpPr>
                <a:spLocks noChangeArrowheads="1"/>
              </p:cNvSpPr>
              <p:nvPr/>
            </p:nvSpPr>
            <p:spPr bwMode="auto">
              <a:xfrm>
                <a:off x="2411498" y="1879600"/>
                <a:ext cx="87445" cy="39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1" i="0" u="none" strike="noStrike" cap="none" normalizeH="0" baseline="0" dirty="0" smtClean="0">
                    <a:ln>
                      <a:noFill/>
                    </a:ln>
                    <a:solidFill>
                      <a:srgbClr val="777777"/>
                    </a:solidFill>
                    <a:effectLst/>
                    <a:latin typeface="나눔고딕" pitchFamily="50" charset="-127"/>
                    <a:ea typeface="나눔고딕" pitchFamily="50" charset="-127"/>
                  </a:rPr>
                  <a:t>16.12</a:t>
                </a:r>
                <a:endParaRPr kumimoji="0" lang="en-US" altLang="en-US" sz="600" b="1" i="0" u="none" strike="noStrike" cap="none" normalizeH="0" baseline="0" dirty="0">
                  <a:ln>
                    <a:noFill/>
                  </a:ln>
                  <a:solidFill>
                    <a:srgbClr val="777777"/>
                  </a:solidFill>
                  <a:effectLst/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5" name="Label"/>
              <p:cNvSpPr>
                <a:spLocks noChangeArrowheads="1"/>
              </p:cNvSpPr>
              <p:nvPr/>
            </p:nvSpPr>
            <p:spPr bwMode="auto">
              <a:xfrm>
                <a:off x="2569913" y="1879600"/>
                <a:ext cx="87445" cy="39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en-US" sz="600" b="1" dirty="0" smtClean="0">
                    <a:solidFill>
                      <a:srgbClr val="777777"/>
                    </a:solidFill>
                    <a:latin typeface="나눔고딕" pitchFamily="50" charset="-127"/>
                    <a:ea typeface="나눔고딕" pitchFamily="50" charset="-127"/>
                  </a:rPr>
                  <a:t>17.01</a:t>
                </a:r>
                <a:endParaRPr kumimoji="0" lang="en-US" altLang="en-US" sz="600" b="1" i="0" u="none" strike="noStrike" cap="none" normalizeH="0" baseline="0" dirty="0">
                  <a:ln>
                    <a:noFill/>
                  </a:ln>
                  <a:solidFill>
                    <a:srgbClr val="777777"/>
                  </a:solidFill>
                  <a:effectLst/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6" name="Label"/>
              <p:cNvSpPr>
                <a:spLocks noChangeArrowheads="1"/>
              </p:cNvSpPr>
              <p:nvPr/>
            </p:nvSpPr>
            <p:spPr bwMode="auto">
              <a:xfrm>
                <a:off x="2736183" y="1879600"/>
                <a:ext cx="87445" cy="39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1" i="0" u="none" strike="noStrike" cap="none" normalizeH="0" baseline="0" dirty="0" smtClean="0">
                    <a:ln>
                      <a:noFill/>
                    </a:ln>
                    <a:solidFill>
                      <a:srgbClr val="777777"/>
                    </a:solidFill>
                    <a:effectLst/>
                    <a:latin typeface="나눔고딕" pitchFamily="50" charset="-127"/>
                    <a:ea typeface="나눔고딕" pitchFamily="50" charset="-127"/>
                  </a:rPr>
                  <a:t>17.02</a:t>
                </a:r>
                <a:endParaRPr kumimoji="0" lang="en-US" altLang="en-US" sz="600" b="1" i="0" u="none" strike="noStrike" cap="none" normalizeH="0" baseline="0" dirty="0">
                  <a:ln>
                    <a:noFill/>
                  </a:ln>
                  <a:solidFill>
                    <a:srgbClr val="777777"/>
                  </a:solidFill>
                  <a:effectLst/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57" name="Label"/>
              <p:cNvSpPr>
                <a:spLocks noChangeArrowheads="1"/>
              </p:cNvSpPr>
              <p:nvPr/>
            </p:nvSpPr>
            <p:spPr bwMode="auto">
              <a:xfrm>
                <a:off x="2904863" y="1879600"/>
                <a:ext cx="87445" cy="39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600" b="1" i="0" u="none" strike="noStrike" cap="none" normalizeH="0" baseline="0" dirty="0" smtClean="0">
                    <a:ln>
                      <a:noFill/>
                    </a:ln>
                    <a:solidFill>
                      <a:srgbClr val="777777"/>
                    </a:solidFill>
                    <a:effectLst/>
                    <a:latin typeface="나눔고딕" pitchFamily="50" charset="-127"/>
                    <a:ea typeface="나눔고딕" pitchFamily="50" charset="-127"/>
                  </a:rPr>
                  <a:t>17.03</a:t>
                </a:r>
                <a:endParaRPr kumimoji="0" lang="en-US" altLang="en-US" sz="600" b="1" i="0" u="none" strike="noStrike" cap="none" normalizeH="0" baseline="0" dirty="0">
                  <a:ln>
                    <a:noFill/>
                  </a:ln>
                  <a:solidFill>
                    <a:srgbClr val="777777"/>
                  </a:solidFill>
                  <a:effectLst/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grpSp>
          <p:nvGrpSpPr>
            <p:cNvPr id="43" name="Series 2 Data"/>
            <p:cNvGrpSpPr/>
            <p:nvPr/>
          </p:nvGrpSpPr>
          <p:grpSpPr>
            <a:xfrm>
              <a:off x="1919288" y="1555108"/>
              <a:ext cx="1065213" cy="302268"/>
              <a:chOff x="1919288" y="1555108"/>
              <a:chExt cx="1065213" cy="302268"/>
            </a:xfrm>
          </p:grpSpPr>
          <p:sp>
            <p:nvSpPr>
              <p:cNvPr id="44" name="Column"/>
              <p:cNvSpPr>
                <a:spLocks noChangeArrowheads="1"/>
              </p:cNvSpPr>
              <p:nvPr/>
            </p:nvSpPr>
            <p:spPr bwMode="auto">
              <a:xfrm>
                <a:off x="1919288" y="1627188"/>
                <a:ext cx="63500" cy="230188"/>
              </a:xfrm>
              <a:prstGeom prst="rect">
                <a:avLst/>
              </a:prstGeom>
              <a:solidFill>
                <a:srgbClr val="3498D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" name="Column"/>
              <p:cNvSpPr>
                <a:spLocks noChangeArrowheads="1"/>
              </p:cNvSpPr>
              <p:nvPr/>
            </p:nvSpPr>
            <p:spPr bwMode="auto">
              <a:xfrm>
                <a:off x="2085976" y="1641475"/>
                <a:ext cx="63500" cy="215900"/>
              </a:xfrm>
              <a:prstGeom prst="rect">
                <a:avLst/>
              </a:prstGeom>
              <a:solidFill>
                <a:srgbClr val="3498D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" name="Column"/>
              <p:cNvSpPr>
                <a:spLocks noChangeArrowheads="1"/>
              </p:cNvSpPr>
              <p:nvPr/>
            </p:nvSpPr>
            <p:spPr bwMode="auto">
              <a:xfrm>
                <a:off x="2420938" y="1557338"/>
                <a:ext cx="61913" cy="300038"/>
              </a:xfrm>
              <a:prstGeom prst="rect">
                <a:avLst/>
              </a:prstGeom>
              <a:solidFill>
                <a:srgbClr val="3498D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" name="Column"/>
              <p:cNvSpPr>
                <a:spLocks noChangeArrowheads="1"/>
              </p:cNvSpPr>
              <p:nvPr/>
            </p:nvSpPr>
            <p:spPr bwMode="auto">
              <a:xfrm>
                <a:off x="2587626" y="1641475"/>
                <a:ext cx="63500" cy="215901"/>
              </a:xfrm>
              <a:prstGeom prst="rect">
                <a:avLst/>
              </a:prstGeom>
              <a:solidFill>
                <a:srgbClr val="3498D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" name="Column"/>
              <p:cNvSpPr>
                <a:spLocks noChangeArrowheads="1"/>
              </p:cNvSpPr>
              <p:nvPr/>
            </p:nvSpPr>
            <p:spPr bwMode="auto">
              <a:xfrm>
                <a:off x="2754313" y="1555108"/>
                <a:ext cx="63500" cy="302267"/>
              </a:xfrm>
              <a:prstGeom prst="rect">
                <a:avLst/>
              </a:prstGeom>
              <a:solidFill>
                <a:srgbClr val="3498D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0" name="Column"/>
              <p:cNvSpPr>
                <a:spLocks noChangeArrowheads="1"/>
              </p:cNvSpPr>
              <p:nvPr/>
            </p:nvSpPr>
            <p:spPr bwMode="auto">
              <a:xfrm>
                <a:off x="2921001" y="1641474"/>
                <a:ext cx="63500" cy="215901"/>
              </a:xfrm>
              <a:prstGeom prst="rect">
                <a:avLst/>
              </a:prstGeom>
              <a:solidFill>
                <a:srgbClr val="3498D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62" name="Label"/>
          <p:cNvSpPr>
            <a:spLocks noChangeArrowheads="1"/>
          </p:cNvSpPr>
          <p:nvPr/>
        </p:nvSpPr>
        <p:spPr bwMode="auto">
          <a:xfrm>
            <a:off x="993355" y="3426947"/>
            <a:ext cx="46488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600" b="1" dirty="0" smtClean="0">
                <a:solidFill>
                  <a:srgbClr val="777777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Label"/>
          <p:cNvSpPr>
            <a:spLocks noChangeArrowheads="1"/>
          </p:cNvSpPr>
          <p:nvPr/>
        </p:nvSpPr>
        <p:spPr bwMode="auto">
          <a:xfrm>
            <a:off x="1268136" y="3480683"/>
            <a:ext cx="46488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777777"/>
                </a:solidFill>
                <a:effectLst/>
                <a:latin typeface="나눔고딕" pitchFamily="50" charset="-127"/>
                <a:ea typeface="나눔고딕" pitchFamily="50" charset="-127"/>
              </a:rPr>
              <a:t>2</a:t>
            </a: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Label"/>
          <p:cNvSpPr>
            <a:spLocks noChangeArrowheads="1"/>
          </p:cNvSpPr>
          <p:nvPr/>
        </p:nvSpPr>
        <p:spPr bwMode="auto">
          <a:xfrm>
            <a:off x="1558852" y="3933056"/>
            <a:ext cx="46488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777777"/>
                </a:solidFill>
                <a:effectLst/>
                <a:latin typeface="나눔고딕" pitchFamily="50" charset="-127"/>
                <a:ea typeface="나눔고딕" pitchFamily="50" charset="-127"/>
              </a:rPr>
              <a:t>0</a:t>
            </a: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Label"/>
          <p:cNvSpPr>
            <a:spLocks noChangeArrowheads="1"/>
          </p:cNvSpPr>
          <p:nvPr/>
        </p:nvSpPr>
        <p:spPr bwMode="auto">
          <a:xfrm>
            <a:off x="1837973" y="3284984"/>
            <a:ext cx="46488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777777"/>
                </a:solidFill>
                <a:effectLst/>
                <a:latin typeface="나눔고딕" pitchFamily="50" charset="-127"/>
                <a:ea typeface="나눔고딕" pitchFamily="50" charset="-127"/>
              </a:rPr>
              <a:t>5</a:t>
            </a: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6" name="Label"/>
          <p:cNvSpPr>
            <a:spLocks noChangeArrowheads="1"/>
          </p:cNvSpPr>
          <p:nvPr/>
        </p:nvSpPr>
        <p:spPr bwMode="auto">
          <a:xfrm>
            <a:off x="2126005" y="3480683"/>
            <a:ext cx="46488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777777"/>
                </a:solidFill>
                <a:effectLst/>
                <a:latin typeface="나눔고딕" pitchFamily="50" charset="-127"/>
                <a:ea typeface="나눔고딕" pitchFamily="50" charset="-127"/>
              </a:rPr>
              <a:t>2</a:t>
            </a: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Label"/>
          <p:cNvSpPr>
            <a:spLocks noChangeArrowheads="1"/>
          </p:cNvSpPr>
          <p:nvPr/>
        </p:nvSpPr>
        <p:spPr bwMode="auto">
          <a:xfrm>
            <a:off x="2402235" y="3277359"/>
            <a:ext cx="46488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777777"/>
                </a:solidFill>
                <a:effectLst/>
                <a:latin typeface="나눔고딕" pitchFamily="50" charset="-127"/>
                <a:ea typeface="나눔고딕" pitchFamily="50" charset="-127"/>
              </a:rPr>
              <a:t>5</a:t>
            </a: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Label"/>
          <p:cNvSpPr>
            <a:spLocks noChangeArrowheads="1"/>
          </p:cNvSpPr>
          <p:nvPr/>
        </p:nvSpPr>
        <p:spPr bwMode="auto">
          <a:xfrm>
            <a:off x="2684912" y="3480683"/>
            <a:ext cx="46488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1" i="0" u="none" strike="noStrike" cap="none" normalizeH="0" baseline="0" dirty="0" smtClean="0">
                <a:ln>
                  <a:noFill/>
                </a:ln>
                <a:solidFill>
                  <a:srgbClr val="777777"/>
                </a:solidFill>
                <a:effectLst/>
                <a:latin typeface="나눔고딕" pitchFamily="50" charset="-127"/>
                <a:ea typeface="나눔고딕" pitchFamily="50" charset="-127"/>
              </a:rPr>
              <a:t>2</a:t>
            </a:r>
            <a:endParaRPr kumimoji="0" lang="en-US" altLang="en-US" sz="600" b="1" i="0" u="none" strike="noStrike" cap="none" normalizeH="0" baseline="0" dirty="0">
              <a:ln>
                <a:noFill/>
              </a:ln>
              <a:solidFill>
                <a:srgbClr val="777777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22609" y="321297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3" name="자유형 2"/>
          <p:cNvSpPr/>
          <p:nvPr/>
        </p:nvSpPr>
        <p:spPr>
          <a:xfrm>
            <a:off x="1005840" y="3482340"/>
            <a:ext cx="1722120" cy="381000"/>
          </a:xfrm>
          <a:custGeom>
            <a:avLst/>
            <a:gdLst>
              <a:gd name="connsiteX0" fmla="*/ 0 w 1722120"/>
              <a:gd name="connsiteY0" fmla="*/ 83820 h 381000"/>
              <a:gd name="connsiteX1" fmla="*/ 297180 w 1722120"/>
              <a:gd name="connsiteY1" fmla="*/ 266700 h 381000"/>
              <a:gd name="connsiteX2" fmla="*/ 571500 w 1722120"/>
              <a:gd name="connsiteY2" fmla="*/ 381000 h 381000"/>
              <a:gd name="connsiteX3" fmla="*/ 861060 w 1722120"/>
              <a:gd name="connsiteY3" fmla="*/ 0 h 381000"/>
              <a:gd name="connsiteX4" fmla="*/ 1143000 w 1722120"/>
              <a:gd name="connsiteY4" fmla="*/ 358140 h 381000"/>
              <a:gd name="connsiteX5" fmla="*/ 1447800 w 1722120"/>
              <a:gd name="connsiteY5" fmla="*/ 190500 h 381000"/>
              <a:gd name="connsiteX6" fmla="*/ 1722120 w 1722120"/>
              <a:gd name="connsiteY6" fmla="*/ 21336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2120" h="381000">
                <a:moveTo>
                  <a:pt x="0" y="83820"/>
                </a:moveTo>
                <a:lnTo>
                  <a:pt x="297180" y="266700"/>
                </a:lnTo>
                <a:lnTo>
                  <a:pt x="571500" y="381000"/>
                </a:lnTo>
                <a:lnTo>
                  <a:pt x="861060" y="0"/>
                </a:lnTo>
                <a:lnTo>
                  <a:pt x="1143000" y="358140"/>
                </a:lnTo>
                <a:lnTo>
                  <a:pt x="1447800" y="190500"/>
                </a:lnTo>
                <a:lnTo>
                  <a:pt x="1722120" y="213360"/>
                </a:lnTo>
              </a:path>
            </a:pathLst>
          </a:cu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1501034" y="2747898"/>
            <a:ext cx="421910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600" b="1" smtClean="0">
                <a:latin typeface="나눔고딕" pitchFamily="50" charset="-127"/>
                <a:ea typeface="나눔고딕" pitchFamily="50" charset="-127"/>
              </a:rPr>
              <a:t>내 </a:t>
            </a:r>
            <a:r>
              <a:rPr lang="ko-KR" altLang="en-US" sz="600" b="1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endParaRPr lang="ko-KR" altLang="en-US" sz="6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1137024" y="2091094"/>
            <a:ext cx="180000" cy="18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solidFill>
                  <a:schemeClr val="tx1"/>
                </a:solidFill>
              </a:rPr>
              <a:t>&lt;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1023811" y="191109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55090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700681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history_rank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8" name="직사각형 77"/>
          <p:cNvSpPr/>
          <p:nvPr/>
        </p:nvSpPr>
        <p:spPr>
          <a:xfrm>
            <a:off x="532333" y="1683664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 랭킹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06955" y="1683170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44525" y="3708510"/>
            <a:ext cx="37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4</a:t>
            </a:r>
            <a:endParaRPr lang="ko-KR" altLang="en-US" sz="1200" b="1" dirty="0"/>
          </a:p>
        </p:txBody>
      </p:sp>
      <p:sp>
        <p:nvSpPr>
          <p:cNvPr id="81" name="직사각형 90"/>
          <p:cNvSpPr>
            <a:spLocks noChangeArrowheads="1"/>
          </p:cNvSpPr>
          <p:nvPr/>
        </p:nvSpPr>
        <p:spPr bwMode="auto">
          <a:xfrm>
            <a:off x="859570" y="2550286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979242" y="2616961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602,030km</a:t>
            </a:r>
            <a:endParaRPr lang="ko-KR" altLang="en-US" sz="7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1221934" y="2610865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pic>
        <p:nvPicPr>
          <p:cNvPr id="84" name="Picture 2" descr="medal icon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1" t="11186" r="35120" b="15578"/>
          <a:stretch/>
        </p:blipFill>
        <p:spPr bwMode="auto">
          <a:xfrm>
            <a:off x="642079" y="2901525"/>
            <a:ext cx="174340" cy="38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medal icon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0" t="10427" r="4743" b="15577"/>
          <a:stretch/>
        </p:blipFill>
        <p:spPr bwMode="auto">
          <a:xfrm>
            <a:off x="656331" y="3333573"/>
            <a:ext cx="159044" cy="34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medal icon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 t="10209" r="64569" b="15577"/>
          <a:stretch/>
        </p:blipFill>
        <p:spPr bwMode="auto">
          <a:xfrm>
            <a:off x="642855" y="2528880"/>
            <a:ext cx="165630" cy="33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직선 연결선 89"/>
          <p:cNvCxnSpPr/>
          <p:nvPr/>
        </p:nvCxnSpPr>
        <p:spPr>
          <a:xfrm>
            <a:off x="517910" y="2276872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91928" y="2017715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dirty="0" smtClean="0"/>
              <a:t>내 지역</a:t>
            </a:r>
            <a:endParaRPr lang="ko-KR" altLang="en-US" dirty="0"/>
          </a:p>
        </p:txBody>
      </p:sp>
      <p:cxnSp>
        <p:nvCxnSpPr>
          <p:cNvPr id="92" name="직선 연결선 91"/>
          <p:cNvCxnSpPr/>
          <p:nvPr/>
        </p:nvCxnSpPr>
        <p:spPr>
          <a:xfrm>
            <a:off x="611744" y="2281080"/>
            <a:ext cx="64066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175432" y="2019603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b="0" dirty="0" smtClean="0"/>
              <a:t>전국</a:t>
            </a:r>
            <a:endParaRPr lang="ko-KR" altLang="en-US" b="0" dirty="0"/>
          </a:p>
        </p:txBody>
      </p:sp>
      <p:sp>
        <p:nvSpPr>
          <p:cNvPr id="114" name="TextBox 113"/>
          <p:cNvSpPr txBox="1"/>
          <p:nvPr/>
        </p:nvSpPr>
        <p:spPr>
          <a:xfrm>
            <a:off x="1864379" y="2019603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b="0" dirty="0" smtClean="0"/>
              <a:t>지역선</a:t>
            </a:r>
            <a:r>
              <a:rPr lang="ko-KR" altLang="en-US" b="0" dirty="0"/>
              <a:t>택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550620" y="2354384"/>
            <a:ext cx="2160000" cy="197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3498DB"/>
                </a:solidFill>
              </a:rPr>
              <a:t>나의 총 이동거리 </a:t>
            </a:r>
            <a:r>
              <a:rPr lang="en-US" altLang="ko-KR" sz="800" b="1" dirty="0" smtClean="0">
                <a:solidFill>
                  <a:srgbClr val="3498DB"/>
                </a:solidFill>
              </a:rPr>
              <a:t>: 000km</a:t>
            </a:r>
            <a:endParaRPr lang="ko-KR" altLang="en-US" sz="800" b="1" dirty="0">
              <a:solidFill>
                <a:srgbClr val="3498DB"/>
              </a:solidFill>
            </a:endParaRPr>
          </a:p>
        </p:txBody>
      </p:sp>
      <p:sp>
        <p:nvSpPr>
          <p:cNvPr id="117" name="직사각형 90"/>
          <p:cNvSpPr>
            <a:spLocks noChangeArrowheads="1"/>
          </p:cNvSpPr>
          <p:nvPr/>
        </p:nvSpPr>
        <p:spPr bwMode="auto">
          <a:xfrm>
            <a:off x="859570" y="2931089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979242" y="3001151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502,030km</a:t>
            </a:r>
            <a:endParaRPr lang="ko-KR" altLang="en-US" sz="700" b="1" dirty="0"/>
          </a:p>
        </p:txBody>
      </p:sp>
      <p:sp>
        <p:nvSpPr>
          <p:cNvPr id="119" name="TextBox 118"/>
          <p:cNvSpPr txBox="1"/>
          <p:nvPr/>
        </p:nvSpPr>
        <p:spPr>
          <a:xfrm>
            <a:off x="1221934" y="2991668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20" name="직사각형 90"/>
          <p:cNvSpPr>
            <a:spLocks noChangeArrowheads="1"/>
          </p:cNvSpPr>
          <p:nvPr/>
        </p:nvSpPr>
        <p:spPr bwMode="auto">
          <a:xfrm>
            <a:off x="859570" y="3311892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979242" y="3400248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300,030km</a:t>
            </a:r>
            <a:endParaRPr lang="ko-KR" altLang="en-US" sz="700" b="1" dirty="0"/>
          </a:p>
        </p:txBody>
      </p:sp>
      <p:sp>
        <p:nvSpPr>
          <p:cNvPr id="122" name="TextBox 121"/>
          <p:cNvSpPr txBox="1"/>
          <p:nvPr/>
        </p:nvSpPr>
        <p:spPr>
          <a:xfrm>
            <a:off x="1221934" y="3372471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24" name="직사각형 90"/>
          <p:cNvSpPr>
            <a:spLocks noChangeArrowheads="1"/>
          </p:cNvSpPr>
          <p:nvPr/>
        </p:nvSpPr>
        <p:spPr bwMode="auto">
          <a:xfrm>
            <a:off x="859570" y="3692695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979242" y="3769089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160.000km</a:t>
            </a:r>
            <a:endParaRPr lang="ko-KR" altLang="en-US" sz="700" b="1" dirty="0"/>
          </a:p>
        </p:txBody>
      </p:sp>
      <p:sp>
        <p:nvSpPr>
          <p:cNvPr id="126" name="TextBox 125"/>
          <p:cNvSpPr txBox="1"/>
          <p:nvPr/>
        </p:nvSpPr>
        <p:spPr>
          <a:xfrm>
            <a:off x="1221934" y="3753274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29" name="TextBox 128"/>
          <p:cNvSpPr txBox="1"/>
          <p:nvPr/>
        </p:nvSpPr>
        <p:spPr>
          <a:xfrm>
            <a:off x="544525" y="4088037"/>
            <a:ext cx="37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5</a:t>
            </a:r>
            <a:endParaRPr lang="ko-KR" altLang="en-US" sz="1200" b="1" dirty="0"/>
          </a:p>
        </p:txBody>
      </p:sp>
      <p:sp>
        <p:nvSpPr>
          <p:cNvPr id="130" name="직사각형 90"/>
          <p:cNvSpPr>
            <a:spLocks noChangeArrowheads="1"/>
          </p:cNvSpPr>
          <p:nvPr/>
        </p:nvSpPr>
        <p:spPr bwMode="auto">
          <a:xfrm>
            <a:off x="859570" y="4073498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979242" y="4148616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159.425km</a:t>
            </a:r>
            <a:endParaRPr lang="ko-KR" altLang="en-US" sz="700" b="1" dirty="0"/>
          </a:p>
        </p:txBody>
      </p:sp>
      <p:sp>
        <p:nvSpPr>
          <p:cNvPr id="134" name="TextBox 133"/>
          <p:cNvSpPr txBox="1"/>
          <p:nvPr/>
        </p:nvSpPr>
        <p:spPr>
          <a:xfrm>
            <a:off x="1221934" y="4134077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35" name="TextBox 134"/>
          <p:cNvSpPr txBox="1"/>
          <p:nvPr/>
        </p:nvSpPr>
        <p:spPr>
          <a:xfrm>
            <a:off x="544525" y="4463043"/>
            <a:ext cx="37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6</a:t>
            </a:r>
            <a:endParaRPr lang="ko-KR" altLang="en-US" sz="1200" b="1" dirty="0"/>
          </a:p>
        </p:txBody>
      </p:sp>
      <p:sp>
        <p:nvSpPr>
          <p:cNvPr id="136" name="직사각형 90"/>
          <p:cNvSpPr>
            <a:spLocks noChangeArrowheads="1"/>
          </p:cNvSpPr>
          <p:nvPr/>
        </p:nvSpPr>
        <p:spPr bwMode="auto">
          <a:xfrm>
            <a:off x="859570" y="4454301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1979242" y="4523622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99,586km</a:t>
            </a:r>
            <a:endParaRPr lang="ko-KR" altLang="en-US" sz="700" b="1" dirty="0"/>
          </a:p>
        </p:txBody>
      </p:sp>
      <p:sp>
        <p:nvSpPr>
          <p:cNvPr id="138" name="TextBox 137"/>
          <p:cNvSpPr txBox="1"/>
          <p:nvPr/>
        </p:nvSpPr>
        <p:spPr>
          <a:xfrm>
            <a:off x="1221934" y="4514880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39" name="TextBox 138"/>
          <p:cNvSpPr txBox="1"/>
          <p:nvPr/>
        </p:nvSpPr>
        <p:spPr>
          <a:xfrm>
            <a:off x="544525" y="4841199"/>
            <a:ext cx="37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7</a:t>
            </a:r>
            <a:endParaRPr lang="ko-KR" altLang="en-US" sz="1200" b="1" dirty="0"/>
          </a:p>
        </p:txBody>
      </p:sp>
      <p:sp>
        <p:nvSpPr>
          <p:cNvPr id="140" name="직사각형 90"/>
          <p:cNvSpPr>
            <a:spLocks noChangeArrowheads="1"/>
          </p:cNvSpPr>
          <p:nvPr/>
        </p:nvSpPr>
        <p:spPr bwMode="auto">
          <a:xfrm>
            <a:off x="859570" y="4835103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979242" y="4901778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99,400km</a:t>
            </a:r>
            <a:endParaRPr lang="ko-KR" altLang="en-US" sz="700" b="1" dirty="0"/>
          </a:p>
        </p:txBody>
      </p:sp>
      <p:sp>
        <p:nvSpPr>
          <p:cNvPr id="142" name="TextBox 141"/>
          <p:cNvSpPr txBox="1"/>
          <p:nvPr/>
        </p:nvSpPr>
        <p:spPr>
          <a:xfrm>
            <a:off x="1221934" y="4895682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43" name="직사각형 142"/>
          <p:cNvSpPr/>
          <p:nvPr/>
        </p:nvSpPr>
        <p:spPr>
          <a:xfrm>
            <a:off x="3363885" y="1683664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 랭킹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3338507" y="1683170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3376077" y="3703006"/>
            <a:ext cx="37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4</a:t>
            </a:r>
            <a:endParaRPr lang="ko-KR" altLang="en-US" sz="1200" b="1" dirty="0"/>
          </a:p>
        </p:txBody>
      </p:sp>
      <p:sp>
        <p:nvSpPr>
          <p:cNvPr id="147" name="직사각형 90"/>
          <p:cNvSpPr>
            <a:spLocks noChangeArrowheads="1"/>
          </p:cNvSpPr>
          <p:nvPr/>
        </p:nvSpPr>
        <p:spPr bwMode="auto">
          <a:xfrm>
            <a:off x="3691122" y="2544782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4741053" y="2611457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1027</a:t>
            </a:r>
            <a:endParaRPr lang="ko-KR" altLang="en-US" sz="700" b="1" dirty="0"/>
          </a:p>
        </p:txBody>
      </p:sp>
      <p:sp>
        <p:nvSpPr>
          <p:cNvPr id="149" name="TextBox 148"/>
          <p:cNvSpPr txBox="1"/>
          <p:nvPr/>
        </p:nvSpPr>
        <p:spPr>
          <a:xfrm>
            <a:off x="4053486" y="2605361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pic>
        <p:nvPicPr>
          <p:cNvPr id="150" name="Picture 2" descr="medal icon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1" t="11186" r="35120" b="15578"/>
          <a:stretch/>
        </p:blipFill>
        <p:spPr bwMode="auto">
          <a:xfrm>
            <a:off x="3473631" y="2896021"/>
            <a:ext cx="174340" cy="38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2" descr="medal icon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0" t="10427" r="4743" b="15577"/>
          <a:stretch/>
        </p:blipFill>
        <p:spPr bwMode="auto">
          <a:xfrm>
            <a:off x="3487883" y="3328069"/>
            <a:ext cx="159044" cy="34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2" descr="medal icon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 t="10209" r="64569" b="15577"/>
          <a:stretch/>
        </p:blipFill>
        <p:spPr bwMode="auto">
          <a:xfrm>
            <a:off x="3474407" y="2523376"/>
            <a:ext cx="165630" cy="33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7" name="직선 연결선 166"/>
          <p:cNvCxnSpPr/>
          <p:nvPr/>
        </p:nvCxnSpPr>
        <p:spPr>
          <a:xfrm>
            <a:off x="3349462" y="2259728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3323480" y="2017715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b="0" dirty="0" smtClean="0"/>
              <a:t>내 지역</a:t>
            </a:r>
            <a:endParaRPr lang="ko-KR" altLang="en-US" b="0" dirty="0"/>
          </a:p>
        </p:txBody>
      </p:sp>
      <p:cxnSp>
        <p:nvCxnSpPr>
          <p:cNvPr id="169" name="직선 연결선 168"/>
          <p:cNvCxnSpPr/>
          <p:nvPr/>
        </p:nvCxnSpPr>
        <p:spPr>
          <a:xfrm>
            <a:off x="4100384" y="2259728"/>
            <a:ext cx="64066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4006984" y="2019603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dirty="0" smtClean="0"/>
              <a:t>전국</a:t>
            </a:r>
            <a:endParaRPr lang="ko-KR" altLang="en-US" dirty="0"/>
          </a:p>
        </p:txBody>
      </p:sp>
      <p:sp>
        <p:nvSpPr>
          <p:cNvPr id="171" name="TextBox 170"/>
          <p:cNvSpPr txBox="1"/>
          <p:nvPr/>
        </p:nvSpPr>
        <p:spPr>
          <a:xfrm>
            <a:off x="4695931" y="2019603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b="0" dirty="0" smtClean="0"/>
              <a:t>지역선</a:t>
            </a:r>
            <a:r>
              <a:rPr lang="ko-KR" altLang="en-US" b="0" dirty="0"/>
              <a:t>택</a:t>
            </a:r>
          </a:p>
        </p:txBody>
      </p:sp>
      <p:sp>
        <p:nvSpPr>
          <p:cNvPr id="172" name="직사각형 171"/>
          <p:cNvSpPr/>
          <p:nvPr/>
        </p:nvSpPr>
        <p:spPr>
          <a:xfrm>
            <a:off x="3382172" y="2348880"/>
            <a:ext cx="2160000" cy="197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3498DB"/>
                </a:solidFill>
              </a:rPr>
              <a:t>나의 총 </a:t>
            </a:r>
            <a:r>
              <a:rPr lang="ko-KR" altLang="en-US" sz="800" b="1" dirty="0" err="1" smtClean="0">
                <a:solidFill>
                  <a:srgbClr val="3498DB"/>
                </a:solidFill>
              </a:rPr>
              <a:t>활동수</a:t>
            </a:r>
            <a:r>
              <a:rPr lang="ko-KR" altLang="en-US" sz="800" b="1" dirty="0" smtClean="0">
                <a:solidFill>
                  <a:srgbClr val="3498DB"/>
                </a:solidFill>
              </a:rPr>
              <a:t> </a:t>
            </a:r>
            <a:r>
              <a:rPr lang="en-US" altLang="ko-KR" sz="800" b="1" dirty="0" smtClean="0">
                <a:solidFill>
                  <a:srgbClr val="3498DB"/>
                </a:solidFill>
              </a:rPr>
              <a:t>:000</a:t>
            </a:r>
            <a:endParaRPr lang="ko-KR" altLang="en-US" sz="800" b="1" dirty="0">
              <a:solidFill>
                <a:srgbClr val="3498DB"/>
              </a:solidFill>
            </a:endParaRPr>
          </a:p>
        </p:txBody>
      </p:sp>
      <p:sp>
        <p:nvSpPr>
          <p:cNvPr id="174" name="직사각형 90"/>
          <p:cNvSpPr>
            <a:spLocks noChangeArrowheads="1"/>
          </p:cNvSpPr>
          <p:nvPr/>
        </p:nvSpPr>
        <p:spPr bwMode="auto">
          <a:xfrm>
            <a:off x="3691122" y="2925585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4053486" y="2986164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77" name="직사각형 90"/>
          <p:cNvSpPr>
            <a:spLocks noChangeArrowheads="1"/>
          </p:cNvSpPr>
          <p:nvPr/>
        </p:nvSpPr>
        <p:spPr bwMode="auto">
          <a:xfrm>
            <a:off x="3691122" y="3306388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4741053" y="3394744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852</a:t>
            </a:r>
            <a:endParaRPr lang="ko-KR" altLang="en-US" sz="700" b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4053486" y="3366967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80" name="직사각형 90"/>
          <p:cNvSpPr>
            <a:spLocks noChangeArrowheads="1"/>
          </p:cNvSpPr>
          <p:nvPr/>
        </p:nvSpPr>
        <p:spPr bwMode="auto">
          <a:xfrm>
            <a:off x="3691122" y="3687191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4741053" y="3763585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700</a:t>
            </a:r>
            <a:endParaRPr lang="ko-KR" altLang="en-US" sz="700" b="1" dirty="0"/>
          </a:p>
        </p:txBody>
      </p:sp>
      <p:sp>
        <p:nvSpPr>
          <p:cNvPr id="182" name="TextBox 181"/>
          <p:cNvSpPr txBox="1"/>
          <p:nvPr/>
        </p:nvSpPr>
        <p:spPr>
          <a:xfrm>
            <a:off x="4053486" y="3747770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83" name="TextBox 182"/>
          <p:cNvSpPr txBox="1"/>
          <p:nvPr/>
        </p:nvSpPr>
        <p:spPr>
          <a:xfrm>
            <a:off x="3376077" y="4082533"/>
            <a:ext cx="37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5</a:t>
            </a:r>
            <a:endParaRPr lang="ko-KR" altLang="en-US" sz="1200" b="1" dirty="0"/>
          </a:p>
        </p:txBody>
      </p:sp>
      <p:sp>
        <p:nvSpPr>
          <p:cNvPr id="184" name="직사각형 90"/>
          <p:cNvSpPr>
            <a:spLocks noChangeArrowheads="1"/>
          </p:cNvSpPr>
          <p:nvPr/>
        </p:nvSpPr>
        <p:spPr bwMode="auto">
          <a:xfrm>
            <a:off x="3691122" y="4067994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4741053" y="4143112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652</a:t>
            </a:r>
            <a:endParaRPr lang="ko-KR" altLang="en-US" sz="700" b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4053486" y="4128573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87" name="TextBox 186"/>
          <p:cNvSpPr txBox="1"/>
          <p:nvPr/>
        </p:nvSpPr>
        <p:spPr>
          <a:xfrm>
            <a:off x="3376077" y="4457539"/>
            <a:ext cx="37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6</a:t>
            </a:r>
            <a:endParaRPr lang="ko-KR" altLang="en-US" sz="1200" b="1" dirty="0"/>
          </a:p>
        </p:txBody>
      </p:sp>
      <p:sp>
        <p:nvSpPr>
          <p:cNvPr id="188" name="직사각형 90"/>
          <p:cNvSpPr>
            <a:spLocks noChangeArrowheads="1"/>
          </p:cNvSpPr>
          <p:nvPr/>
        </p:nvSpPr>
        <p:spPr bwMode="auto">
          <a:xfrm>
            <a:off x="3691122" y="4448797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4741053" y="4518118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200</a:t>
            </a:r>
            <a:endParaRPr lang="ko-KR" altLang="en-US" sz="700" b="1" dirty="0"/>
          </a:p>
        </p:txBody>
      </p:sp>
      <p:sp>
        <p:nvSpPr>
          <p:cNvPr id="190" name="TextBox 189"/>
          <p:cNvSpPr txBox="1"/>
          <p:nvPr/>
        </p:nvSpPr>
        <p:spPr>
          <a:xfrm>
            <a:off x="4053486" y="4509376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91" name="TextBox 190"/>
          <p:cNvSpPr txBox="1"/>
          <p:nvPr/>
        </p:nvSpPr>
        <p:spPr>
          <a:xfrm>
            <a:off x="3376077" y="4835695"/>
            <a:ext cx="37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7</a:t>
            </a:r>
            <a:endParaRPr lang="ko-KR" altLang="en-US" sz="1200" b="1" dirty="0"/>
          </a:p>
        </p:txBody>
      </p:sp>
      <p:sp>
        <p:nvSpPr>
          <p:cNvPr id="192" name="직사각형 90"/>
          <p:cNvSpPr>
            <a:spLocks noChangeArrowheads="1"/>
          </p:cNvSpPr>
          <p:nvPr/>
        </p:nvSpPr>
        <p:spPr bwMode="auto">
          <a:xfrm>
            <a:off x="3691122" y="4869160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4741053" y="4896274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100</a:t>
            </a:r>
            <a:endParaRPr lang="ko-KR" altLang="en-US" sz="700" b="1" dirty="0"/>
          </a:p>
        </p:txBody>
      </p:sp>
      <p:sp>
        <p:nvSpPr>
          <p:cNvPr id="194" name="TextBox 193"/>
          <p:cNvSpPr txBox="1"/>
          <p:nvPr/>
        </p:nvSpPr>
        <p:spPr>
          <a:xfrm>
            <a:off x="4053486" y="4890178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4741053" y="2991297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900</a:t>
            </a:r>
            <a:endParaRPr lang="ko-KR" altLang="en-US" sz="700" b="1" dirty="0"/>
          </a:p>
        </p:txBody>
      </p:sp>
      <p:sp>
        <p:nvSpPr>
          <p:cNvPr id="93" name="타원 92"/>
          <p:cNvSpPr/>
          <p:nvPr/>
        </p:nvSpPr>
        <p:spPr>
          <a:xfrm>
            <a:off x="543804" y="16202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94" name="타원 93"/>
          <p:cNvSpPr/>
          <p:nvPr/>
        </p:nvSpPr>
        <p:spPr>
          <a:xfrm>
            <a:off x="491928" y="205872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95" name="타원 94"/>
          <p:cNvSpPr/>
          <p:nvPr/>
        </p:nvSpPr>
        <p:spPr>
          <a:xfrm>
            <a:off x="1290009" y="205872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96" name="타원 95"/>
          <p:cNvSpPr/>
          <p:nvPr/>
        </p:nvSpPr>
        <p:spPr>
          <a:xfrm>
            <a:off x="1835696" y="205872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99" name="타원 98"/>
          <p:cNvSpPr/>
          <p:nvPr/>
        </p:nvSpPr>
        <p:spPr>
          <a:xfrm>
            <a:off x="1280296" y="234888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100" name="타원 99"/>
          <p:cNvSpPr/>
          <p:nvPr/>
        </p:nvSpPr>
        <p:spPr>
          <a:xfrm>
            <a:off x="491928" y="247812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101" name="타원 100"/>
          <p:cNvSpPr/>
          <p:nvPr/>
        </p:nvSpPr>
        <p:spPr>
          <a:xfrm>
            <a:off x="866995" y="248209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102" name="타원 101"/>
          <p:cNvSpPr/>
          <p:nvPr/>
        </p:nvSpPr>
        <p:spPr>
          <a:xfrm>
            <a:off x="1799242" y="256812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107" name="타원 106"/>
          <p:cNvSpPr/>
          <p:nvPr/>
        </p:nvSpPr>
        <p:spPr>
          <a:xfrm>
            <a:off x="4368346" y="23576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10</a:t>
            </a:r>
            <a:endParaRPr lang="ko-KR" altLang="en-US" sz="700" dirty="0"/>
          </a:p>
        </p:txBody>
      </p:sp>
      <p:sp>
        <p:nvSpPr>
          <p:cNvPr id="108" name="타원 107"/>
          <p:cNvSpPr/>
          <p:nvPr/>
        </p:nvSpPr>
        <p:spPr>
          <a:xfrm>
            <a:off x="5058260" y="165459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11</a:t>
            </a:r>
            <a:endParaRPr lang="ko-KR" altLang="en-US" sz="700" dirty="0"/>
          </a:p>
        </p:txBody>
      </p:sp>
      <p:graphicFrame>
        <p:nvGraphicFramePr>
          <p:cNvPr id="111" name="표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088977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랭킹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회원순위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각 조건에 맞는 상위 회원 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50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명 노출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뒤로 버튼 클릭 시 이전페이지로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내 지역 탭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회원가입 시 입력한 주소를 기준으로 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페이지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전국 탭</a:t>
                      </a:r>
                      <a:endParaRPr lang="en-US" altLang="ko-KR" sz="105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오른쪽 전국 탭 내용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지역 선택 탭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5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history_rank_2] </a:t>
                      </a:r>
                      <a:r>
                        <a:rPr lang="ko-KR" altLang="en-US" sz="105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5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나의 총 이동거리 표시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순위별 리스트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사진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회원구분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정회원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준회원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총 이동거리 표시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이름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5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history_rank_deatil</a:t>
                      </a:r>
                      <a:r>
                        <a:rPr lang="en-US" altLang="ko-KR" sz="105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팝업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총 이동거리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총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활동수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탭</a:t>
                      </a: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 위 아래로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스와이프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해도 탭은 고정</a:t>
                      </a:r>
                      <a:endParaRPr lang="en-US" altLang="ko-KR" sz="105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총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이동거리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올해 누적 이동거리 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올해 누적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총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활동수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올해 기록을 많이 한 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총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활동수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탭에서는 나의 총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활동수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통계 버튼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5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history_chart_bike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7" name="TextBox 96"/>
          <p:cNvSpPr txBox="1"/>
          <p:nvPr/>
        </p:nvSpPr>
        <p:spPr>
          <a:xfrm>
            <a:off x="3368996" y="692696"/>
            <a:ext cx="228837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latin typeface="나눔고딕" pitchFamily="50" charset="-127"/>
                <a:ea typeface="나눔고딕" pitchFamily="50" charset="-127"/>
              </a:rPr>
              <a:t>전국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98" name="그룹 97"/>
          <p:cNvGrpSpPr/>
          <p:nvPr/>
        </p:nvGrpSpPr>
        <p:grpSpPr>
          <a:xfrm>
            <a:off x="2411878" y="1722665"/>
            <a:ext cx="210889" cy="210889"/>
            <a:chOff x="4489435" y="3322330"/>
            <a:chExt cx="258859" cy="258860"/>
          </a:xfrm>
        </p:grpSpPr>
        <p:sp>
          <p:nvSpPr>
            <p:cNvPr id="104" name="모서리가 둥근 직사각형 103"/>
            <p:cNvSpPr/>
            <p:nvPr/>
          </p:nvSpPr>
          <p:spPr>
            <a:xfrm>
              <a:off x="4489435" y="3322330"/>
              <a:ext cx="258859" cy="25886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Line Chart"/>
            <p:cNvSpPr>
              <a:spLocks noChangeAspect="1" noEditPoints="1"/>
            </p:cNvSpPr>
            <p:nvPr/>
          </p:nvSpPr>
          <p:spPr bwMode="auto">
            <a:xfrm>
              <a:off x="4514483" y="3364616"/>
              <a:ext cx="206959" cy="174496"/>
            </a:xfrm>
            <a:custGeom>
              <a:avLst/>
              <a:gdLst>
                <a:gd name="T0" fmla="*/ 613 w 667"/>
                <a:gd name="T1" fmla="*/ 27 h 560"/>
                <a:gd name="T2" fmla="*/ 475 w 667"/>
                <a:gd name="T3" fmla="*/ 161 h 560"/>
                <a:gd name="T4" fmla="*/ 454 w 667"/>
                <a:gd name="T5" fmla="*/ 163 h 560"/>
                <a:gd name="T6" fmla="*/ 360 w 667"/>
                <a:gd name="T7" fmla="*/ 107 h 560"/>
                <a:gd name="T8" fmla="*/ 307 w 667"/>
                <a:gd name="T9" fmla="*/ 107 h 560"/>
                <a:gd name="T10" fmla="*/ 210 w 667"/>
                <a:gd name="T11" fmla="*/ 188 h 560"/>
                <a:gd name="T12" fmla="*/ 173 w 667"/>
                <a:gd name="T13" fmla="*/ 211 h 560"/>
                <a:gd name="T14" fmla="*/ 27 w 667"/>
                <a:gd name="T15" fmla="*/ 267 h 560"/>
                <a:gd name="T16" fmla="*/ 27 w 667"/>
                <a:gd name="T17" fmla="*/ 320 h 560"/>
                <a:gd name="T18" fmla="*/ 185 w 667"/>
                <a:gd name="T19" fmla="*/ 235 h 560"/>
                <a:gd name="T20" fmla="*/ 227 w 667"/>
                <a:gd name="T21" fmla="*/ 213 h 560"/>
                <a:gd name="T22" fmla="*/ 324 w 667"/>
                <a:gd name="T23" fmla="*/ 131 h 560"/>
                <a:gd name="T24" fmla="*/ 346 w 667"/>
                <a:gd name="T25" fmla="*/ 130 h 560"/>
                <a:gd name="T26" fmla="*/ 440 w 667"/>
                <a:gd name="T27" fmla="*/ 187 h 560"/>
                <a:gd name="T28" fmla="*/ 493 w 667"/>
                <a:gd name="T29" fmla="*/ 187 h 560"/>
                <a:gd name="T30" fmla="*/ 632 w 667"/>
                <a:gd name="T31" fmla="*/ 52 h 560"/>
                <a:gd name="T32" fmla="*/ 667 w 667"/>
                <a:gd name="T33" fmla="*/ 27 h 560"/>
                <a:gd name="T34" fmla="*/ 640 w 667"/>
                <a:gd name="T35" fmla="*/ 347 h 560"/>
                <a:gd name="T36" fmla="*/ 614 w 667"/>
                <a:gd name="T37" fmla="*/ 379 h 560"/>
                <a:gd name="T38" fmla="*/ 467 w 667"/>
                <a:gd name="T39" fmla="*/ 507 h 560"/>
                <a:gd name="T40" fmla="*/ 359 w 667"/>
                <a:gd name="T41" fmla="*/ 407 h 560"/>
                <a:gd name="T42" fmla="*/ 333 w 667"/>
                <a:gd name="T43" fmla="*/ 373 h 560"/>
                <a:gd name="T44" fmla="*/ 307 w 667"/>
                <a:gd name="T45" fmla="*/ 404 h 560"/>
                <a:gd name="T46" fmla="*/ 200 w 667"/>
                <a:gd name="T47" fmla="*/ 480 h 560"/>
                <a:gd name="T48" fmla="*/ 51 w 667"/>
                <a:gd name="T49" fmla="*/ 470 h 560"/>
                <a:gd name="T50" fmla="*/ 0 w 667"/>
                <a:gd name="T51" fmla="*/ 480 h 560"/>
                <a:gd name="T52" fmla="*/ 47 w 667"/>
                <a:gd name="T53" fmla="*/ 497 h 560"/>
                <a:gd name="T54" fmla="*/ 200 w 667"/>
                <a:gd name="T55" fmla="*/ 533 h 560"/>
                <a:gd name="T56" fmla="*/ 226 w 667"/>
                <a:gd name="T57" fmla="*/ 503 h 560"/>
                <a:gd name="T58" fmla="*/ 333 w 667"/>
                <a:gd name="T59" fmla="*/ 427 h 560"/>
                <a:gd name="T60" fmla="*/ 441 w 667"/>
                <a:gd name="T61" fmla="*/ 526 h 560"/>
                <a:gd name="T62" fmla="*/ 467 w 667"/>
                <a:gd name="T63" fmla="*/ 560 h 560"/>
                <a:gd name="T64" fmla="*/ 493 w 667"/>
                <a:gd name="T65" fmla="*/ 527 h 560"/>
                <a:gd name="T66" fmla="*/ 640 w 667"/>
                <a:gd name="T67" fmla="*/ 400 h 560"/>
                <a:gd name="T68" fmla="*/ 640 w 667"/>
                <a:gd name="T69" fmla="*/ 347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7" h="560">
                  <a:moveTo>
                    <a:pt x="640" y="0"/>
                  </a:moveTo>
                  <a:cubicBezTo>
                    <a:pt x="625" y="0"/>
                    <a:pt x="613" y="12"/>
                    <a:pt x="613" y="27"/>
                  </a:cubicBezTo>
                  <a:cubicBezTo>
                    <a:pt x="613" y="29"/>
                    <a:pt x="613" y="31"/>
                    <a:pt x="614" y="32"/>
                  </a:cubicBezTo>
                  <a:lnTo>
                    <a:pt x="475" y="161"/>
                  </a:lnTo>
                  <a:cubicBezTo>
                    <a:pt x="472" y="160"/>
                    <a:pt x="469" y="160"/>
                    <a:pt x="467" y="160"/>
                  </a:cubicBezTo>
                  <a:cubicBezTo>
                    <a:pt x="462" y="160"/>
                    <a:pt x="458" y="161"/>
                    <a:pt x="454" y="163"/>
                  </a:cubicBezTo>
                  <a:lnTo>
                    <a:pt x="360" y="107"/>
                  </a:lnTo>
                  <a:cubicBezTo>
                    <a:pt x="360" y="107"/>
                    <a:pt x="360" y="107"/>
                    <a:pt x="360" y="107"/>
                  </a:cubicBezTo>
                  <a:cubicBezTo>
                    <a:pt x="360" y="92"/>
                    <a:pt x="348" y="80"/>
                    <a:pt x="333" y="80"/>
                  </a:cubicBezTo>
                  <a:cubicBezTo>
                    <a:pt x="319" y="80"/>
                    <a:pt x="307" y="92"/>
                    <a:pt x="307" y="107"/>
                  </a:cubicBezTo>
                  <a:cubicBezTo>
                    <a:pt x="307" y="108"/>
                    <a:pt x="307" y="109"/>
                    <a:pt x="307" y="111"/>
                  </a:cubicBezTo>
                  <a:lnTo>
                    <a:pt x="210" y="188"/>
                  </a:lnTo>
                  <a:cubicBezTo>
                    <a:pt x="206" y="187"/>
                    <a:pt x="203" y="187"/>
                    <a:pt x="200" y="187"/>
                  </a:cubicBezTo>
                  <a:cubicBezTo>
                    <a:pt x="186" y="187"/>
                    <a:pt x="175" y="197"/>
                    <a:pt x="173" y="211"/>
                  </a:cubicBezTo>
                  <a:lnTo>
                    <a:pt x="42" y="271"/>
                  </a:lnTo>
                  <a:cubicBezTo>
                    <a:pt x="37" y="268"/>
                    <a:pt x="32" y="267"/>
                    <a:pt x="27" y="267"/>
                  </a:cubicBezTo>
                  <a:cubicBezTo>
                    <a:pt x="12" y="267"/>
                    <a:pt x="0" y="279"/>
                    <a:pt x="0" y="293"/>
                  </a:cubicBezTo>
                  <a:cubicBezTo>
                    <a:pt x="0" y="308"/>
                    <a:pt x="12" y="320"/>
                    <a:pt x="27" y="320"/>
                  </a:cubicBezTo>
                  <a:cubicBezTo>
                    <a:pt x="40" y="320"/>
                    <a:pt x="52" y="309"/>
                    <a:pt x="53" y="296"/>
                  </a:cubicBezTo>
                  <a:lnTo>
                    <a:pt x="185" y="235"/>
                  </a:lnTo>
                  <a:cubicBezTo>
                    <a:pt x="189" y="238"/>
                    <a:pt x="194" y="240"/>
                    <a:pt x="200" y="240"/>
                  </a:cubicBezTo>
                  <a:cubicBezTo>
                    <a:pt x="215" y="240"/>
                    <a:pt x="227" y="228"/>
                    <a:pt x="227" y="213"/>
                  </a:cubicBezTo>
                  <a:cubicBezTo>
                    <a:pt x="227" y="212"/>
                    <a:pt x="226" y="211"/>
                    <a:pt x="226" y="209"/>
                  </a:cubicBezTo>
                  <a:lnTo>
                    <a:pt x="324" y="131"/>
                  </a:lnTo>
                  <a:cubicBezTo>
                    <a:pt x="327" y="133"/>
                    <a:pt x="330" y="133"/>
                    <a:pt x="333" y="133"/>
                  </a:cubicBezTo>
                  <a:cubicBezTo>
                    <a:pt x="338" y="133"/>
                    <a:pt x="342" y="132"/>
                    <a:pt x="346" y="130"/>
                  </a:cubicBezTo>
                  <a:lnTo>
                    <a:pt x="440" y="186"/>
                  </a:lnTo>
                  <a:cubicBezTo>
                    <a:pt x="440" y="186"/>
                    <a:pt x="440" y="186"/>
                    <a:pt x="440" y="187"/>
                  </a:cubicBezTo>
                  <a:cubicBezTo>
                    <a:pt x="440" y="201"/>
                    <a:pt x="452" y="213"/>
                    <a:pt x="467" y="213"/>
                  </a:cubicBezTo>
                  <a:cubicBezTo>
                    <a:pt x="481" y="213"/>
                    <a:pt x="493" y="201"/>
                    <a:pt x="493" y="187"/>
                  </a:cubicBezTo>
                  <a:cubicBezTo>
                    <a:pt x="493" y="185"/>
                    <a:pt x="493" y="183"/>
                    <a:pt x="493" y="181"/>
                  </a:cubicBezTo>
                  <a:lnTo>
                    <a:pt x="632" y="52"/>
                  </a:lnTo>
                  <a:cubicBezTo>
                    <a:pt x="635" y="53"/>
                    <a:pt x="637" y="53"/>
                    <a:pt x="640" y="53"/>
                  </a:cubicBezTo>
                  <a:cubicBezTo>
                    <a:pt x="655" y="53"/>
                    <a:pt x="667" y="41"/>
                    <a:pt x="667" y="27"/>
                  </a:cubicBezTo>
                  <a:cubicBezTo>
                    <a:pt x="667" y="12"/>
                    <a:pt x="655" y="0"/>
                    <a:pt x="640" y="0"/>
                  </a:cubicBezTo>
                  <a:close/>
                  <a:moveTo>
                    <a:pt x="640" y="347"/>
                  </a:moveTo>
                  <a:cubicBezTo>
                    <a:pt x="625" y="347"/>
                    <a:pt x="613" y="359"/>
                    <a:pt x="613" y="373"/>
                  </a:cubicBezTo>
                  <a:cubicBezTo>
                    <a:pt x="613" y="375"/>
                    <a:pt x="613" y="377"/>
                    <a:pt x="614" y="379"/>
                  </a:cubicBezTo>
                  <a:lnTo>
                    <a:pt x="474" y="508"/>
                  </a:lnTo>
                  <a:cubicBezTo>
                    <a:pt x="472" y="507"/>
                    <a:pt x="469" y="507"/>
                    <a:pt x="467" y="507"/>
                  </a:cubicBezTo>
                  <a:cubicBezTo>
                    <a:pt x="464" y="507"/>
                    <a:pt x="462" y="507"/>
                    <a:pt x="460" y="507"/>
                  </a:cubicBezTo>
                  <a:lnTo>
                    <a:pt x="359" y="407"/>
                  </a:lnTo>
                  <a:cubicBezTo>
                    <a:pt x="360" y="405"/>
                    <a:pt x="360" y="402"/>
                    <a:pt x="360" y="400"/>
                  </a:cubicBezTo>
                  <a:cubicBezTo>
                    <a:pt x="360" y="385"/>
                    <a:pt x="348" y="373"/>
                    <a:pt x="333" y="373"/>
                  </a:cubicBezTo>
                  <a:cubicBezTo>
                    <a:pt x="319" y="373"/>
                    <a:pt x="307" y="385"/>
                    <a:pt x="307" y="400"/>
                  </a:cubicBezTo>
                  <a:cubicBezTo>
                    <a:pt x="307" y="401"/>
                    <a:pt x="307" y="403"/>
                    <a:pt x="307" y="404"/>
                  </a:cubicBezTo>
                  <a:lnTo>
                    <a:pt x="210" y="482"/>
                  </a:lnTo>
                  <a:cubicBezTo>
                    <a:pt x="206" y="481"/>
                    <a:pt x="203" y="480"/>
                    <a:pt x="200" y="480"/>
                  </a:cubicBezTo>
                  <a:cubicBezTo>
                    <a:pt x="192" y="480"/>
                    <a:pt x="184" y="484"/>
                    <a:pt x="179" y="490"/>
                  </a:cubicBezTo>
                  <a:lnTo>
                    <a:pt x="51" y="470"/>
                  </a:lnTo>
                  <a:cubicBezTo>
                    <a:pt x="47" y="460"/>
                    <a:pt x="38" y="453"/>
                    <a:pt x="27" y="453"/>
                  </a:cubicBezTo>
                  <a:cubicBezTo>
                    <a:pt x="12" y="453"/>
                    <a:pt x="0" y="465"/>
                    <a:pt x="0" y="480"/>
                  </a:cubicBezTo>
                  <a:cubicBezTo>
                    <a:pt x="0" y="495"/>
                    <a:pt x="12" y="507"/>
                    <a:pt x="27" y="507"/>
                  </a:cubicBezTo>
                  <a:cubicBezTo>
                    <a:pt x="35" y="507"/>
                    <a:pt x="42" y="503"/>
                    <a:pt x="47" y="497"/>
                  </a:cubicBezTo>
                  <a:lnTo>
                    <a:pt x="175" y="516"/>
                  </a:lnTo>
                  <a:cubicBezTo>
                    <a:pt x="179" y="526"/>
                    <a:pt x="189" y="533"/>
                    <a:pt x="200" y="533"/>
                  </a:cubicBezTo>
                  <a:cubicBezTo>
                    <a:pt x="215" y="533"/>
                    <a:pt x="227" y="521"/>
                    <a:pt x="227" y="507"/>
                  </a:cubicBezTo>
                  <a:cubicBezTo>
                    <a:pt x="227" y="505"/>
                    <a:pt x="226" y="504"/>
                    <a:pt x="226" y="503"/>
                  </a:cubicBezTo>
                  <a:lnTo>
                    <a:pt x="324" y="425"/>
                  </a:lnTo>
                  <a:cubicBezTo>
                    <a:pt x="327" y="426"/>
                    <a:pt x="330" y="427"/>
                    <a:pt x="333" y="427"/>
                  </a:cubicBezTo>
                  <a:cubicBezTo>
                    <a:pt x="336" y="427"/>
                    <a:pt x="338" y="426"/>
                    <a:pt x="340" y="426"/>
                  </a:cubicBezTo>
                  <a:lnTo>
                    <a:pt x="441" y="526"/>
                  </a:lnTo>
                  <a:cubicBezTo>
                    <a:pt x="440" y="529"/>
                    <a:pt x="440" y="531"/>
                    <a:pt x="440" y="533"/>
                  </a:cubicBezTo>
                  <a:cubicBezTo>
                    <a:pt x="440" y="548"/>
                    <a:pt x="452" y="560"/>
                    <a:pt x="467" y="560"/>
                  </a:cubicBezTo>
                  <a:cubicBezTo>
                    <a:pt x="481" y="560"/>
                    <a:pt x="493" y="548"/>
                    <a:pt x="493" y="533"/>
                  </a:cubicBezTo>
                  <a:cubicBezTo>
                    <a:pt x="493" y="531"/>
                    <a:pt x="493" y="529"/>
                    <a:pt x="493" y="527"/>
                  </a:cubicBezTo>
                  <a:lnTo>
                    <a:pt x="632" y="399"/>
                  </a:lnTo>
                  <a:cubicBezTo>
                    <a:pt x="635" y="399"/>
                    <a:pt x="637" y="400"/>
                    <a:pt x="640" y="400"/>
                  </a:cubicBezTo>
                  <a:cubicBezTo>
                    <a:pt x="655" y="400"/>
                    <a:pt x="667" y="388"/>
                    <a:pt x="667" y="373"/>
                  </a:cubicBezTo>
                  <a:cubicBezTo>
                    <a:pt x="667" y="359"/>
                    <a:pt x="655" y="347"/>
                    <a:pt x="640" y="3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n w="19050">
                  <a:solidFill>
                    <a:schemeClr val="tx1"/>
                  </a:solidFill>
                </a:ln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5298813" y="1722664"/>
            <a:ext cx="210889" cy="210889"/>
            <a:chOff x="4489435" y="3322330"/>
            <a:chExt cx="258859" cy="258860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4489435" y="3322330"/>
              <a:ext cx="258859" cy="25886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Line Chart"/>
            <p:cNvSpPr>
              <a:spLocks noChangeAspect="1" noEditPoints="1"/>
            </p:cNvSpPr>
            <p:nvPr/>
          </p:nvSpPr>
          <p:spPr bwMode="auto">
            <a:xfrm>
              <a:off x="4514483" y="3364616"/>
              <a:ext cx="206959" cy="174496"/>
            </a:xfrm>
            <a:custGeom>
              <a:avLst/>
              <a:gdLst>
                <a:gd name="T0" fmla="*/ 613 w 667"/>
                <a:gd name="T1" fmla="*/ 27 h 560"/>
                <a:gd name="T2" fmla="*/ 475 w 667"/>
                <a:gd name="T3" fmla="*/ 161 h 560"/>
                <a:gd name="T4" fmla="*/ 454 w 667"/>
                <a:gd name="T5" fmla="*/ 163 h 560"/>
                <a:gd name="T6" fmla="*/ 360 w 667"/>
                <a:gd name="T7" fmla="*/ 107 h 560"/>
                <a:gd name="T8" fmla="*/ 307 w 667"/>
                <a:gd name="T9" fmla="*/ 107 h 560"/>
                <a:gd name="T10" fmla="*/ 210 w 667"/>
                <a:gd name="T11" fmla="*/ 188 h 560"/>
                <a:gd name="T12" fmla="*/ 173 w 667"/>
                <a:gd name="T13" fmla="*/ 211 h 560"/>
                <a:gd name="T14" fmla="*/ 27 w 667"/>
                <a:gd name="T15" fmla="*/ 267 h 560"/>
                <a:gd name="T16" fmla="*/ 27 w 667"/>
                <a:gd name="T17" fmla="*/ 320 h 560"/>
                <a:gd name="T18" fmla="*/ 185 w 667"/>
                <a:gd name="T19" fmla="*/ 235 h 560"/>
                <a:gd name="T20" fmla="*/ 227 w 667"/>
                <a:gd name="T21" fmla="*/ 213 h 560"/>
                <a:gd name="T22" fmla="*/ 324 w 667"/>
                <a:gd name="T23" fmla="*/ 131 h 560"/>
                <a:gd name="T24" fmla="*/ 346 w 667"/>
                <a:gd name="T25" fmla="*/ 130 h 560"/>
                <a:gd name="T26" fmla="*/ 440 w 667"/>
                <a:gd name="T27" fmla="*/ 187 h 560"/>
                <a:gd name="T28" fmla="*/ 493 w 667"/>
                <a:gd name="T29" fmla="*/ 187 h 560"/>
                <a:gd name="T30" fmla="*/ 632 w 667"/>
                <a:gd name="T31" fmla="*/ 52 h 560"/>
                <a:gd name="T32" fmla="*/ 667 w 667"/>
                <a:gd name="T33" fmla="*/ 27 h 560"/>
                <a:gd name="T34" fmla="*/ 640 w 667"/>
                <a:gd name="T35" fmla="*/ 347 h 560"/>
                <a:gd name="T36" fmla="*/ 614 w 667"/>
                <a:gd name="T37" fmla="*/ 379 h 560"/>
                <a:gd name="T38" fmla="*/ 467 w 667"/>
                <a:gd name="T39" fmla="*/ 507 h 560"/>
                <a:gd name="T40" fmla="*/ 359 w 667"/>
                <a:gd name="T41" fmla="*/ 407 h 560"/>
                <a:gd name="T42" fmla="*/ 333 w 667"/>
                <a:gd name="T43" fmla="*/ 373 h 560"/>
                <a:gd name="T44" fmla="*/ 307 w 667"/>
                <a:gd name="T45" fmla="*/ 404 h 560"/>
                <a:gd name="T46" fmla="*/ 200 w 667"/>
                <a:gd name="T47" fmla="*/ 480 h 560"/>
                <a:gd name="T48" fmla="*/ 51 w 667"/>
                <a:gd name="T49" fmla="*/ 470 h 560"/>
                <a:gd name="T50" fmla="*/ 0 w 667"/>
                <a:gd name="T51" fmla="*/ 480 h 560"/>
                <a:gd name="T52" fmla="*/ 47 w 667"/>
                <a:gd name="T53" fmla="*/ 497 h 560"/>
                <a:gd name="T54" fmla="*/ 200 w 667"/>
                <a:gd name="T55" fmla="*/ 533 h 560"/>
                <a:gd name="T56" fmla="*/ 226 w 667"/>
                <a:gd name="T57" fmla="*/ 503 h 560"/>
                <a:gd name="T58" fmla="*/ 333 w 667"/>
                <a:gd name="T59" fmla="*/ 427 h 560"/>
                <a:gd name="T60" fmla="*/ 441 w 667"/>
                <a:gd name="T61" fmla="*/ 526 h 560"/>
                <a:gd name="T62" fmla="*/ 467 w 667"/>
                <a:gd name="T63" fmla="*/ 560 h 560"/>
                <a:gd name="T64" fmla="*/ 493 w 667"/>
                <a:gd name="T65" fmla="*/ 527 h 560"/>
                <a:gd name="T66" fmla="*/ 640 w 667"/>
                <a:gd name="T67" fmla="*/ 400 h 560"/>
                <a:gd name="T68" fmla="*/ 640 w 667"/>
                <a:gd name="T69" fmla="*/ 347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7" h="560">
                  <a:moveTo>
                    <a:pt x="640" y="0"/>
                  </a:moveTo>
                  <a:cubicBezTo>
                    <a:pt x="625" y="0"/>
                    <a:pt x="613" y="12"/>
                    <a:pt x="613" y="27"/>
                  </a:cubicBezTo>
                  <a:cubicBezTo>
                    <a:pt x="613" y="29"/>
                    <a:pt x="613" y="31"/>
                    <a:pt x="614" y="32"/>
                  </a:cubicBezTo>
                  <a:lnTo>
                    <a:pt x="475" y="161"/>
                  </a:lnTo>
                  <a:cubicBezTo>
                    <a:pt x="472" y="160"/>
                    <a:pt x="469" y="160"/>
                    <a:pt x="467" y="160"/>
                  </a:cubicBezTo>
                  <a:cubicBezTo>
                    <a:pt x="462" y="160"/>
                    <a:pt x="458" y="161"/>
                    <a:pt x="454" y="163"/>
                  </a:cubicBezTo>
                  <a:lnTo>
                    <a:pt x="360" y="107"/>
                  </a:lnTo>
                  <a:cubicBezTo>
                    <a:pt x="360" y="107"/>
                    <a:pt x="360" y="107"/>
                    <a:pt x="360" y="107"/>
                  </a:cubicBezTo>
                  <a:cubicBezTo>
                    <a:pt x="360" y="92"/>
                    <a:pt x="348" y="80"/>
                    <a:pt x="333" y="80"/>
                  </a:cubicBezTo>
                  <a:cubicBezTo>
                    <a:pt x="319" y="80"/>
                    <a:pt x="307" y="92"/>
                    <a:pt x="307" y="107"/>
                  </a:cubicBezTo>
                  <a:cubicBezTo>
                    <a:pt x="307" y="108"/>
                    <a:pt x="307" y="109"/>
                    <a:pt x="307" y="111"/>
                  </a:cubicBezTo>
                  <a:lnTo>
                    <a:pt x="210" y="188"/>
                  </a:lnTo>
                  <a:cubicBezTo>
                    <a:pt x="206" y="187"/>
                    <a:pt x="203" y="187"/>
                    <a:pt x="200" y="187"/>
                  </a:cubicBezTo>
                  <a:cubicBezTo>
                    <a:pt x="186" y="187"/>
                    <a:pt x="175" y="197"/>
                    <a:pt x="173" y="211"/>
                  </a:cubicBezTo>
                  <a:lnTo>
                    <a:pt x="42" y="271"/>
                  </a:lnTo>
                  <a:cubicBezTo>
                    <a:pt x="37" y="268"/>
                    <a:pt x="32" y="267"/>
                    <a:pt x="27" y="267"/>
                  </a:cubicBezTo>
                  <a:cubicBezTo>
                    <a:pt x="12" y="267"/>
                    <a:pt x="0" y="279"/>
                    <a:pt x="0" y="293"/>
                  </a:cubicBezTo>
                  <a:cubicBezTo>
                    <a:pt x="0" y="308"/>
                    <a:pt x="12" y="320"/>
                    <a:pt x="27" y="320"/>
                  </a:cubicBezTo>
                  <a:cubicBezTo>
                    <a:pt x="40" y="320"/>
                    <a:pt x="52" y="309"/>
                    <a:pt x="53" y="296"/>
                  </a:cubicBezTo>
                  <a:lnTo>
                    <a:pt x="185" y="235"/>
                  </a:lnTo>
                  <a:cubicBezTo>
                    <a:pt x="189" y="238"/>
                    <a:pt x="194" y="240"/>
                    <a:pt x="200" y="240"/>
                  </a:cubicBezTo>
                  <a:cubicBezTo>
                    <a:pt x="215" y="240"/>
                    <a:pt x="227" y="228"/>
                    <a:pt x="227" y="213"/>
                  </a:cubicBezTo>
                  <a:cubicBezTo>
                    <a:pt x="227" y="212"/>
                    <a:pt x="226" y="211"/>
                    <a:pt x="226" y="209"/>
                  </a:cubicBezTo>
                  <a:lnTo>
                    <a:pt x="324" y="131"/>
                  </a:lnTo>
                  <a:cubicBezTo>
                    <a:pt x="327" y="133"/>
                    <a:pt x="330" y="133"/>
                    <a:pt x="333" y="133"/>
                  </a:cubicBezTo>
                  <a:cubicBezTo>
                    <a:pt x="338" y="133"/>
                    <a:pt x="342" y="132"/>
                    <a:pt x="346" y="130"/>
                  </a:cubicBezTo>
                  <a:lnTo>
                    <a:pt x="440" y="186"/>
                  </a:lnTo>
                  <a:cubicBezTo>
                    <a:pt x="440" y="186"/>
                    <a:pt x="440" y="186"/>
                    <a:pt x="440" y="187"/>
                  </a:cubicBezTo>
                  <a:cubicBezTo>
                    <a:pt x="440" y="201"/>
                    <a:pt x="452" y="213"/>
                    <a:pt x="467" y="213"/>
                  </a:cubicBezTo>
                  <a:cubicBezTo>
                    <a:pt x="481" y="213"/>
                    <a:pt x="493" y="201"/>
                    <a:pt x="493" y="187"/>
                  </a:cubicBezTo>
                  <a:cubicBezTo>
                    <a:pt x="493" y="185"/>
                    <a:pt x="493" y="183"/>
                    <a:pt x="493" y="181"/>
                  </a:cubicBezTo>
                  <a:lnTo>
                    <a:pt x="632" y="52"/>
                  </a:lnTo>
                  <a:cubicBezTo>
                    <a:pt x="635" y="53"/>
                    <a:pt x="637" y="53"/>
                    <a:pt x="640" y="53"/>
                  </a:cubicBezTo>
                  <a:cubicBezTo>
                    <a:pt x="655" y="53"/>
                    <a:pt x="667" y="41"/>
                    <a:pt x="667" y="27"/>
                  </a:cubicBezTo>
                  <a:cubicBezTo>
                    <a:pt x="667" y="12"/>
                    <a:pt x="655" y="0"/>
                    <a:pt x="640" y="0"/>
                  </a:cubicBezTo>
                  <a:close/>
                  <a:moveTo>
                    <a:pt x="640" y="347"/>
                  </a:moveTo>
                  <a:cubicBezTo>
                    <a:pt x="625" y="347"/>
                    <a:pt x="613" y="359"/>
                    <a:pt x="613" y="373"/>
                  </a:cubicBezTo>
                  <a:cubicBezTo>
                    <a:pt x="613" y="375"/>
                    <a:pt x="613" y="377"/>
                    <a:pt x="614" y="379"/>
                  </a:cubicBezTo>
                  <a:lnTo>
                    <a:pt x="474" y="508"/>
                  </a:lnTo>
                  <a:cubicBezTo>
                    <a:pt x="472" y="507"/>
                    <a:pt x="469" y="507"/>
                    <a:pt x="467" y="507"/>
                  </a:cubicBezTo>
                  <a:cubicBezTo>
                    <a:pt x="464" y="507"/>
                    <a:pt x="462" y="507"/>
                    <a:pt x="460" y="507"/>
                  </a:cubicBezTo>
                  <a:lnTo>
                    <a:pt x="359" y="407"/>
                  </a:lnTo>
                  <a:cubicBezTo>
                    <a:pt x="360" y="405"/>
                    <a:pt x="360" y="402"/>
                    <a:pt x="360" y="400"/>
                  </a:cubicBezTo>
                  <a:cubicBezTo>
                    <a:pt x="360" y="385"/>
                    <a:pt x="348" y="373"/>
                    <a:pt x="333" y="373"/>
                  </a:cubicBezTo>
                  <a:cubicBezTo>
                    <a:pt x="319" y="373"/>
                    <a:pt x="307" y="385"/>
                    <a:pt x="307" y="400"/>
                  </a:cubicBezTo>
                  <a:cubicBezTo>
                    <a:pt x="307" y="401"/>
                    <a:pt x="307" y="403"/>
                    <a:pt x="307" y="404"/>
                  </a:cubicBezTo>
                  <a:lnTo>
                    <a:pt x="210" y="482"/>
                  </a:lnTo>
                  <a:cubicBezTo>
                    <a:pt x="206" y="481"/>
                    <a:pt x="203" y="480"/>
                    <a:pt x="200" y="480"/>
                  </a:cubicBezTo>
                  <a:cubicBezTo>
                    <a:pt x="192" y="480"/>
                    <a:pt x="184" y="484"/>
                    <a:pt x="179" y="490"/>
                  </a:cubicBezTo>
                  <a:lnTo>
                    <a:pt x="51" y="470"/>
                  </a:lnTo>
                  <a:cubicBezTo>
                    <a:pt x="47" y="460"/>
                    <a:pt x="38" y="453"/>
                    <a:pt x="27" y="453"/>
                  </a:cubicBezTo>
                  <a:cubicBezTo>
                    <a:pt x="12" y="453"/>
                    <a:pt x="0" y="465"/>
                    <a:pt x="0" y="480"/>
                  </a:cubicBezTo>
                  <a:cubicBezTo>
                    <a:pt x="0" y="495"/>
                    <a:pt x="12" y="507"/>
                    <a:pt x="27" y="507"/>
                  </a:cubicBezTo>
                  <a:cubicBezTo>
                    <a:pt x="35" y="507"/>
                    <a:pt x="42" y="503"/>
                    <a:pt x="47" y="497"/>
                  </a:cubicBezTo>
                  <a:lnTo>
                    <a:pt x="175" y="516"/>
                  </a:lnTo>
                  <a:cubicBezTo>
                    <a:pt x="179" y="526"/>
                    <a:pt x="189" y="533"/>
                    <a:pt x="200" y="533"/>
                  </a:cubicBezTo>
                  <a:cubicBezTo>
                    <a:pt x="215" y="533"/>
                    <a:pt x="227" y="521"/>
                    <a:pt x="227" y="507"/>
                  </a:cubicBezTo>
                  <a:cubicBezTo>
                    <a:pt x="227" y="505"/>
                    <a:pt x="226" y="504"/>
                    <a:pt x="226" y="503"/>
                  </a:cubicBezTo>
                  <a:lnTo>
                    <a:pt x="324" y="425"/>
                  </a:lnTo>
                  <a:cubicBezTo>
                    <a:pt x="327" y="426"/>
                    <a:pt x="330" y="427"/>
                    <a:pt x="333" y="427"/>
                  </a:cubicBezTo>
                  <a:cubicBezTo>
                    <a:pt x="336" y="427"/>
                    <a:pt x="338" y="426"/>
                    <a:pt x="340" y="426"/>
                  </a:cubicBezTo>
                  <a:lnTo>
                    <a:pt x="441" y="526"/>
                  </a:lnTo>
                  <a:cubicBezTo>
                    <a:pt x="440" y="529"/>
                    <a:pt x="440" y="531"/>
                    <a:pt x="440" y="533"/>
                  </a:cubicBezTo>
                  <a:cubicBezTo>
                    <a:pt x="440" y="548"/>
                    <a:pt x="452" y="560"/>
                    <a:pt x="467" y="560"/>
                  </a:cubicBezTo>
                  <a:cubicBezTo>
                    <a:pt x="481" y="560"/>
                    <a:pt x="493" y="548"/>
                    <a:pt x="493" y="533"/>
                  </a:cubicBezTo>
                  <a:cubicBezTo>
                    <a:pt x="493" y="531"/>
                    <a:pt x="493" y="529"/>
                    <a:pt x="493" y="527"/>
                  </a:cubicBezTo>
                  <a:lnTo>
                    <a:pt x="632" y="399"/>
                  </a:lnTo>
                  <a:cubicBezTo>
                    <a:pt x="635" y="399"/>
                    <a:pt x="637" y="400"/>
                    <a:pt x="640" y="400"/>
                  </a:cubicBezTo>
                  <a:cubicBezTo>
                    <a:pt x="655" y="400"/>
                    <a:pt x="667" y="388"/>
                    <a:pt x="667" y="373"/>
                  </a:cubicBezTo>
                  <a:cubicBezTo>
                    <a:pt x="667" y="359"/>
                    <a:pt x="655" y="347"/>
                    <a:pt x="640" y="3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n w="19050">
                  <a:solidFill>
                    <a:schemeClr val="tx1"/>
                  </a:solidFill>
                </a:ln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488340" y="692695"/>
            <a:ext cx="228837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내 지역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552676" y="5244440"/>
            <a:ext cx="720000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총 주행거리</a:t>
            </a:r>
            <a:endParaRPr lang="en-US" altLang="ko-KR" sz="700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272676" y="5244440"/>
            <a:ext cx="720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1991249" y="5244440"/>
            <a:ext cx="720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활동수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2" name="타원 151"/>
          <p:cNvSpPr/>
          <p:nvPr/>
        </p:nvSpPr>
        <p:spPr>
          <a:xfrm>
            <a:off x="4464367" y="2630754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54" name="타원 153"/>
          <p:cNvSpPr/>
          <p:nvPr/>
        </p:nvSpPr>
        <p:spPr>
          <a:xfrm>
            <a:off x="4464367" y="3021608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55" name="타원 154"/>
          <p:cNvSpPr/>
          <p:nvPr/>
        </p:nvSpPr>
        <p:spPr>
          <a:xfrm>
            <a:off x="4464367" y="3384689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56" name="타원 155"/>
          <p:cNvSpPr/>
          <p:nvPr/>
        </p:nvSpPr>
        <p:spPr>
          <a:xfrm>
            <a:off x="4464367" y="3763585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57" name="타원 156"/>
          <p:cNvSpPr/>
          <p:nvPr/>
        </p:nvSpPr>
        <p:spPr>
          <a:xfrm>
            <a:off x="4464367" y="4153139"/>
            <a:ext cx="144000" cy="144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준</a:t>
            </a:r>
            <a:endParaRPr lang="ko-KR" altLang="en-US" sz="700" dirty="0"/>
          </a:p>
        </p:txBody>
      </p:sp>
      <p:sp>
        <p:nvSpPr>
          <p:cNvPr id="158" name="타원 157"/>
          <p:cNvSpPr/>
          <p:nvPr/>
        </p:nvSpPr>
        <p:spPr>
          <a:xfrm>
            <a:off x="4464367" y="4516128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59" name="타원 158"/>
          <p:cNvSpPr/>
          <p:nvPr/>
        </p:nvSpPr>
        <p:spPr>
          <a:xfrm>
            <a:off x="4464367" y="4916329"/>
            <a:ext cx="144000" cy="144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준</a:t>
            </a:r>
            <a:endParaRPr lang="ko-KR" altLang="en-US" sz="700" dirty="0"/>
          </a:p>
        </p:txBody>
      </p:sp>
      <p:sp>
        <p:nvSpPr>
          <p:cNvPr id="160" name="타원 159"/>
          <p:cNvSpPr/>
          <p:nvPr/>
        </p:nvSpPr>
        <p:spPr>
          <a:xfrm>
            <a:off x="1626794" y="2636258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61" name="타원 160"/>
          <p:cNvSpPr/>
          <p:nvPr/>
        </p:nvSpPr>
        <p:spPr>
          <a:xfrm>
            <a:off x="1626794" y="3027112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62" name="타원 161"/>
          <p:cNvSpPr/>
          <p:nvPr/>
        </p:nvSpPr>
        <p:spPr>
          <a:xfrm>
            <a:off x="1626794" y="3390193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63" name="타원 162"/>
          <p:cNvSpPr/>
          <p:nvPr/>
        </p:nvSpPr>
        <p:spPr>
          <a:xfrm>
            <a:off x="1626794" y="3769089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64" name="타원 163"/>
          <p:cNvSpPr/>
          <p:nvPr/>
        </p:nvSpPr>
        <p:spPr>
          <a:xfrm>
            <a:off x="1626794" y="4158643"/>
            <a:ext cx="144000" cy="144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준</a:t>
            </a:r>
            <a:endParaRPr lang="ko-KR" altLang="en-US" sz="700" dirty="0"/>
          </a:p>
        </p:txBody>
      </p:sp>
      <p:sp>
        <p:nvSpPr>
          <p:cNvPr id="166" name="타원 165"/>
          <p:cNvSpPr/>
          <p:nvPr/>
        </p:nvSpPr>
        <p:spPr>
          <a:xfrm>
            <a:off x="1626794" y="4521632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75" name="타원 174"/>
          <p:cNvSpPr/>
          <p:nvPr/>
        </p:nvSpPr>
        <p:spPr>
          <a:xfrm>
            <a:off x="1626794" y="4921833"/>
            <a:ext cx="144000" cy="144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준</a:t>
            </a:r>
            <a:endParaRPr lang="ko-KR" altLang="en-US" sz="700" dirty="0"/>
          </a:p>
        </p:txBody>
      </p:sp>
      <p:sp>
        <p:nvSpPr>
          <p:cNvPr id="103" name="타원 102"/>
          <p:cNvSpPr/>
          <p:nvPr/>
        </p:nvSpPr>
        <p:spPr>
          <a:xfrm>
            <a:off x="468711" y="516417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sp>
        <p:nvSpPr>
          <p:cNvPr id="195" name="직사각형 194"/>
          <p:cNvSpPr/>
          <p:nvPr/>
        </p:nvSpPr>
        <p:spPr>
          <a:xfrm>
            <a:off x="3376460" y="5244440"/>
            <a:ext cx="720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총 주행거리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4096460" y="5244440"/>
            <a:ext cx="720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4815033" y="5244440"/>
            <a:ext cx="720000" cy="2880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활동수</a:t>
            </a:r>
            <a:endParaRPr lang="en-US" altLang="ko-KR" sz="700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9" name="타원 198"/>
          <p:cNvSpPr/>
          <p:nvPr/>
        </p:nvSpPr>
        <p:spPr>
          <a:xfrm>
            <a:off x="3292495" y="512120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11206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337575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history_rank_2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8" name="직사각형 77"/>
          <p:cNvSpPr/>
          <p:nvPr/>
        </p:nvSpPr>
        <p:spPr>
          <a:xfrm>
            <a:off x="532333" y="1683664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 랭킹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06955" y="1683170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3372248" y="1683664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 랭킹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3346870" y="1683170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7" name="직선 연결선 206"/>
          <p:cNvCxnSpPr/>
          <p:nvPr/>
        </p:nvCxnSpPr>
        <p:spPr>
          <a:xfrm>
            <a:off x="3388305" y="2259728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3362323" y="2017715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b="0" dirty="0" smtClean="0"/>
              <a:t>내 지역</a:t>
            </a:r>
            <a:endParaRPr lang="ko-KR" altLang="en-US" b="0" dirty="0"/>
          </a:p>
        </p:txBody>
      </p:sp>
      <p:cxnSp>
        <p:nvCxnSpPr>
          <p:cNvPr id="209" name="직선 연결선 208"/>
          <p:cNvCxnSpPr/>
          <p:nvPr/>
        </p:nvCxnSpPr>
        <p:spPr>
          <a:xfrm>
            <a:off x="4832003" y="2259728"/>
            <a:ext cx="64066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4734774" y="2019603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dirty="0" smtClean="0"/>
              <a:t>지역선</a:t>
            </a:r>
            <a:r>
              <a:rPr lang="ko-KR" altLang="en-US" dirty="0"/>
              <a:t>택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4045827" y="2019603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b="0" dirty="0" smtClean="0"/>
              <a:t>전국</a:t>
            </a:r>
            <a:endParaRPr lang="ko-KR" altLang="en-US" b="0" dirty="0"/>
          </a:p>
        </p:txBody>
      </p:sp>
      <p:cxnSp>
        <p:nvCxnSpPr>
          <p:cNvPr id="236" name="직선 연결선 235"/>
          <p:cNvCxnSpPr/>
          <p:nvPr/>
        </p:nvCxnSpPr>
        <p:spPr>
          <a:xfrm>
            <a:off x="558315" y="2259728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/>
          <p:cNvSpPr txBox="1"/>
          <p:nvPr/>
        </p:nvSpPr>
        <p:spPr>
          <a:xfrm>
            <a:off x="532333" y="2017715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b="0" dirty="0" smtClean="0"/>
              <a:t>내 지역</a:t>
            </a:r>
            <a:endParaRPr lang="ko-KR" altLang="en-US" b="0" dirty="0"/>
          </a:p>
        </p:txBody>
      </p:sp>
      <p:cxnSp>
        <p:nvCxnSpPr>
          <p:cNvPr id="238" name="직선 연결선 237"/>
          <p:cNvCxnSpPr/>
          <p:nvPr/>
        </p:nvCxnSpPr>
        <p:spPr>
          <a:xfrm>
            <a:off x="2002013" y="2259728"/>
            <a:ext cx="64066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/>
          <p:cNvSpPr txBox="1"/>
          <p:nvPr/>
        </p:nvSpPr>
        <p:spPr>
          <a:xfrm>
            <a:off x="1904784" y="2019603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dirty="0" smtClean="0"/>
              <a:t>지역선</a:t>
            </a:r>
            <a:r>
              <a:rPr lang="ko-KR" altLang="en-US" dirty="0"/>
              <a:t>택</a:t>
            </a:r>
          </a:p>
        </p:txBody>
      </p:sp>
      <p:sp>
        <p:nvSpPr>
          <p:cNvPr id="240" name="TextBox 239"/>
          <p:cNvSpPr txBox="1"/>
          <p:nvPr/>
        </p:nvSpPr>
        <p:spPr>
          <a:xfrm>
            <a:off x="1215837" y="2019603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b="0" dirty="0" smtClean="0"/>
              <a:t>전국</a:t>
            </a:r>
            <a:endParaRPr lang="ko-KR" altLang="en-US" b="0" dirty="0"/>
          </a:p>
        </p:txBody>
      </p:sp>
      <p:sp>
        <p:nvSpPr>
          <p:cNvPr id="26" name="직사각형 25"/>
          <p:cNvSpPr/>
          <p:nvPr/>
        </p:nvSpPr>
        <p:spPr>
          <a:xfrm>
            <a:off x="3382172" y="2541960"/>
            <a:ext cx="2160000" cy="197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나의 총 </a:t>
            </a:r>
            <a:r>
              <a:rPr lang="ko-KR" altLang="en-US" sz="800" b="1" dirty="0" err="1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활동수</a:t>
            </a:r>
            <a:r>
              <a:rPr lang="ko-KR" altLang="en-US" sz="8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:000</a:t>
            </a:r>
            <a:endParaRPr lang="ko-KR" altLang="en-US" sz="800" b="1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4525" y="3919030"/>
            <a:ext cx="37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4</a:t>
            </a:r>
            <a:endParaRPr lang="ko-KR" altLang="en-US" sz="1200" b="1" dirty="0"/>
          </a:p>
        </p:txBody>
      </p:sp>
      <p:sp>
        <p:nvSpPr>
          <p:cNvPr id="36" name="직사각형 90"/>
          <p:cNvSpPr>
            <a:spLocks noChangeArrowheads="1"/>
          </p:cNvSpPr>
          <p:nvPr/>
        </p:nvSpPr>
        <p:spPr bwMode="auto">
          <a:xfrm>
            <a:off x="859570" y="2760806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979242" y="2827481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602,030km</a:t>
            </a:r>
            <a:endParaRPr lang="ko-KR" altLang="en-US" sz="7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221934" y="2821385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pic>
        <p:nvPicPr>
          <p:cNvPr id="39" name="Picture 2" descr="medal icon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1" t="11186" r="35120" b="15578"/>
          <a:stretch/>
        </p:blipFill>
        <p:spPr bwMode="auto">
          <a:xfrm>
            <a:off x="642079" y="3112045"/>
            <a:ext cx="174340" cy="38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medal icon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0" t="10427" r="4743" b="15577"/>
          <a:stretch/>
        </p:blipFill>
        <p:spPr bwMode="auto">
          <a:xfrm>
            <a:off x="656331" y="3544093"/>
            <a:ext cx="159044" cy="34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medal icon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 t="10209" r="64569" b="15577"/>
          <a:stretch/>
        </p:blipFill>
        <p:spPr bwMode="auto">
          <a:xfrm>
            <a:off x="642855" y="2739400"/>
            <a:ext cx="165630" cy="33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550620" y="2541960"/>
            <a:ext cx="2160000" cy="197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나의 총 이동거리 </a:t>
            </a:r>
            <a:r>
              <a:rPr lang="en-US" altLang="ko-KR" sz="8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: 000km</a:t>
            </a:r>
            <a:endParaRPr lang="ko-KR" altLang="en-US" sz="800" b="1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직사각형 90"/>
          <p:cNvSpPr>
            <a:spLocks noChangeArrowheads="1"/>
          </p:cNvSpPr>
          <p:nvPr/>
        </p:nvSpPr>
        <p:spPr bwMode="auto">
          <a:xfrm>
            <a:off x="859570" y="3141609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979242" y="3211671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502,030km</a:t>
            </a:r>
            <a:endParaRPr lang="ko-KR" altLang="en-US" sz="7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221934" y="3202188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59" name="직사각형 90"/>
          <p:cNvSpPr>
            <a:spLocks noChangeArrowheads="1"/>
          </p:cNvSpPr>
          <p:nvPr/>
        </p:nvSpPr>
        <p:spPr bwMode="auto">
          <a:xfrm>
            <a:off x="859570" y="3522412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979242" y="3610768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300,030km</a:t>
            </a:r>
            <a:endParaRPr lang="ko-KR" altLang="en-US" sz="7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221934" y="3582991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62" name="직사각형 90"/>
          <p:cNvSpPr>
            <a:spLocks noChangeArrowheads="1"/>
          </p:cNvSpPr>
          <p:nvPr/>
        </p:nvSpPr>
        <p:spPr bwMode="auto">
          <a:xfrm>
            <a:off x="859570" y="3903215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979242" y="3979609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160.000km</a:t>
            </a:r>
            <a:endParaRPr lang="ko-KR" altLang="en-US" sz="7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1221934" y="3963794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544525" y="4298557"/>
            <a:ext cx="37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5</a:t>
            </a:r>
            <a:endParaRPr lang="ko-KR" altLang="en-US" sz="1200" b="1" dirty="0"/>
          </a:p>
        </p:txBody>
      </p:sp>
      <p:sp>
        <p:nvSpPr>
          <p:cNvPr id="66" name="직사각형 90"/>
          <p:cNvSpPr>
            <a:spLocks noChangeArrowheads="1"/>
          </p:cNvSpPr>
          <p:nvPr/>
        </p:nvSpPr>
        <p:spPr bwMode="auto">
          <a:xfrm>
            <a:off x="859570" y="4284018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979242" y="4359136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159.425km</a:t>
            </a:r>
            <a:endParaRPr lang="ko-KR" altLang="en-US" sz="7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1221934" y="4344597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544525" y="4673563"/>
            <a:ext cx="37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6</a:t>
            </a:r>
            <a:endParaRPr lang="ko-KR" altLang="en-US" sz="1200" b="1" dirty="0"/>
          </a:p>
        </p:txBody>
      </p:sp>
      <p:sp>
        <p:nvSpPr>
          <p:cNvPr id="70" name="직사각형 90"/>
          <p:cNvSpPr>
            <a:spLocks noChangeArrowheads="1"/>
          </p:cNvSpPr>
          <p:nvPr/>
        </p:nvSpPr>
        <p:spPr bwMode="auto">
          <a:xfrm>
            <a:off x="859570" y="4664821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979242" y="4734142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99,586km</a:t>
            </a:r>
            <a:endParaRPr lang="ko-KR" altLang="en-US" sz="7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1221934" y="4725400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544525" y="5051719"/>
            <a:ext cx="37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7</a:t>
            </a:r>
            <a:endParaRPr lang="ko-KR" altLang="en-US" sz="1200" b="1" dirty="0"/>
          </a:p>
        </p:txBody>
      </p:sp>
      <p:sp>
        <p:nvSpPr>
          <p:cNvPr id="74" name="직사각형 90"/>
          <p:cNvSpPr>
            <a:spLocks noChangeArrowheads="1"/>
          </p:cNvSpPr>
          <p:nvPr/>
        </p:nvSpPr>
        <p:spPr bwMode="auto">
          <a:xfrm>
            <a:off x="859570" y="5045623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979242" y="5112298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99,400km</a:t>
            </a:r>
            <a:endParaRPr lang="ko-KR" altLang="en-US" sz="7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1221934" y="5106202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77" name="타원 76"/>
          <p:cNvSpPr/>
          <p:nvPr/>
        </p:nvSpPr>
        <p:spPr>
          <a:xfrm>
            <a:off x="1259632" y="25419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80" name="타원 79"/>
          <p:cNvSpPr/>
          <p:nvPr/>
        </p:nvSpPr>
        <p:spPr>
          <a:xfrm>
            <a:off x="436291" y="269519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88" name="TextBox 87"/>
          <p:cNvSpPr txBox="1"/>
          <p:nvPr/>
        </p:nvSpPr>
        <p:spPr>
          <a:xfrm>
            <a:off x="3376077" y="3943414"/>
            <a:ext cx="37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4</a:t>
            </a:r>
            <a:endParaRPr lang="ko-KR" altLang="en-US" sz="1200" b="1" dirty="0"/>
          </a:p>
        </p:txBody>
      </p:sp>
      <p:sp>
        <p:nvSpPr>
          <p:cNvPr id="90" name="직사각형 90"/>
          <p:cNvSpPr>
            <a:spLocks noChangeArrowheads="1"/>
          </p:cNvSpPr>
          <p:nvPr/>
        </p:nvSpPr>
        <p:spPr bwMode="auto">
          <a:xfrm>
            <a:off x="3691122" y="2785190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741053" y="2851865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1027</a:t>
            </a:r>
            <a:endParaRPr lang="ko-KR" altLang="en-US" sz="70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4053486" y="2845769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pic>
        <p:nvPicPr>
          <p:cNvPr id="93" name="Picture 2" descr="medal icon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1" t="11186" r="35120" b="15578"/>
          <a:stretch/>
        </p:blipFill>
        <p:spPr bwMode="auto">
          <a:xfrm>
            <a:off x="3473631" y="3136429"/>
            <a:ext cx="174340" cy="38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medal icon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0" t="10427" r="4743" b="15577"/>
          <a:stretch/>
        </p:blipFill>
        <p:spPr bwMode="auto">
          <a:xfrm>
            <a:off x="3487883" y="3568477"/>
            <a:ext cx="159044" cy="34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medal icon에 대한 이미지 검색결과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 t="10209" r="64569" b="15577"/>
          <a:stretch/>
        </p:blipFill>
        <p:spPr bwMode="auto">
          <a:xfrm>
            <a:off x="3474407" y="2763784"/>
            <a:ext cx="165630" cy="33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직사각형 90"/>
          <p:cNvSpPr>
            <a:spLocks noChangeArrowheads="1"/>
          </p:cNvSpPr>
          <p:nvPr/>
        </p:nvSpPr>
        <p:spPr bwMode="auto">
          <a:xfrm>
            <a:off x="3691122" y="3165993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053486" y="3226572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98" name="직사각형 90"/>
          <p:cNvSpPr>
            <a:spLocks noChangeArrowheads="1"/>
          </p:cNvSpPr>
          <p:nvPr/>
        </p:nvSpPr>
        <p:spPr bwMode="auto">
          <a:xfrm>
            <a:off x="3691122" y="3546796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741053" y="3635152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852</a:t>
            </a:r>
            <a:endParaRPr lang="ko-KR" altLang="en-US" sz="700" b="1" dirty="0"/>
          </a:p>
        </p:txBody>
      </p:sp>
      <p:sp>
        <p:nvSpPr>
          <p:cNvPr id="100" name="TextBox 99"/>
          <p:cNvSpPr txBox="1"/>
          <p:nvPr/>
        </p:nvSpPr>
        <p:spPr>
          <a:xfrm>
            <a:off x="4053486" y="3607375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01" name="직사각형 90"/>
          <p:cNvSpPr>
            <a:spLocks noChangeArrowheads="1"/>
          </p:cNvSpPr>
          <p:nvPr/>
        </p:nvSpPr>
        <p:spPr bwMode="auto">
          <a:xfrm>
            <a:off x="3691122" y="3927599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741053" y="4003993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700</a:t>
            </a:r>
            <a:endParaRPr lang="ko-KR" altLang="en-US" sz="7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4053486" y="3988178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3376077" y="4322941"/>
            <a:ext cx="37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5</a:t>
            </a:r>
            <a:endParaRPr lang="ko-KR" altLang="en-US" sz="1200" b="1" dirty="0"/>
          </a:p>
        </p:txBody>
      </p:sp>
      <p:sp>
        <p:nvSpPr>
          <p:cNvPr id="105" name="직사각형 90"/>
          <p:cNvSpPr>
            <a:spLocks noChangeArrowheads="1"/>
          </p:cNvSpPr>
          <p:nvPr/>
        </p:nvSpPr>
        <p:spPr bwMode="auto">
          <a:xfrm>
            <a:off x="3691122" y="4308402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741053" y="4383520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652</a:t>
            </a:r>
            <a:endParaRPr lang="ko-KR" altLang="en-US" sz="7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4053486" y="4368981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3376077" y="4697947"/>
            <a:ext cx="37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6</a:t>
            </a:r>
            <a:endParaRPr lang="ko-KR" altLang="en-US" sz="1200" b="1" dirty="0"/>
          </a:p>
        </p:txBody>
      </p:sp>
      <p:sp>
        <p:nvSpPr>
          <p:cNvPr id="109" name="직사각형 90"/>
          <p:cNvSpPr>
            <a:spLocks noChangeArrowheads="1"/>
          </p:cNvSpPr>
          <p:nvPr/>
        </p:nvSpPr>
        <p:spPr bwMode="auto">
          <a:xfrm>
            <a:off x="3691122" y="4689205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741053" y="4758526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200</a:t>
            </a:r>
            <a:endParaRPr lang="ko-KR" altLang="en-US" sz="700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4053486" y="4749784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3376077" y="5076103"/>
            <a:ext cx="372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7</a:t>
            </a:r>
            <a:endParaRPr lang="ko-KR" altLang="en-US" sz="1200" b="1" dirty="0"/>
          </a:p>
        </p:txBody>
      </p:sp>
      <p:sp>
        <p:nvSpPr>
          <p:cNvPr id="113" name="직사각형 90"/>
          <p:cNvSpPr>
            <a:spLocks noChangeArrowheads="1"/>
          </p:cNvSpPr>
          <p:nvPr/>
        </p:nvSpPr>
        <p:spPr bwMode="auto">
          <a:xfrm>
            <a:off x="3691122" y="5070007"/>
            <a:ext cx="374556" cy="314663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latinLnBrk="1" hangingPunct="1"/>
            <a:r>
              <a:rPr lang="en-US" altLang="ko-KR" sz="800" b="1" dirty="0" err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Img</a:t>
            </a:r>
            <a:r>
              <a:rPr lang="ko-KR" altLang="en-US" sz="8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  <a:sym typeface="Gill Sans"/>
              </a:rPr>
              <a:t> 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4741053" y="5136682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100</a:t>
            </a:r>
            <a:endParaRPr lang="ko-KR" altLang="en-US" sz="7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4053486" y="5130586"/>
            <a:ext cx="5162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홍길동</a:t>
            </a:r>
            <a:endParaRPr lang="ko-KR" altLang="en-US" sz="800" b="1" dirty="0"/>
          </a:p>
        </p:txBody>
      </p:sp>
      <p:sp>
        <p:nvSpPr>
          <p:cNvPr id="116" name="TextBox 115"/>
          <p:cNvSpPr txBox="1"/>
          <p:nvPr/>
        </p:nvSpPr>
        <p:spPr>
          <a:xfrm>
            <a:off x="4741053" y="3231705"/>
            <a:ext cx="695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b="1" dirty="0" smtClean="0"/>
              <a:t>900</a:t>
            </a:r>
            <a:endParaRPr lang="ko-KR" altLang="en-US" sz="700" b="1" dirty="0"/>
          </a:p>
        </p:txBody>
      </p:sp>
      <p:graphicFrame>
        <p:nvGraphicFramePr>
          <p:cNvPr id="117" name="표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855385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랭킹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회원순위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뒤로 버튼 클릭 시 이전 페이지로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2)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지역선택 탭</a:t>
                      </a:r>
                      <a:endParaRPr lang="en-US" altLang="ko-KR" sz="105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3) </a:t>
                      </a: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</a:t>
                      </a: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 선택박스</a:t>
                      </a:r>
                      <a:endParaRPr lang="en-US" altLang="ko-KR" sz="105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-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지역 선택 가능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서울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경기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인천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강원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세종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충남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충북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부산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울산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경남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경북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대구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광주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전남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전북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제주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군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 선택박스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지역별 군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나의 총 이동거리 표시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이동거리 누적 많은 순부터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순위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이미지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거리 순으로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나의 총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활동수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8)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활동수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기록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활동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많은 순부터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순위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프로필 이미지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활동수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순으로 노출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총 주행거리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총활동수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탭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 위 아래로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스와이프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해도 탭은 고정</a:t>
                      </a:r>
                      <a:endParaRPr lang="en-US" altLang="ko-KR" sz="105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총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이동거리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올해 누적 이동거리 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올해 누적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총 </a:t>
                      </a:r>
                      <a:r>
                        <a:rPr lang="ko-KR" altLang="en-US" sz="105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활동수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올해 기록을 많이 한 순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10)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통계 버튼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5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history_chart_bike</a:t>
                      </a:r>
                      <a:r>
                        <a:rPr lang="en-US" altLang="ko-KR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05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lang="en-US" altLang="ko-KR" sz="105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9" name="타원 118"/>
          <p:cNvSpPr/>
          <p:nvPr/>
        </p:nvSpPr>
        <p:spPr>
          <a:xfrm>
            <a:off x="1856928" y="195991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120" name="직사각형 119"/>
          <p:cNvSpPr/>
          <p:nvPr/>
        </p:nvSpPr>
        <p:spPr>
          <a:xfrm>
            <a:off x="746331" y="2327280"/>
            <a:ext cx="815769" cy="1440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도 선택 ▼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1641226" y="2327280"/>
            <a:ext cx="842541" cy="1440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군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구 선택     ▼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543804" y="16202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124" name="타원 123"/>
          <p:cNvSpPr/>
          <p:nvPr/>
        </p:nvSpPr>
        <p:spPr>
          <a:xfrm>
            <a:off x="656331" y="230444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125" name="타원 124"/>
          <p:cNvSpPr/>
          <p:nvPr/>
        </p:nvSpPr>
        <p:spPr>
          <a:xfrm>
            <a:off x="1547664" y="230980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126" name="타원 125"/>
          <p:cNvSpPr/>
          <p:nvPr/>
        </p:nvSpPr>
        <p:spPr>
          <a:xfrm>
            <a:off x="4376709" y="25419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127" name="타원 126"/>
          <p:cNvSpPr/>
          <p:nvPr/>
        </p:nvSpPr>
        <p:spPr>
          <a:xfrm>
            <a:off x="3264716" y="269519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130" name="TextBox 129"/>
          <p:cNvSpPr txBox="1"/>
          <p:nvPr/>
        </p:nvSpPr>
        <p:spPr>
          <a:xfrm>
            <a:off x="559465" y="653205"/>
            <a:ext cx="228837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지역 선택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2411878" y="1722665"/>
            <a:ext cx="210889" cy="210889"/>
            <a:chOff x="4489435" y="3322330"/>
            <a:chExt cx="258859" cy="258860"/>
          </a:xfrm>
        </p:grpSpPr>
        <p:sp>
          <p:nvSpPr>
            <p:cNvPr id="122" name="모서리가 둥근 직사각형 121"/>
            <p:cNvSpPr/>
            <p:nvPr/>
          </p:nvSpPr>
          <p:spPr>
            <a:xfrm>
              <a:off x="4489435" y="3322330"/>
              <a:ext cx="258859" cy="25886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Line Chart"/>
            <p:cNvSpPr>
              <a:spLocks noChangeAspect="1" noEditPoints="1"/>
            </p:cNvSpPr>
            <p:nvPr/>
          </p:nvSpPr>
          <p:spPr bwMode="auto">
            <a:xfrm>
              <a:off x="4514483" y="3364616"/>
              <a:ext cx="206959" cy="174496"/>
            </a:xfrm>
            <a:custGeom>
              <a:avLst/>
              <a:gdLst>
                <a:gd name="T0" fmla="*/ 613 w 667"/>
                <a:gd name="T1" fmla="*/ 27 h 560"/>
                <a:gd name="T2" fmla="*/ 475 w 667"/>
                <a:gd name="T3" fmla="*/ 161 h 560"/>
                <a:gd name="T4" fmla="*/ 454 w 667"/>
                <a:gd name="T5" fmla="*/ 163 h 560"/>
                <a:gd name="T6" fmla="*/ 360 w 667"/>
                <a:gd name="T7" fmla="*/ 107 h 560"/>
                <a:gd name="T8" fmla="*/ 307 w 667"/>
                <a:gd name="T9" fmla="*/ 107 h 560"/>
                <a:gd name="T10" fmla="*/ 210 w 667"/>
                <a:gd name="T11" fmla="*/ 188 h 560"/>
                <a:gd name="T12" fmla="*/ 173 w 667"/>
                <a:gd name="T13" fmla="*/ 211 h 560"/>
                <a:gd name="T14" fmla="*/ 27 w 667"/>
                <a:gd name="T15" fmla="*/ 267 h 560"/>
                <a:gd name="T16" fmla="*/ 27 w 667"/>
                <a:gd name="T17" fmla="*/ 320 h 560"/>
                <a:gd name="T18" fmla="*/ 185 w 667"/>
                <a:gd name="T19" fmla="*/ 235 h 560"/>
                <a:gd name="T20" fmla="*/ 227 w 667"/>
                <a:gd name="T21" fmla="*/ 213 h 560"/>
                <a:gd name="T22" fmla="*/ 324 w 667"/>
                <a:gd name="T23" fmla="*/ 131 h 560"/>
                <a:gd name="T24" fmla="*/ 346 w 667"/>
                <a:gd name="T25" fmla="*/ 130 h 560"/>
                <a:gd name="T26" fmla="*/ 440 w 667"/>
                <a:gd name="T27" fmla="*/ 187 h 560"/>
                <a:gd name="T28" fmla="*/ 493 w 667"/>
                <a:gd name="T29" fmla="*/ 187 h 560"/>
                <a:gd name="T30" fmla="*/ 632 w 667"/>
                <a:gd name="T31" fmla="*/ 52 h 560"/>
                <a:gd name="T32" fmla="*/ 667 w 667"/>
                <a:gd name="T33" fmla="*/ 27 h 560"/>
                <a:gd name="T34" fmla="*/ 640 w 667"/>
                <a:gd name="T35" fmla="*/ 347 h 560"/>
                <a:gd name="T36" fmla="*/ 614 w 667"/>
                <a:gd name="T37" fmla="*/ 379 h 560"/>
                <a:gd name="T38" fmla="*/ 467 w 667"/>
                <a:gd name="T39" fmla="*/ 507 h 560"/>
                <a:gd name="T40" fmla="*/ 359 w 667"/>
                <a:gd name="T41" fmla="*/ 407 h 560"/>
                <a:gd name="T42" fmla="*/ 333 w 667"/>
                <a:gd name="T43" fmla="*/ 373 h 560"/>
                <a:gd name="T44" fmla="*/ 307 w 667"/>
                <a:gd name="T45" fmla="*/ 404 h 560"/>
                <a:gd name="T46" fmla="*/ 200 w 667"/>
                <a:gd name="T47" fmla="*/ 480 h 560"/>
                <a:gd name="T48" fmla="*/ 51 w 667"/>
                <a:gd name="T49" fmla="*/ 470 h 560"/>
                <a:gd name="T50" fmla="*/ 0 w 667"/>
                <a:gd name="T51" fmla="*/ 480 h 560"/>
                <a:gd name="T52" fmla="*/ 47 w 667"/>
                <a:gd name="T53" fmla="*/ 497 h 560"/>
                <a:gd name="T54" fmla="*/ 200 w 667"/>
                <a:gd name="T55" fmla="*/ 533 h 560"/>
                <a:gd name="T56" fmla="*/ 226 w 667"/>
                <a:gd name="T57" fmla="*/ 503 h 560"/>
                <a:gd name="T58" fmla="*/ 333 w 667"/>
                <a:gd name="T59" fmla="*/ 427 h 560"/>
                <a:gd name="T60" fmla="*/ 441 w 667"/>
                <a:gd name="T61" fmla="*/ 526 h 560"/>
                <a:gd name="T62" fmla="*/ 467 w 667"/>
                <a:gd name="T63" fmla="*/ 560 h 560"/>
                <a:gd name="T64" fmla="*/ 493 w 667"/>
                <a:gd name="T65" fmla="*/ 527 h 560"/>
                <a:gd name="T66" fmla="*/ 640 w 667"/>
                <a:gd name="T67" fmla="*/ 400 h 560"/>
                <a:gd name="T68" fmla="*/ 640 w 667"/>
                <a:gd name="T69" fmla="*/ 347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7" h="560">
                  <a:moveTo>
                    <a:pt x="640" y="0"/>
                  </a:moveTo>
                  <a:cubicBezTo>
                    <a:pt x="625" y="0"/>
                    <a:pt x="613" y="12"/>
                    <a:pt x="613" y="27"/>
                  </a:cubicBezTo>
                  <a:cubicBezTo>
                    <a:pt x="613" y="29"/>
                    <a:pt x="613" y="31"/>
                    <a:pt x="614" y="32"/>
                  </a:cubicBezTo>
                  <a:lnTo>
                    <a:pt x="475" y="161"/>
                  </a:lnTo>
                  <a:cubicBezTo>
                    <a:pt x="472" y="160"/>
                    <a:pt x="469" y="160"/>
                    <a:pt x="467" y="160"/>
                  </a:cubicBezTo>
                  <a:cubicBezTo>
                    <a:pt x="462" y="160"/>
                    <a:pt x="458" y="161"/>
                    <a:pt x="454" y="163"/>
                  </a:cubicBezTo>
                  <a:lnTo>
                    <a:pt x="360" y="107"/>
                  </a:lnTo>
                  <a:cubicBezTo>
                    <a:pt x="360" y="107"/>
                    <a:pt x="360" y="107"/>
                    <a:pt x="360" y="107"/>
                  </a:cubicBezTo>
                  <a:cubicBezTo>
                    <a:pt x="360" y="92"/>
                    <a:pt x="348" y="80"/>
                    <a:pt x="333" y="80"/>
                  </a:cubicBezTo>
                  <a:cubicBezTo>
                    <a:pt x="319" y="80"/>
                    <a:pt x="307" y="92"/>
                    <a:pt x="307" y="107"/>
                  </a:cubicBezTo>
                  <a:cubicBezTo>
                    <a:pt x="307" y="108"/>
                    <a:pt x="307" y="109"/>
                    <a:pt x="307" y="111"/>
                  </a:cubicBezTo>
                  <a:lnTo>
                    <a:pt x="210" y="188"/>
                  </a:lnTo>
                  <a:cubicBezTo>
                    <a:pt x="206" y="187"/>
                    <a:pt x="203" y="187"/>
                    <a:pt x="200" y="187"/>
                  </a:cubicBezTo>
                  <a:cubicBezTo>
                    <a:pt x="186" y="187"/>
                    <a:pt x="175" y="197"/>
                    <a:pt x="173" y="211"/>
                  </a:cubicBezTo>
                  <a:lnTo>
                    <a:pt x="42" y="271"/>
                  </a:lnTo>
                  <a:cubicBezTo>
                    <a:pt x="37" y="268"/>
                    <a:pt x="32" y="267"/>
                    <a:pt x="27" y="267"/>
                  </a:cubicBezTo>
                  <a:cubicBezTo>
                    <a:pt x="12" y="267"/>
                    <a:pt x="0" y="279"/>
                    <a:pt x="0" y="293"/>
                  </a:cubicBezTo>
                  <a:cubicBezTo>
                    <a:pt x="0" y="308"/>
                    <a:pt x="12" y="320"/>
                    <a:pt x="27" y="320"/>
                  </a:cubicBezTo>
                  <a:cubicBezTo>
                    <a:pt x="40" y="320"/>
                    <a:pt x="52" y="309"/>
                    <a:pt x="53" y="296"/>
                  </a:cubicBezTo>
                  <a:lnTo>
                    <a:pt x="185" y="235"/>
                  </a:lnTo>
                  <a:cubicBezTo>
                    <a:pt x="189" y="238"/>
                    <a:pt x="194" y="240"/>
                    <a:pt x="200" y="240"/>
                  </a:cubicBezTo>
                  <a:cubicBezTo>
                    <a:pt x="215" y="240"/>
                    <a:pt x="227" y="228"/>
                    <a:pt x="227" y="213"/>
                  </a:cubicBezTo>
                  <a:cubicBezTo>
                    <a:pt x="227" y="212"/>
                    <a:pt x="226" y="211"/>
                    <a:pt x="226" y="209"/>
                  </a:cubicBezTo>
                  <a:lnTo>
                    <a:pt x="324" y="131"/>
                  </a:lnTo>
                  <a:cubicBezTo>
                    <a:pt x="327" y="133"/>
                    <a:pt x="330" y="133"/>
                    <a:pt x="333" y="133"/>
                  </a:cubicBezTo>
                  <a:cubicBezTo>
                    <a:pt x="338" y="133"/>
                    <a:pt x="342" y="132"/>
                    <a:pt x="346" y="130"/>
                  </a:cubicBezTo>
                  <a:lnTo>
                    <a:pt x="440" y="186"/>
                  </a:lnTo>
                  <a:cubicBezTo>
                    <a:pt x="440" y="186"/>
                    <a:pt x="440" y="186"/>
                    <a:pt x="440" y="187"/>
                  </a:cubicBezTo>
                  <a:cubicBezTo>
                    <a:pt x="440" y="201"/>
                    <a:pt x="452" y="213"/>
                    <a:pt x="467" y="213"/>
                  </a:cubicBezTo>
                  <a:cubicBezTo>
                    <a:pt x="481" y="213"/>
                    <a:pt x="493" y="201"/>
                    <a:pt x="493" y="187"/>
                  </a:cubicBezTo>
                  <a:cubicBezTo>
                    <a:pt x="493" y="185"/>
                    <a:pt x="493" y="183"/>
                    <a:pt x="493" y="181"/>
                  </a:cubicBezTo>
                  <a:lnTo>
                    <a:pt x="632" y="52"/>
                  </a:lnTo>
                  <a:cubicBezTo>
                    <a:pt x="635" y="53"/>
                    <a:pt x="637" y="53"/>
                    <a:pt x="640" y="53"/>
                  </a:cubicBezTo>
                  <a:cubicBezTo>
                    <a:pt x="655" y="53"/>
                    <a:pt x="667" y="41"/>
                    <a:pt x="667" y="27"/>
                  </a:cubicBezTo>
                  <a:cubicBezTo>
                    <a:pt x="667" y="12"/>
                    <a:pt x="655" y="0"/>
                    <a:pt x="640" y="0"/>
                  </a:cubicBezTo>
                  <a:close/>
                  <a:moveTo>
                    <a:pt x="640" y="347"/>
                  </a:moveTo>
                  <a:cubicBezTo>
                    <a:pt x="625" y="347"/>
                    <a:pt x="613" y="359"/>
                    <a:pt x="613" y="373"/>
                  </a:cubicBezTo>
                  <a:cubicBezTo>
                    <a:pt x="613" y="375"/>
                    <a:pt x="613" y="377"/>
                    <a:pt x="614" y="379"/>
                  </a:cubicBezTo>
                  <a:lnTo>
                    <a:pt x="474" y="508"/>
                  </a:lnTo>
                  <a:cubicBezTo>
                    <a:pt x="472" y="507"/>
                    <a:pt x="469" y="507"/>
                    <a:pt x="467" y="507"/>
                  </a:cubicBezTo>
                  <a:cubicBezTo>
                    <a:pt x="464" y="507"/>
                    <a:pt x="462" y="507"/>
                    <a:pt x="460" y="507"/>
                  </a:cubicBezTo>
                  <a:lnTo>
                    <a:pt x="359" y="407"/>
                  </a:lnTo>
                  <a:cubicBezTo>
                    <a:pt x="360" y="405"/>
                    <a:pt x="360" y="402"/>
                    <a:pt x="360" y="400"/>
                  </a:cubicBezTo>
                  <a:cubicBezTo>
                    <a:pt x="360" y="385"/>
                    <a:pt x="348" y="373"/>
                    <a:pt x="333" y="373"/>
                  </a:cubicBezTo>
                  <a:cubicBezTo>
                    <a:pt x="319" y="373"/>
                    <a:pt x="307" y="385"/>
                    <a:pt x="307" y="400"/>
                  </a:cubicBezTo>
                  <a:cubicBezTo>
                    <a:pt x="307" y="401"/>
                    <a:pt x="307" y="403"/>
                    <a:pt x="307" y="404"/>
                  </a:cubicBezTo>
                  <a:lnTo>
                    <a:pt x="210" y="482"/>
                  </a:lnTo>
                  <a:cubicBezTo>
                    <a:pt x="206" y="481"/>
                    <a:pt x="203" y="480"/>
                    <a:pt x="200" y="480"/>
                  </a:cubicBezTo>
                  <a:cubicBezTo>
                    <a:pt x="192" y="480"/>
                    <a:pt x="184" y="484"/>
                    <a:pt x="179" y="490"/>
                  </a:cubicBezTo>
                  <a:lnTo>
                    <a:pt x="51" y="470"/>
                  </a:lnTo>
                  <a:cubicBezTo>
                    <a:pt x="47" y="460"/>
                    <a:pt x="38" y="453"/>
                    <a:pt x="27" y="453"/>
                  </a:cubicBezTo>
                  <a:cubicBezTo>
                    <a:pt x="12" y="453"/>
                    <a:pt x="0" y="465"/>
                    <a:pt x="0" y="480"/>
                  </a:cubicBezTo>
                  <a:cubicBezTo>
                    <a:pt x="0" y="495"/>
                    <a:pt x="12" y="507"/>
                    <a:pt x="27" y="507"/>
                  </a:cubicBezTo>
                  <a:cubicBezTo>
                    <a:pt x="35" y="507"/>
                    <a:pt x="42" y="503"/>
                    <a:pt x="47" y="497"/>
                  </a:cubicBezTo>
                  <a:lnTo>
                    <a:pt x="175" y="516"/>
                  </a:lnTo>
                  <a:cubicBezTo>
                    <a:pt x="179" y="526"/>
                    <a:pt x="189" y="533"/>
                    <a:pt x="200" y="533"/>
                  </a:cubicBezTo>
                  <a:cubicBezTo>
                    <a:pt x="215" y="533"/>
                    <a:pt x="227" y="521"/>
                    <a:pt x="227" y="507"/>
                  </a:cubicBezTo>
                  <a:cubicBezTo>
                    <a:pt x="227" y="505"/>
                    <a:pt x="226" y="504"/>
                    <a:pt x="226" y="503"/>
                  </a:cubicBezTo>
                  <a:lnTo>
                    <a:pt x="324" y="425"/>
                  </a:lnTo>
                  <a:cubicBezTo>
                    <a:pt x="327" y="426"/>
                    <a:pt x="330" y="427"/>
                    <a:pt x="333" y="427"/>
                  </a:cubicBezTo>
                  <a:cubicBezTo>
                    <a:pt x="336" y="427"/>
                    <a:pt x="338" y="426"/>
                    <a:pt x="340" y="426"/>
                  </a:cubicBezTo>
                  <a:lnTo>
                    <a:pt x="441" y="526"/>
                  </a:lnTo>
                  <a:cubicBezTo>
                    <a:pt x="440" y="529"/>
                    <a:pt x="440" y="531"/>
                    <a:pt x="440" y="533"/>
                  </a:cubicBezTo>
                  <a:cubicBezTo>
                    <a:pt x="440" y="548"/>
                    <a:pt x="452" y="560"/>
                    <a:pt x="467" y="560"/>
                  </a:cubicBezTo>
                  <a:cubicBezTo>
                    <a:pt x="481" y="560"/>
                    <a:pt x="493" y="548"/>
                    <a:pt x="493" y="533"/>
                  </a:cubicBezTo>
                  <a:cubicBezTo>
                    <a:pt x="493" y="531"/>
                    <a:pt x="493" y="529"/>
                    <a:pt x="493" y="527"/>
                  </a:cubicBezTo>
                  <a:lnTo>
                    <a:pt x="632" y="399"/>
                  </a:lnTo>
                  <a:cubicBezTo>
                    <a:pt x="635" y="399"/>
                    <a:pt x="637" y="400"/>
                    <a:pt x="640" y="400"/>
                  </a:cubicBezTo>
                  <a:cubicBezTo>
                    <a:pt x="655" y="400"/>
                    <a:pt x="667" y="388"/>
                    <a:pt x="667" y="373"/>
                  </a:cubicBezTo>
                  <a:cubicBezTo>
                    <a:pt x="667" y="359"/>
                    <a:pt x="655" y="347"/>
                    <a:pt x="640" y="3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n w="19050">
                  <a:solidFill>
                    <a:schemeClr val="tx1"/>
                  </a:solidFill>
                </a:ln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9" name="그룹 128"/>
          <p:cNvGrpSpPr/>
          <p:nvPr/>
        </p:nvGrpSpPr>
        <p:grpSpPr>
          <a:xfrm>
            <a:off x="5298813" y="1722664"/>
            <a:ext cx="210889" cy="210889"/>
            <a:chOff x="4489435" y="3322330"/>
            <a:chExt cx="258859" cy="258860"/>
          </a:xfrm>
        </p:grpSpPr>
        <p:sp>
          <p:nvSpPr>
            <p:cNvPr id="131" name="모서리가 둥근 직사각형 130"/>
            <p:cNvSpPr/>
            <p:nvPr/>
          </p:nvSpPr>
          <p:spPr>
            <a:xfrm>
              <a:off x="4489435" y="3322330"/>
              <a:ext cx="258859" cy="25886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Line Chart"/>
            <p:cNvSpPr>
              <a:spLocks noChangeAspect="1" noEditPoints="1"/>
            </p:cNvSpPr>
            <p:nvPr/>
          </p:nvSpPr>
          <p:spPr bwMode="auto">
            <a:xfrm>
              <a:off x="4514483" y="3364616"/>
              <a:ext cx="206959" cy="174496"/>
            </a:xfrm>
            <a:custGeom>
              <a:avLst/>
              <a:gdLst>
                <a:gd name="T0" fmla="*/ 613 w 667"/>
                <a:gd name="T1" fmla="*/ 27 h 560"/>
                <a:gd name="T2" fmla="*/ 475 w 667"/>
                <a:gd name="T3" fmla="*/ 161 h 560"/>
                <a:gd name="T4" fmla="*/ 454 w 667"/>
                <a:gd name="T5" fmla="*/ 163 h 560"/>
                <a:gd name="T6" fmla="*/ 360 w 667"/>
                <a:gd name="T7" fmla="*/ 107 h 560"/>
                <a:gd name="T8" fmla="*/ 307 w 667"/>
                <a:gd name="T9" fmla="*/ 107 h 560"/>
                <a:gd name="T10" fmla="*/ 210 w 667"/>
                <a:gd name="T11" fmla="*/ 188 h 560"/>
                <a:gd name="T12" fmla="*/ 173 w 667"/>
                <a:gd name="T13" fmla="*/ 211 h 560"/>
                <a:gd name="T14" fmla="*/ 27 w 667"/>
                <a:gd name="T15" fmla="*/ 267 h 560"/>
                <a:gd name="T16" fmla="*/ 27 w 667"/>
                <a:gd name="T17" fmla="*/ 320 h 560"/>
                <a:gd name="T18" fmla="*/ 185 w 667"/>
                <a:gd name="T19" fmla="*/ 235 h 560"/>
                <a:gd name="T20" fmla="*/ 227 w 667"/>
                <a:gd name="T21" fmla="*/ 213 h 560"/>
                <a:gd name="T22" fmla="*/ 324 w 667"/>
                <a:gd name="T23" fmla="*/ 131 h 560"/>
                <a:gd name="T24" fmla="*/ 346 w 667"/>
                <a:gd name="T25" fmla="*/ 130 h 560"/>
                <a:gd name="T26" fmla="*/ 440 w 667"/>
                <a:gd name="T27" fmla="*/ 187 h 560"/>
                <a:gd name="T28" fmla="*/ 493 w 667"/>
                <a:gd name="T29" fmla="*/ 187 h 560"/>
                <a:gd name="T30" fmla="*/ 632 w 667"/>
                <a:gd name="T31" fmla="*/ 52 h 560"/>
                <a:gd name="T32" fmla="*/ 667 w 667"/>
                <a:gd name="T33" fmla="*/ 27 h 560"/>
                <a:gd name="T34" fmla="*/ 640 w 667"/>
                <a:gd name="T35" fmla="*/ 347 h 560"/>
                <a:gd name="T36" fmla="*/ 614 w 667"/>
                <a:gd name="T37" fmla="*/ 379 h 560"/>
                <a:gd name="T38" fmla="*/ 467 w 667"/>
                <a:gd name="T39" fmla="*/ 507 h 560"/>
                <a:gd name="T40" fmla="*/ 359 w 667"/>
                <a:gd name="T41" fmla="*/ 407 h 560"/>
                <a:gd name="T42" fmla="*/ 333 w 667"/>
                <a:gd name="T43" fmla="*/ 373 h 560"/>
                <a:gd name="T44" fmla="*/ 307 w 667"/>
                <a:gd name="T45" fmla="*/ 404 h 560"/>
                <a:gd name="T46" fmla="*/ 200 w 667"/>
                <a:gd name="T47" fmla="*/ 480 h 560"/>
                <a:gd name="T48" fmla="*/ 51 w 667"/>
                <a:gd name="T49" fmla="*/ 470 h 560"/>
                <a:gd name="T50" fmla="*/ 0 w 667"/>
                <a:gd name="T51" fmla="*/ 480 h 560"/>
                <a:gd name="T52" fmla="*/ 47 w 667"/>
                <a:gd name="T53" fmla="*/ 497 h 560"/>
                <a:gd name="T54" fmla="*/ 200 w 667"/>
                <a:gd name="T55" fmla="*/ 533 h 560"/>
                <a:gd name="T56" fmla="*/ 226 w 667"/>
                <a:gd name="T57" fmla="*/ 503 h 560"/>
                <a:gd name="T58" fmla="*/ 333 w 667"/>
                <a:gd name="T59" fmla="*/ 427 h 560"/>
                <a:gd name="T60" fmla="*/ 441 w 667"/>
                <a:gd name="T61" fmla="*/ 526 h 560"/>
                <a:gd name="T62" fmla="*/ 467 w 667"/>
                <a:gd name="T63" fmla="*/ 560 h 560"/>
                <a:gd name="T64" fmla="*/ 493 w 667"/>
                <a:gd name="T65" fmla="*/ 527 h 560"/>
                <a:gd name="T66" fmla="*/ 640 w 667"/>
                <a:gd name="T67" fmla="*/ 400 h 560"/>
                <a:gd name="T68" fmla="*/ 640 w 667"/>
                <a:gd name="T69" fmla="*/ 347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7" h="560">
                  <a:moveTo>
                    <a:pt x="640" y="0"/>
                  </a:moveTo>
                  <a:cubicBezTo>
                    <a:pt x="625" y="0"/>
                    <a:pt x="613" y="12"/>
                    <a:pt x="613" y="27"/>
                  </a:cubicBezTo>
                  <a:cubicBezTo>
                    <a:pt x="613" y="29"/>
                    <a:pt x="613" y="31"/>
                    <a:pt x="614" y="32"/>
                  </a:cubicBezTo>
                  <a:lnTo>
                    <a:pt x="475" y="161"/>
                  </a:lnTo>
                  <a:cubicBezTo>
                    <a:pt x="472" y="160"/>
                    <a:pt x="469" y="160"/>
                    <a:pt x="467" y="160"/>
                  </a:cubicBezTo>
                  <a:cubicBezTo>
                    <a:pt x="462" y="160"/>
                    <a:pt x="458" y="161"/>
                    <a:pt x="454" y="163"/>
                  </a:cubicBezTo>
                  <a:lnTo>
                    <a:pt x="360" y="107"/>
                  </a:lnTo>
                  <a:cubicBezTo>
                    <a:pt x="360" y="107"/>
                    <a:pt x="360" y="107"/>
                    <a:pt x="360" y="107"/>
                  </a:cubicBezTo>
                  <a:cubicBezTo>
                    <a:pt x="360" y="92"/>
                    <a:pt x="348" y="80"/>
                    <a:pt x="333" y="80"/>
                  </a:cubicBezTo>
                  <a:cubicBezTo>
                    <a:pt x="319" y="80"/>
                    <a:pt x="307" y="92"/>
                    <a:pt x="307" y="107"/>
                  </a:cubicBezTo>
                  <a:cubicBezTo>
                    <a:pt x="307" y="108"/>
                    <a:pt x="307" y="109"/>
                    <a:pt x="307" y="111"/>
                  </a:cubicBezTo>
                  <a:lnTo>
                    <a:pt x="210" y="188"/>
                  </a:lnTo>
                  <a:cubicBezTo>
                    <a:pt x="206" y="187"/>
                    <a:pt x="203" y="187"/>
                    <a:pt x="200" y="187"/>
                  </a:cubicBezTo>
                  <a:cubicBezTo>
                    <a:pt x="186" y="187"/>
                    <a:pt x="175" y="197"/>
                    <a:pt x="173" y="211"/>
                  </a:cubicBezTo>
                  <a:lnTo>
                    <a:pt x="42" y="271"/>
                  </a:lnTo>
                  <a:cubicBezTo>
                    <a:pt x="37" y="268"/>
                    <a:pt x="32" y="267"/>
                    <a:pt x="27" y="267"/>
                  </a:cubicBezTo>
                  <a:cubicBezTo>
                    <a:pt x="12" y="267"/>
                    <a:pt x="0" y="279"/>
                    <a:pt x="0" y="293"/>
                  </a:cubicBezTo>
                  <a:cubicBezTo>
                    <a:pt x="0" y="308"/>
                    <a:pt x="12" y="320"/>
                    <a:pt x="27" y="320"/>
                  </a:cubicBezTo>
                  <a:cubicBezTo>
                    <a:pt x="40" y="320"/>
                    <a:pt x="52" y="309"/>
                    <a:pt x="53" y="296"/>
                  </a:cubicBezTo>
                  <a:lnTo>
                    <a:pt x="185" y="235"/>
                  </a:lnTo>
                  <a:cubicBezTo>
                    <a:pt x="189" y="238"/>
                    <a:pt x="194" y="240"/>
                    <a:pt x="200" y="240"/>
                  </a:cubicBezTo>
                  <a:cubicBezTo>
                    <a:pt x="215" y="240"/>
                    <a:pt x="227" y="228"/>
                    <a:pt x="227" y="213"/>
                  </a:cubicBezTo>
                  <a:cubicBezTo>
                    <a:pt x="227" y="212"/>
                    <a:pt x="226" y="211"/>
                    <a:pt x="226" y="209"/>
                  </a:cubicBezTo>
                  <a:lnTo>
                    <a:pt x="324" y="131"/>
                  </a:lnTo>
                  <a:cubicBezTo>
                    <a:pt x="327" y="133"/>
                    <a:pt x="330" y="133"/>
                    <a:pt x="333" y="133"/>
                  </a:cubicBezTo>
                  <a:cubicBezTo>
                    <a:pt x="338" y="133"/>
                    <a:pt x="342" y="132"/>
                    <a:pt x="346" y="130"/>
                  </a:cubicBezTo>
                  <a:lnTo>
                    <a:pt x="440" y="186"/>
                  </a:lnTo>
                  <a:cubicBezTo>
                    <a:pt x="440" y="186"/>
                    <a:pt x="440" y="186"/>
                    <a:pt x="440" y="187"/>
                  </a:cubicBezTo>
                  <a:cubicBezTo>
                    <a:pt x="440" y="201"/>
                    <a:pt x="452" y="213"/>
                    <a:pt x="467" y="213"/>
                  </a:cubicBezTo>
                  <a:cubicBezTo>
                    <a:pt x="481" y="213"/>
                    <a:pt x="493" y="201"/>
                    <a:pt x="493" y="187"/>
                  </a:cubicBezTo>
                  <a:cubicBezTo>
                    <a:pt x="493" y="185"/>
                    <a:pt x="493" y="183"/>
                    <a:pt x="493" y="181"/>
                  </a:cubicBezTo>
                  <a:lnTo>
                    <a:pt x="632" y="52"/>
                  </a:lnTo>
                  <a:cubicBezTo>
                    <a:pt x="635" y="53"/>
                    <a:pt x="637" y="53"/>
                    <a:pt x="640" y="53"/>
                  </a:cubicBezTo>
                  <a:cubicBezTo>
                    <a:pt x="655" y="53"/>
                    <a:pt x="667" y="41"/>
                    <a:pt x="667" y="27"/>
                  </a:cubicBezTo>
                  <a:cubicBezTo>
                    <a:pt x="667" y="12"/>
                    <a:pt x="655" y="0"/>
                    <a:pt x="640" y="0"/>
                  </a:cubicBezTo>
                  <a:close/>
                  <a:moveTo>
                    <a:pt x="640" y="347"/>
                  </a:moveTo>
                  <a:cubicBezTo>
                    <a:pt x="625" y="347"/>
                    <a:pt x="613" y="359"/>
                    <a:pt x="613" y="373"/>
                  </a:cubicBezTo>
                  <a:cubicBezTo>
                    <a:pt x="613" y="375"/>
                    <a:pt x="613" y="377"/>
                    <a:pt x="614" y="379"/>
                  </a:cubicBezTo>
                  <a:lnTo>
                    <a:pt x="474" y="508"/>
                  </a:lnTo>
                  <a:cubicBezTo>
                    <a:pt x="472" y="507"/>
                    <a:pt x="469" y="507"/>
                    <a:pt x="467" y="507"/>
                  </a:cubicBezTo>
                  <a:cubicBezTo>
                    <a:pt x="464" y="507"/>
                    <a:pt x="462" y="507"/>
                    <a:pt x="460" y="507"/>
                  </a:cubicBezTo>
                  <a:lnTo>
                    <a:pt x="359" y="407"/>
                  </a:lnTo>
                  <a:cubicBezTo>
                    <a:pt x="360" y="405"/>
                    <a:pt x="360" y="402"/>
                    <a:pt x="360" y="400"/>
                  </a:cubicBezTo>
                  <a:cubicBezTo>
                    <a:pt x="360" y="385"/>
                    <a:pt x="348" y="373"/>
                    <a:pt x="333" y="373"/>
                  </a:cubicBezTo>
                  <a:cubicBezTo>
                    <a:pt x="319" y="373"/>
                    <a:pt x="307" y="385"/>
                    <a:pt x="307" y="400"/>
                  </a:cubicBezTo>
                  <a:cubicBezTo>
                    <a:pt x="307" y="401"/>
                    <a:pt x="307" y="403"/>
                    <a:pt x="307" y="404"/>
                  </a:cubicBezTo>
                  <a:lnTo>
                    <a:pt x="210" y="482"/>
                  </a:lnTo>
                  <a:cubicBezTo>
                    <a:pt x="206" y="481"/>
                    <a:pt x="203" y="480"/>
                    <a:pt x="200" y="480"/>
                  </a:cubicBezTo>
                  <a:cubicBezTo>
                    <a:pt x="192" y="480"/>
                    <a:pt x="184" y="484"/>
                    <a:pt x="179" y="490"/>
                  </a:cubicBezTo>
                  <a:lnTo>
                    <a:pt x="51" y="470"/>
                  </a:lnTo>
                  <a:cubicBezTo>
                    <a:pt x="47" y="460"/>
                    <a:pt x="38" y="453"/>
                    <a:pt x="27" y="453"/>
                  </a:cubicBezTo>
                  <a:cubicBezTo>
                    <a:pt x="12" y="453"/>
                    <a:pt x="0" y="465"/>
                    <a:pt x="0" y="480"/>
                  </a:cubicBezTo>
                  <a:cubicBezTo>
                    <a:pt x="0" y="495"/>
                    <a:pt x="12" y="507"/>
                    <a:pt x="27" y="507"/>
                  </a:cubicBezTo>
                  <a:cubicBezTo>
                    <a:pt x="35" y="507"/>
                    <a:pt x="42" y="503"/>
                    <a:pt x="47" y="497"/>
                  </a:cubicBezTo>
                  <a:lnTo>
                    <a:pt x="175" y="516"/>
                  </a:lnTo>
                  <a:cubicBezTo>
                    <a:pt x="179" y="526"/>
                    <a:pt x="189" y="533"/>
                    <a:pt x="200" y="533"/>
                  </a:cubicBezTo>
                  <a:cubicBezTo>
                    <a:pt x="215" y="533"/>
                    <a:pt x="227" y="521"/>
                    <a:pt x="227" y="507"/>
                  </a:cubicBezTo>
                  <a:cubicBezTo>
                    <a:pt x="227" y="505"/>
                    <a:pt x="226" y="504"/>
                    <a:pt x="226" y="503"/>
                  </a:cubicBezTo>
                  <a:lnTo>
                    <a:pt x="324" y="425"/>
                  </a:lnTo>
                  <a:cubicBezTo>
                    <a:pt x="327" y="426"/>
                    <a:pt x="330" y="427"/>
                    <a:pt x="333" y="427"/>
                  </a:cubicBezTo>
                  <a:cubicBezTo>
                    <a:pt x="336" y="427"/>
                    <a:pt x="338" y="426"/>
                    <a:pt x="340" y="426"/>
                  </a:cubicBezTo>
                  <a:lnTo>
                    <a:pt x="441" y="526"/>
                  </a:lnTo>
                  <a:cubicBezTo>
                    <a:pt x="440" y="529"/>
                    <a:pt x="440" y="531"/>
                    <a:pt x="440" y="533"/>
                  </a:cubicBezTo>
                  <a:cubicBezTo>
                    <a:pt x="440" y="548"/>
                    <a:pt x="452" y="560"/>
                    <a:pt x="467" y="560"/>
                  </a:cubicBezTo>
                  <a:cubicBezTo>
                    <a:pt x="481" y="560"/>
                    <a:pt x="493" y="548"/>
                    <a:pt x="493" y="533"/>
                  </a:cubicBezTo>
                  <a:cubicBezTo>
                    <a:pt x="493" y="531"/>
                    <a:pt x="493" y="529"/>
                    <a:pt x="493" y="527"/>
                  </a:cubicBezTo>
                  <a:lnTo>
                    <a:pt x="632" y="399"/>
                  </a:lnTo>
                  <a:cubicBezTo>
                    <a:pt x="635" y="399"/>
                    <a:pt x="637" y="400"/>
                    <a:pt x="640" y="400"/>
                  </a:cubicBezTo>
                  <a:cubicBezTo>
                    <a:pt x="655" y="400"/>
                    <a:pt x="667" y="388"/>
                    <a:pt x="667" y="373"/>
                  </a:cubicBezTo>
                  <a:cubicBezTo>
                    <a:pt x="667" y="359"/>
                    <a:pt x="655" y="347"/>
                    <a:pt x="640" y="3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n w="19050">
                  <a:solidFill>
                    <a:schemeClr val="tx1"/>
                  </a:solidFill>
                </a:ln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3638491" y="2327280"/>
            <a:ext cx="815769" cy="1440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시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도 선택 ▼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4533386" y="2327280"/>
            <a:ext cx="842541" cy="14401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군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구 선택     ▼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3601122" y="230444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142" name="타원 141"/>
          <p:cNvSpPr/>
          <p:nvPr/>
        </p:nvSpPr>
        <p:spPr>
          <a:xfrm>
            <a:off x="4492455" y="230980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143" name="직사각형 142"/>
          <p:cNvSpPr/>
          <p:nvPr/>
        </p:nvSpPr>
        <p:spPr>
          <a:xfrm>
            <a:off x="552676" y="5244440"/>
            <a:ext cx="720000" cy="288032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총 주행거리</a:t>
            </a:r>
            <a:endParaRPr lang="en-US" altLang="ko-KR" sz="700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1272676" y="5244440"/>
            <a:ext cx="720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1991249" y="5244440"/>
            <a:ext cx="720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활동수</a:t>
            </a:r>
            <a:endParaRPr lang="en-US" altLang="ko-KR" sz="700" b="1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3384823" y="5244440"/>
            <a:ext cx="720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총 주행거리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4104823" y="5244440"/>
            <a:ext cx="720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4823396" y="5244440"/>
            <a:ext cx="720000" cy="2880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활동수</a:t>
            </a:r>
            <a:endParaRPr lang="en-US" altLang="ko-KR" sz="700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0" name="타원 149"/>
          <p:cNvSpPr/>
          <p:nvPr/>
        </p:nvSpPr>
        <p:spPr>
          <a:xfrm>
            <a:off x="1626794" y="2852952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51" name="타원 150"/>
          <p:cNvSpPr/>
          <p:nvPr/>
        </p:nvSpPr>
        <p:spPr>
          <a:xfrm>
            <a:off x="1626794" y="3212992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52" name="타원 151"/>
          <p:cNvSpPr/>
          <p:nvPr/>
        </p:nvSpPr>
        <p:spPr>
          <a:xfrm>
            <a:off x="1626794" y="3645040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53" name="타원 152"/>
          <p:cNvSpPr/>
          <p:nvPr/>
        </p:nvSpPr>
        <p:spPr>
          <a:xfrm>
            <a:off x="1626794" y="4005080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54" name="타원 153"/>
          <p:cNvSpPr/>
          <p:nvPr/>
        </p:nvSpPr>
        <p:spPr>
          <a:xfrm>
            <a:off x="1626794" y="4365120"/>
            <a:ext cx="144000" cy="144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준</a:t>
            </a:r>
            <a:endParaRPr lang="ko-KR" altLang="en-US" sz="700" dirty="0"/>
          </a:p>
        </p:txBody>
      </p:sp>
      <p:sp>
        <p:nvSpPr>
          <p:cNvPr id="155" name="타원 154"/>
          <p:cNvSpPr/>
          <p:nvPr/>
        </p:nvSpPr>
        <p:spPr>
          <a:xfrm>
            <a:off x="1626794" y="4725144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57" name="타원 156"/>
          <p:cNvSpPr/>
          <p:nvPr/>
        </p:nvSpPr>
        <p:spPr>
          <a:xfrm>
            <a:off x="4484709" y="2852952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58" name="타원 157"/>
          <p:cNvSpPr/>
          <p:nvPr/>
        </p:nvSpPr>
        <p:spPr>
          <a:xfrm>
            <a:off x="4484709" y="3212992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59" name="타원 158"/>
          <p:cNvSpPr/>
          <p:nvPr/>
        </p:nvSpPr>
        <p:spPr>
          <a:xfrm>
            <a:off x="4484709" y="3645040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60" name="타원 159"/>
          <p:cNvSpPr/>
          <p:nvPr/>
        </p:nvSpPr>
        <p:spPr>
          <a:xfrm>
            <a:off x="4484709" y="4005080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61" name="타원 160"/>
          <p:cNvSpPr/>
          <p:nvPr/>
        </p:nvSpPr>
        <p:spPr>
          <a:xfrm>
            <a:off x="4484709" y="4365120"/>
            <a:ext cx="144000" cy="144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준</a:t>
            </a:r>
            <a:endParaRPr lang="ko-KR" altLang="en-US" sz="700" dirty="0"/>
          </a:p>
        </p:txBody>
      </p:sp>
      <p:sp>
        <p:nvSpPr>
          <p:cNvPr id="162" name="타원 161"/>
          <p:cNvSpPr/>
          <p:nvPr/>
        </p:nvSpPr>
        <p:spPr>
          <a:xfrm>
            <a:off x="4484709" y="4725144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/>
              <a:t>정</a:t>
            </a:r>
            <a:endParaRPr lang="ko-KR" altLang="en-US" sz="700" dirty="0"/>
          </a:p>
        </p:txBody>
      </p:sp>
      <p:sp>
        <p:nvSpPr>
          <p:cNvPr id="133" name="타원 132"/>
          <p:cNvSpPr/>
          <p:nvPr/>
        </p:nvSpPr>
        <p:spPr>
          <a:xfrm>
            <a:off x="476331" y="514164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sp>
        <p:nvSpPr>
          <p:cNvPr id="164" name="타원 163"/>
          <p:cNvSpPr/>
          <p:nvPr/>
        </p:nvSpPr>
        <p:spPr>
          <a:xfrm>
            <a:off x="2319060" y="166711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10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52581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332767"/>
              </p:ext>
            </p:extLst>
          </p:nvPr>
        </p:nvGraphicFramePr>
        <p:xfrm>
          <a:off x="3740126" y="830284"/>
          <a:ext cx="5340374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53403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1" u="none" baseline="0" dirty="0" smtClean="0">
                          <a:latin typeface="+mn-lt"/>
                          <a:ea typeface="+mn-ea"/>
                        </a:rPr>
                        <a:t>※ </a:t>
                      </a:r>
                      <a:r>
                        <a:rPr lang="ko-KR" altLang="en-US" sz="1100" b="1" u="none" baseline="0" dirty="0" smtClean="0">
                          <a:latin typeface="+mn-lt"/>
                          <a:ea typeface="+mn-ea"/>
                        </a:rPr>
                        <a:t>회원가입 화면</a:t>
                      </a:r>
                      <a:endParaRPr lang="en-US" altLang="ko-KR" sz="1100" b="1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SNS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로그인 버튼 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  (1)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종류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facebook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, Twitter, 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Kakao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google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naver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daum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  (2)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클릭 시 로그인 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api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연동 후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join_sns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로 이동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2)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일반 계정 회원가입 버튼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  (1) </a:t>
                      </a:r>
                      <a:r>
                        <a:rPr lang="ko-KR" altLang="en-US" sz="11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1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[login_id_1]</a:t>
                      </a:r>
                      <a:r>
                        <a:rPr lang="ko-KR" altLang="en-US" sz="11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페이지로 이동</a:t>
                      </a:r>
                      <a:endParaRPr lang="en-US" altLang="ko-KR" sz="1100" b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3) </a:t>
                      </a:r>
                      <a:r>
                        <a:rPr lang="ko-KR" altLang="en-US" sz="11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로그인 버튼</a:t>
                      </a:r>
                      <a:r>
                        <a:rPr lang="en-US" altLang="ko-KR" sz="11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. </a:t>
                      </a:r>
                      <a:r>
                        <a:rPr lang="ko-KR" altLang="en-US" sz="11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1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[login] </a:t>
                      </a:r>
                      <a:r>
                        <a:rPr lang="ko-KR" altLang="en-US" sz="11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페이지로 이동</a:t>
                      </a:r>
                      <a:endParaRPr lang="en-US" altLang="ko-KR" sz="1100" b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100" b="0" u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3" name="모서리가 둥근 직사각형 12"/>
          <p:cNvSpPr/>
          <p:nvPr/>
        </p:nvSpPr>
        <p:spPr>
          <a:xfrm>
            <a:off x="1005412" y="4247199"/>
            <a:ext cx="1727936" cy="28803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일반 계정으로 가입하</a:t>
            </a:r>
            <a:r>
              <a:rPr lang="ko-KR" altLang="en-US" sz="1000" b="1" dirty="0"/>
              <a:t>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21359" y="4611938"/>
            <a:ext cx="1507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로그인하기</a:t>
            </a:r>
            <a:endParaRPr lang="ko-KR" altLang="en-US" sz="900" dirty="0"/>
          </a:p>
        </p:txBody>
      </p:sp>
      <p:sp>
        <p:nvSpPr>
          <p:cNvPr id="16" name="직사각형 15"/>
          <p:cNvSpPr/>
          <p:nvPr/>
        </p:nvSpPr>
        <p:spPr>
          <a:xfrm>
            <a:off x="827584" y="2018774"/>
            <a:ext cx="2079680" cy="24622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스마트교통마일리지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4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026694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join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1" name="타원 10"/>
          <p:cNvSpPr/>
          <p:nvPr/>
        </p:nvSpPr>
        <p:spPr>
          <a:xfrm>
            <a:off x="881357" y="424719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12" name="타원 11"/>
          <p:cNvSpPr/>
          <p:nvPr/>
        </p:nvSpPr>
        <p:spPr>
          <a:xfrm>
            <a:off x="1890725" y="464921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grpSp>
        <p:nvGrpSpPr>
          <p:cNvPr id="2" name="그룹 1"/>
          <p:cNvGrpSpPr/>
          <p:nvPr/>
        </p:nvGrpSpPr>
        <p:grpSpPr>
          <a:xfrm>
            <a:off x="841724" y="3126160"/>
            <a:ext cx="1723859" cy="1039745"/>
            <a:chOff x="841724" y="3126160"/>
            <a:chExt cx="1723859" cy="103974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869" y="3394541"/>
              <a:ext cx="344970" cy="376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타원 9"/>
            <p:cNvSpPr/>
            <p:nvPr/>
          </p:nvSpPr>
          <p:spPr>
            <a:xfrm>
              <a:off x="841724" y="312616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/>
                <a:t>1</a:t>
              </a:r>
              <a:endParaRPr lang="ko-KR" altLang="en-US" sz="700" dirty="0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22" b="94915" l="9615" r="100000">
                          <a14:foregroundMark x1="28846" y1="44068" x2="71154" y2="398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3430391"/>
              <a:ext cx="316097" cy="358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30556" y1="54082" x2="74074" y2="48980"/>
                          <a14:foregroundMark x1="17593" y1="69388" x2="61111" y2="67347"/>
                          <a14:foregroundMark x1="25926" y1="24490" x2="70370" y2="40816"/>
                          <a14:foregroundMark x1="33333" y1="34694" x2="28704" y2="877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3866695"/>
              <a:ext cx="329742" cy="299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948581" y="3126160"/>
              <a:ext cx="150744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나눔고딕" pitchFamily="50" charset="-127"/>
                  <a:ea typeface="나눔고딕" pitchFamily="50" charset="-127"/>
                </a:rPr>
                <a:t>간편 가입하기</a:t>
              </a:r>
              <a:endParaRPr lang="ko-KR" altLang="en-US" sz="9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2288211" y="3454736"/>
              <a:ext cx="277372" cy="288032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/>
                <a:t>K</a:t>
              </a:r>
              <a:endParaRPr lang="ko-KR" altLang="en-US" sz="1050" b="1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2288211" y="3873725"/>
              <a:ext cx="277372" cy="288032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/>
                <a:t>D</a:t>
              </a:r>
              <a:endParaRPr lang="ko-KR" altLang="en-US" sz="1050" b="1" dirty="0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1695668" y="3875705"/>
              <a:ext cx="277372" cy="288032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/>
                <a:t>N</a:t>
              </a:r>
              <a:endParaRPr lang="ko-KR" altLang="en-US" sz="10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51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887679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history_rank_detail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2" name="표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049940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5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 상세 팝업</a:t>
                      </a:r>
                      <a:endParaRPr kumimoji="0" lang="en-US" altLang="ko-KR" sz="105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 프로필 이미지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 닉네임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회원구분 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총 주행거리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활동수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kumimoji="0" lang="en-US" altLang="ko-KR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닫기 버튼 </a:t>
                      </a:r>
                      <a:r>
                        <a:rPr kumimoji="0" lang="ko-KR" altLang="en-US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kumimoji="0" lang="ko-KR" altLang="en-US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닫음</a:t>
                      </a:r>
                      <a:endParaRPr lang="en-US" altLang="ko-KR" sz="105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ko-KR" altLang="en-US" sz="1050" b="0" kern="1200" dirty="0" smtClean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1" name="직사각형 140"/>
          <p:cNvSpPr/>
          <p:nvPr/>
        </p:nvSpPr>
        <p:spPr>
          <a:xfrm>
            <a:off x="755576" y="1605690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 랭킹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715171" y="1939741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b="0" dirty="0" smtClean="0"/>
              <a:t>내 지역</a:t>
            </a:r>
            <a:endParaRPr lang="ko-KR" altLang="en-US" b="0" dirty="0"/>
          </a:p>
        </p:txBody>
      </p:sp>
      <p:sp>
        <p:nvSpPr>
          <p:cNvPr id="152" name="TextBox 151"/>
          <p:cNvSpPr txBox="1"/>
          <p:nvPr/>
        </p:nvSpPr>
        <p:spPr>
          <a:xfrm>
            <a:off x="1398675" y="1941629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dirty="0" smtClean="0"/>
              <a:t>전국</a:t>
            </a:r>
            <a:endParaRPr lang="ko-KR" altLang="en-US" dirty="0"/>
          </a:p>
        </p:txBody>
      </p:sp>
      <p:sp>
        <p:nvSpPr>
          <p:cNvPr id="153" name="TextBox 152"/>
          <p:cNvSpPr txBox="1"/>
          <p:nvPr/>
        </p:nvSpPr>
        <p:spPr>
          <a:xfrm>
            <a:off x="2087622" y="1941629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b="0" dirty="0" smtClean="0"/>
              <a:t>지역선</a:t>
            </a:r>
            <a:r>
              <a:rPr lang="ko-KR" altLang="en-US" b="0" dirty="0"/>
              <a:t>택</a:t>
            </a:r>
          </a:p>
        </p:txBody>
      </p:sp>
      <p:grpSp>
        <p:nvGrpSpPr>
          <p:cNvPr id="176" name="그룹 175"/>
          <p:cNvGrpSpPr/>
          <p:nvPr/>
        </p:nvGrpSpPr>
        <p:grpSpPr>
          <a:xfrm>
            <a:off x="2690504" y="1644690"/>
            <a:ext cx="210889" cy="210889"/>
            <a:chOff x="4489435" y="3322330"/>
            <a:chExt cx="258859" cy="258860"/>
          </a:xfrm>
        </p:grpSpPr>
        <p:sp>
          <p:nvSpPr>
            <p:cNvPr id="177" name="모서리가 둥근 직사각형 176"/>
            <p:cNvSpPr/>
            <p:nvPr/>
          </p:nvSpPr>
          <p:spPr>
            <a:xfrm>
              <a:off x="4489435" y="3322330"/>
              <a:ext cx="258859" cy="25886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Line Chart"/>
            <p:cNvSpPr>
              <a:spLocks noChangeAspect="1" noEditPoints="1"/>
            </p:cNvSpPr>
            <p:nvPr/>
          </p:nvSpPr>
          <p:spPr bwMode="auto">
            <a:xfrm>
              <a:off x="4514483" y="3364616"/>
              <a:ext cx="206959" cy="174496"/>
            </a:xfrm>
            <a:custGeom>
              <a:avLst/>
              <a:gdLst>
                <a:gd name="T0" fmla="*/ 613 w 667"/>
                <a:gd name="T1" fmla="*/ 27 h 560"/>
                <a:gd name="T2" fmla="*/ 475 w 667"/>
                <a:gd name="T3" fmla="*/ 161 h 560"/>
                <a:gd name="T4" fmla="*/ 454 w 667"/>
                <a:gd name="T5" fmla="*/ 163 h 560"/>
                <a:gd name="T6" fmla="*/ 360 w 667"/>
                <a:gd name="T7" fmla="*/ 107 h 560"/>
                <a:gd name="T8" fmla="*/ 307 w 667"/>
                <a:gd name="T9" fmla="*/ 107 h 560"/>
                <a:gd name="T10" fmla="*/ 210 w 667"/>
                <a:gd name="T11" fmla="*/ 188 h 560"/>
                <a:gd name="T12" fmla="*/ 173 w 667"/>
                <a:gd name="T13" fmla="*/ 211 h 560"/>
                <a:gd name="T14" fmla="*/ 27 w 667"/>
                <a:gd name="T15" fmla="*/ 267 h 560"/>
                <a:gd name="T16" fmla="*/ 27 w 667"/>
                <a:gd name="T17" fmla="*/ 320 h 560"/>
                <a:gd name="T18" fmla="*/ 185 w 667"/>
                <a:gd name="T19" fmla="*/ 235 h 560"/>
                <a:gd name="T20" fmla="*/ 227 w 667"/>
                <a:gd name="T21" fmla="*/ 213 h 560"/>
                <a:gd name="T22" fmla="*/ 324 w 667"/>
                <a:gd name="T23" fmla="*/ 131 h 560"/>
                <a:gd name="T24" fmla="*/ 346 w 667"/>
                <a:gd name="T25" fmla="*/ 130 h 560"/>
                <a:gd name="T26" fmla="*/ 440 w 667"/>
                <a:gd name="T27" fmla="*/ 187 h 560"/>
                <a:gd name="T28" fmla="*/ 493 w 667"/>
                <a:gd name="T29" fmla="*/ 187 h 560"/>
                <a:gd name="T30" fmla="*/ 632 w 667"/>
                <a:gd name="T31" fmla="*/ 52 h 560"/>
                <a:gd name="T32" fmla="*/ 667 w 667"/>
                <a:gd name="T33" fmla="*/ 27 h 560"/>
                <a:gd name="T34" fmla="*/ 640 w 667"/>
                <a:gd name="T35" fmla="*/ 347 h 560"/>
                <a:gd name="T36" fmla="*/ 614 w 667"/>
                <a:gd name="T37" fmla="*/ 379 h 560"/>
                <a:gd name="T38" fmla="*/ 467 w 667"/>
                <a:gd name="T39" fmla="*/ 507 h 560"/>
                <a:gd name="T40" fmla="*/ 359 w 667"/>
                <a:gd name="T41" fmla="*/ 407 h 560"/>
                <a:gd name="T42" fmla="*/ 333 w 667"/>
                <a:gd name="T43" fmla="*/ 373 h 560"/>
                <a:gd name="T44" fmla="*/ 307 w 667"/>
                <a:gd name="T45" fmla="*/ 404 h 560"/>
                <a:gd name="T46" fmla="*/ 200 w 667"/>
                <a:gd name="T47" fmla="*/ 480 h 560"/>
                <a:gd name="T48" fmla="*/ 51 w 667"/>
                <a:gd name="T49" fmla="*/ 470 h 560"/>
                <a:gd name="T50" fmla="*/ 0 w 667"/>
                <a:gd name="T51" fmla="*/ 480 h 560"/>
                <a:gd name="T52" fmla="*/ 47 w 667"/>
                <a:gd name="T53" fmla="*/ 497 h 560"/>
                <a:gd name="T54" fmla="*/ 200 w 667"/>
                <a:gd name="T55" fmla="*/ 533 h 560"/>
                <a:gd name="T56" fmla="*/ 226 w 667"/>
                <a:gd name="T57" fmla="*/ 503 h 560"/>
                <a:gd name="T58" fmla="*/ 333 w 667"/>
                <a:gd name="T59" fmla="*/ 427 h 560"/>
                <a:gd name="T60" fmla="*/ 441 w 667"/>
                <a:gd name="T61" fmla="*/ 526 h 560"/>
                <a:gd name="T62" fmla="*/ 467 w 667"/>
                <a:gd name="T63" fmla="*/ 560 h 560"/>
                <a:gd name="T64" fmla="*/ 493 w 667"/>
                <a:gd name="T65" fmla="*/ 527 h 560"/>
                <a:gd name="T66" fmla="*/ 640 w 667"/>
                <a:gd name="T67" fmla="*/ 400 h 560"/>
                <a:gd name="T68" fmla="*/ 640 w 667"/>
                <a:gd name="T69" fmla="*/ 347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67" h="560">
                  <a:moveTo>
                    <a:pt x="640" y="0"/>
                  </a:moveTo>
                  <a:cubicBezTo>
                    <a:pt x="625" y="0"/>
                    <a:pt x="613" y="12"/>
                    <a:pt x="613" y="27"/>
                  </a:cubicBezTo>
                  <a:cubicBezTo>
                    <a:pt x="613" y="29"/>
                    <a:pt x="613" y="31"/>
                    <a:pt x="614" y="32"/>
                  </a:cubicBezTo>
                  <a:lnTo>
                    <a:pt x="475" y="161"/>
                  </a:lnTo>
                  <a:cubicBezTo>
                    <a:pt x="472" y="160"/>
                    <a:pt x="469" y="160"/>
                    <a:pt x="467" y="160"/>
                  </a:cubicBezTo>
                  <a:cubicBezTo>
                    <a:pt x="462" y="160"/>
                    <a:pt x="458" y="161"/>
                    <a:pt x="454" y="163"/>
                  </a:cubicBezTo>
                  <a:lnTo>
                    <a:pt x="360" y="107"/>
                  </a:lnTo>
                  <a:cubicBezTo>
                    <a:pt x="360" y="107"/>
                    <a:pt x="360" y="107"/>
                    <a:pt x="360" y="107"/>
                  </a:cubicBezTo>
                  <a:cubicBezTo>
                    <a:pt x="360" y="92"/>
                    <a:pt x="348" y="80"/>
                    <a:pt x="333" y="80"/>
                  </a:cubicBezTo>
                  <a:cubicBezTo>
                    <a:pt x="319" y="80"/>
                    <a:pt x="307" y="92"/>
                    <a:pt x="307" y="107"/>
                  </a:cubicBezTo>
                  <a:cubicBezTo>
                    <a:pt x="307" y="108"/>
                    <a:pt x="307" y="109"/>
                    <a:pt x="307" y="111"/>
                  </a:cubicBezTo>
                  <a:lnTo>
                    <a:pt x="210" y="188"/>
                  </a:lnTo>
                  <a:cubicBezTo>
                    <a:pt x="206" y="187"/>
                    <a:pt x="203" y="187"/>
                    <a:pt x="200" y="187"/>
                  </a:cubicBezTo>
                  <a:cubicBezTo>
                    <a:pt x="186" y="187"/>
                    <a:pt x="175" y="197"/>
                    <a:pt x="173" y="211"/>
                  </a:cubicBezTo>
                  <a:lnTo>
                    <a:pt x="42" y="271"/>
                  </a:lnTo>
                  <a:cubicBezTo>
                    <a:pt x="37" y="268"/>
                    <a:pt x="32" y="267"/>
                    <a:pt x="27" y="267"/>
                  </a:cubicBezTo>
                  <a:cubicBezTo>
                    <a:pt x="12" y="267"/>
                    <a:pt x="0" y="279"/>
                    <a:pt x="0" y="293"/>
                  </a:cubicBezTo>
                  <a:cubicBezTo>
                    <a:pt x="0" y="308"/>
                    <a:pt x="12" y="320"/>
                    <a:pt x="27" y="320"/>
                  </a:cubicBezTo>
                  <a:cubicBezTo>
                    <a:pt x="40" y="320"/>
                    <a:pt x="52" y="309"/>
                    <a:pt x="53" y="296"/>
                  </a:cubicBezTo>
                  <a:lnTo>
                    <a:pt x="185" y="235"/>
                  </a:lnTo>
                  <a:cubicBezTo>
                    <a:pt x="189" y="238"/>
                    <a:pt x="194" y="240"/>
                    <a:pt x="200" y="240"/>
                  </a:cubicBezTo>
                  <a:cubicBezTo>
                    <a:pt x="215" y="240"/>
                    <a:pt x="227" y="228"/>
                    <a:pt x="227" y="213"/>
                  </a:cubicBezTo>
                  <a:cubicBezTo>
                    <a:pt x="227" y="212"/>
                    <a:pt x="226" y="211"/>
                    <a:pt x="226" y="209"/>
                  </a:cubicBezTo>
                  <a:lnTo>
                    <a:pt x="324" y="131"/>
                  </a:lnTo>
                  <a:cubicBezTo>
                    <a:pt x="327" y="133"/>
                    <a:pt x="330" y="133"/>
                    <a:pt x="333" y="133"/>
                  </a:cubicBezTo>
                  <a:cubicBezTo>
                    <a:pt x="338" y="133"/>
                    <a:pt x="342" y="132"/>
                    <a:pt x="346" y="130"/>
                  </a:cubicBezTo>
                  <a:lnTo>
                    <a:pt x="440" y="186"/>
                  </a:lnTo>
                  <a:cubicBezTo>
                    <a:pt x="440" y="186"/>
                    <a:pt x="440" y="186"/>
                    <a:pt x="440" y="187"/>
                  </a:cubicBezTo>
                  <a:cubicBezTo>
                    <a:pt x="440" y="201"/>
                    <a:pt x="452" y="213"/>
                    <a:pt x="467" y="213"/>
                  </a:cubicBezTo>
                  <a:cubicBezTo>
                    <a:pt x="481" y="213"/>
                    <a:pt x="493" y="201"/>
                    <a:pt x="493" y="187"/>
                  </a:cubicBezTo>
                  <a:cubicBezTo>
                    <a:pt x="493" y="185"/>
                    <a:pt x="493" y="183"/>
                    <a:pt x="493" y="181"/>
                  </a:cubicBezTo>
                  <a:lnTo>
                    <a:pt x="632" y="52"/>
                  </a:lnTo>
                  <a:cubicBezTo>
                    <a:pt x="635" y="53"/>
                    <a:pt x="637" y="53"/>
                    <a:pt x="640" y="53"/>
                  </a:cubicBezTo>
                  <a:cubicBezTo>
                    <a:pt x="655" y="53"/>
                    <a:pt x="667" y="41"/>
                    <a:pt x="667" y="27"/>
                  </a:cubicBezTo>
                  <a:cubicBezTo>
                    <a:pt x="667" y="12"/>
                    <a:pt x="655" y="0"/>
                    <a:pt x="640" y="0"/>
                  </a:cubicBezTo>
                  <a:close/>
                  <a:moveTo>
                    <a:pt x="640" y="347"/>
                  </a:moveTo>
                  <a:cubicBezTo>
                    <a:pt x="625" y="347"/>
                    <a:pt x="613" y="359"/>
                    <a:pt x="613" y="373"/>
                  </a:cubicBezTo>
                  <a:cubicBezTo>
                    <a:pt x="613" y="375"/>
                    <a:pt x="613" y="377"/>
                    <a:pt x="614" y="379"/>
                  </a:cubicBezTo>
                  <a:lnTo>
                    <a:pt x="474" y="508"/>
                  </a:lnTo>
                  <a:cubicBezTo>
                    <a:pt x="472" y="507"/>
                    <a:pt x="469" y="507"/>
                    <a:pt x="467" y="507"/>
                  </a:cubicBezTo>
                  <a:cubicBezTo>
                    <a:pt x="464" y="507"/>
                    <a:pt x="462" y="507"/>
                    <a:pt x="460" y="507"/>
                  </a:cubicBezTo>
                  <a:lnTo>
                    <a:pt x="359" y="407"/>
                  </a:lnTo>
                  <a:cubicBezTo>
                    <a:pt x="360" y="405"/>
                    <a:pt x="360" y="402"/>
                    <a:pt x="360" y="400"/>
                  </a:cubicBezTo>
                  <a:cubicBezTo>
                    <a:pt x="360" y="385"/>
                    <a:pt x="348" y="373"/>
                    <a:pt x="333" y="373"/>
                  </a:cubicBezTo>
                  <a:cubicBezTo>
                    <a:pt x="319" y="373"/>
                    <a:pt x="307" y="385"/>
                    <a:pt x="307" y="400"/>
                  </a:cubicBezTo>
                  <a:cubicBezTo>
                    <a:pt x="307" y="401"/>
                    <a:pt x="307" y="403"/>
                    <a:pt x="307" y="404"/>
                  </a:cubicBezTo>
                  <a:lnTo>
                    <a:pt x="210" y="482"/>
                  </a:lnTo>
                  <a:cubicBezTo>
                    <a:pt x="206" y="481"/>
                    <a:pt x="203" y="480"/>
                    <a:pt x="200" y="480"/>
                  </a:cubicBezTo>
                  <a:cubicBezTo>
                    <a:pt x="192" y="480"/>
                    <a:pt x="184" y="484"/>
                    <a:pt x="179" y="490"/>
                  </a:cubicBezTo>
                  <a:lnTo>
                    <a:pt x="51" y="470"/>
                  </a:lnTo>
                  <a:cubicBezTo>
                    <a:pt x="47" y="460"/>
                    <a:pt x="38" y="453"/>
                    <a:pt x="27" y="453"/>
                  </a:cubicBezTo>
                  <a:cubicBezTo>
                    <a:pt x="12" y="453"/>
                    <a:pt x="0" y="465"/>
                    <a:pt x="0" y="480"/>
                  </a:cubicBezTo>
                  <a:cubicBezTo>
                    <a:pt x="0" y="495"/>
                    <a:pt x="12" y="507"/>
                    <a:pt x="27" y="507"/>
                  </a:cubicBezTo>
                  <a:cubicBezTo>
                    <a:pt x="35" y="507"/>
                    <a:pt x="42" y="503"/>
                    <a:pt x="47" y="497"/>
                  </a:cubicBezTo>
                  <a:lnTo>
                    <a:pt x="175" y="516"/>
                  </a:lnTo>
                  <a:cubicBezTo>
                    <a:pt x="179" y="526"/>
                    <a:pt x="189" y="533"/>
                    <a:pt x="200" y="533"/>
                  </a:cubicBezTo>
                  <a:cubicBezTo>
                    <a:pt x="215" y="533"/>
                    <a:pt x="227" y="521"/>
                    <a:pt x="227" y="507"/>
                  </a:cubicBezTo>
                  <a:cubicBezTo>
                    <a:pt x="227" y="505"/>
                    <a:pt x="226" y="504"/>
                    <a:pt x="226" y="503"/>
                  </a:cubicBezTo>
                  <a:lnTo>
                    <a:pt x="324" y="425"/>
                  </a:lnTo>
                  <a:cubicBezTo>
                    <a:pt x="327" y="426"/>
                    <a:pt x="330" y="427"/>
                    <a:pt x="333" y="427"/>
                  </a:cubicBezTo>
                  <a:cubicBezTo>
                    <a:pt x="336" y="427"/>
                    <a:pt x="338" y="426"/>
                    <a:pt x="340" y="426"/>
                  </a:cubicBezTo>
                  <a:lnTo>
                    <a:pt x="441" y="526"/>
                  </a:lnTo>
                  <a:cubicBezTo>
                    <a:pt x="440" y="529"/>
                    <a:pt x="440" y="531"/>
                    <a:pt x="440" y="533"/>
                  </a:cubicBezTo>
                  <a:cubicBezTo>
                    <a:pt x="440" y="548"/>
                    <a:pt x="452" y="560"/>
                    <a:pt x="467" y="560"/>
                  </a:cubicBezTo>
                  <a:cubicBezTo>
                    <a:pt x="481" y="560"/>
                    <a:pt x="493" y="548"/>
                    <a:pt x="493" y="533"/>
                  </a:cubicBezTo>
                  <a:cubicBezTo>
                    <a:pt x="493" y="531"/>
                    <a:pt x="493" y="529"/>
                    <a:pt x="493" y="527"/>
                  </a:cubicBezTo>
                  <a:lnTo>
                    <a:pt x="632" y="399"/>
                  </a:lnTo>
                  <a:cubicBezTo>
                    <a:pt x="635" y="399"/>
                    <a:pt x="637" y="400"/>
                    <a:pt x="640" y="400"/>
                  </a:cubicBezTo>
                  <a:cubicBezTo>
                    <a:pt x="655" y="400"/>
                    <a:pt x="667" y="388"/>
                    <a:pt x="667" y="373"/>
                  </a:cubicBezTo>
                  <a:cubicBezTo>
                    <a:pt x="667" y="359"/>
                    <a:pt x="655" y="347"/>
                    <a:pt x="640" y="3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n w="19050">
                  <a:solidFill>
                    <a:schemeClr val="tx1"/>
                  </a:solidFill>
                </a:ln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41153" y="2204864"/>
            <a:ext cx="2192710" cy="2876471"/>
            <a:chOff x="741153" y="2204864"/>
            <a:chExt cx="2192710" cy="2876471"/>
          </a:xfrm>
        </p:grpSpPr>
        <p:sp>
          <p:nvSpPr>
            <p:cNvPr id="142" name="TextBox 141"/>
            <p:cNvSpPr txBox="1"/>
            <p:nvPr/>
          </p:nvSpPr>
          <p:spPr>
            <a:xfrm>
              <a:off x="767768" y="3600518"/>
              <a:ext cx="3729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4</a:t>
              </a:r>
              <a:endParaRPr lang="ko-KR" altLang="en-US" sz="1200" b="1" dirty="0"/>
            </a:p>
          </p:txBody>
        </p:sp>
        <p:sp>
          <p:nvSpPr>
            <p:cNvPr id="143" name="직사각형 90"/>
            <p:cNvSpPr>
              <a:spLocks noChangeArrowheads="1"/>
            </p:cNvSpPr>
            <p:nvPr/>
          </p:nvSpPr>
          <p:spPr bwMode="auto">
            <a:xfrm>
              <a:off x="1082813" y="2442294"/>
              <a:ext cx="374556" cy="314663"/>
            </a:xfrm>
            <a:prstGeom prst="rect">
              <a:avLst/>
            </a:prstGeom>
            <a:pattFill prst="ltDnDiag">
              <a:fgClr>
                <a:srgbClr val="BFBFBF"/>
              </a:fgClr>
              <a:bgClr>
                <a:srgbClr val="FFFFFF"/>
              </a:bgClr>
            </a:pattFill>
            <a:ln w="3175" algn="ctr">
              <a:solidFill>
                <a:srgbClr val="BFBFB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eaLnBrk="1" latinLnBrk="1" hangingPunct="1"/>
              <a:r>
                <a:rPr lang="en-US" altLang="ko-KR" sz="800" b="1" dirty="0" err="1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  <a:sym typeface="Gill Sans"/>
                </a:rPr>
                <a:t>Img</a:t>
              </a:r>
              <a:r>
                <a:rPr lang="ko-KR" altLang="en-US" sz="800" b="1" dirty="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  <a:sym typeface="Gill Sans"/>
                </a:rPr>
                <a:t> 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132744" y="2508969"/>
              <a:ext cx="695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b="1" dirty="0" smtClean="0"/>
                <a:t>1027</a:t>
              </a:r>
              <a:endParaRPr lang="ko-KR" altLang="en-US" sz="700" b="1" dirty="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1445177" y="2502873"/>
              <a:ext cx="5162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홍길동</a:t>
              </a:r>
              <a:endParaRPr lang="ko-KR" altLang="en-US" sz="800" b="1" dirty="0"/>
            </a:p>
          </p:txBody>
        </p:sp>
        <p:pic>
          <p:nvPicPr>
            <p:cNvPr id="146" name="Picture 2" descr="medal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31" t="11186" r="35120" b="15578"/>
            <a:stretch/>
          </p:blipFill>
          <p:spPr bwMode="auto">
            <a:xfrm>
              <a:off x="865322" y="2793533"/>
              <a:ext cx="174340" cy="380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2" descr="medal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80" t="10427" r="4743" b="15577"/>
            <a:stretch/>
          </p:blipFill>
          <p:spPr bwMode="auto">
            <a:xfrm>
              <a:off x="879574" y="3225581"/>
              <a:ext cx="159044" cy="340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2" descr="medal icon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3" t="10209" r="64569" b="15577"/>
            <a:stretch/>
          </p:blipFill>
          <p:spPr bwMode="auto">
            <a:xfrm>
              <a:off x="866098" y="2420888"/>
              <a:ext cx="165630" cy="339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9" name="직선 연결선 148"/>
            <p:cNvCxnSpPr/>
            <p:nvPr/>
          </p:nvCxnSpPr>
          <p:spPr>
            <a:xfrm>
              <a:off x="741153" y="2204864"/>
              <a:ext cx="216024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연결선 150"/>
            <p:cNvCxnSpPr/>
            <p:nvPr/>
          </p:nvCxnSpPr>
          <p:spPr>
            <a:xfrm>
              <a:off x="1492075" y="2204864"/>
              <a:ext cx="640669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직사각형 153"/>
            <p:cNvSpPr/>
            <p:nvPr/>
          </p:nvSpPr>
          <p:spPr>
            <a:xfrm>
              <a:off x="773863" y="2276872"/>
              <a:ext cx="2160000" cy="1974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800" b="1" dirty="0" smtClean="0">
                  <a:solidFill>
                    <a:srgbClr val="3498DB"/>
                  </a:solidFill>
                </a:rPr>
                <a:t>나의 총 </a:t>
              </a:r>
              <a:r>
                <a:rPr lang="ko-KR" altLang="en-US" sz="800" b="1" dirty="0" err="1" smtClean="0">
                  <a:solidFill>
                    <a:srgbClr val="3498DB"/>
                  </a:solidFill>
                </a:rPr>
                <a:t>활동수</a:t>
              </a:r>
              <a:r>
                <a:rPr lang="ko-KR" altLang="en-US" sz="800" b="1" dirty="0" smtClean="0">
                  <a:solidFill>
                    <a:srgbClr val="3498DB"/>
                  </a:solidFill>
                </a:rPr>
                <a:t> </a:t>
              </a:r>
              <a:r>
                <a:rPr lang="en-US" altLang="ko-KR" sz="800" b="1" dirty="0" smtClean="0">
                  <a:solidFill>
                    <a:srgbClr val="3498DB"/>
                  </a:solidFill>
                </a:rPr>
                <a:t>:000</a:t>
              </a:r>
              <a:endParaRPr lang="ko-KR" altLang="en-US" sz="800" b="1" dirty="0">
                <a:solidFill>
                  <a:srgbClr val="3498DB"/>
                </a:solidFill>
              </a:endParaRPr>
            </a:p>
          </p:txBody>
        </p:sp>
        <p:sp>
          <p:nvSpPr>
            <p:cNvPr id="155" name="직사각형 90"/>
            <p:cNvSpPr>
              <a:spLocks noChangeArrowheads="1"/>
            </p:cNvSpPr>
            <p:nvPr/>
          </p:nvSpPr>
          <p:spPr bwMode="auto">
            <a:xfrm>
              <a:off x="1082813" y="2823097"/>
              <a:ext cx="374556" cy="314663"/>
            </a:xfrm>
            <a:prstGeom prst="rect">
              <a:avLst/>
            </a:prstGeom>
            <a:pattFill prst="ltDnDiag">
              <a:fgClr>
                <a:srgbClr val="BFBFBF"/>
              </a:fgClr>
              <a:bgClr>
                <a:srgbClr val="FFFFFF"/>
              </a:bgClr>
            </a:pattFill>
            <a:ln w="3175" algn="ctr">
              <a:solidFill>
                <a:srgbClr val="BFBFB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eaLnBrk="1" latinLnBrk="1" hangingPunct="1"/>
              <a:r>
                <a:rPr lang="en-US" altLang="ko-KR" sz="800" b="1" dirty="0" err="1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  <a:sym typeface="Gill Sans"/>
                </a:rPr>
                <a:t>Img</a:t>
              </a:r>
              <a:r>
                <a:rPr lang="ko-KR" altLang="en-US" sz="800" b="1" dirty="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  <a:sym typeface="Gill Sans"/>
                </a:rPr>
                <a:t> 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445177" y="2883676"/>
              <a:ext cx="5162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홍길동</a:t>
              </a:r>
              <a:endParaRPr lang="ko-KR" altLang="en-US" sz="800" b="1" dirty="0"/>
            </a:p>
          </p:txBody>
        </p:sp>
        <p:sp>
          <p:nvSpPr>
            <p:cNvPr id="157" name="직사각형 90"/>
            <p:cNvSpPr>
              <a:spLocks noChangeArrowheads="1"/>
            </p:cNvSpPr>
            <p:nvPr/>
          </p:nvSpPr>
          <p:spPr bwMode="auto">
            <a:xfrm>
              <a:off x="1082813" y="3203900"/>
              <a:ext cx="374556" cy="314663"/>
            </a:xfrm>
            <a:prstGeom prst="rect">
              <a:avLst/>
            </a:prstGeom>
            <a:pattFill prst="ltDnDiag">
              <a:fgClr>
                <a:srgbClr val="BFBFBF"/>
              </a:fgClr>
              <a:bgClr>
                <a:srgbClr val="FFFFFF"/>
              </a:bgClr>
            </a:pattFill>
            <a:ln w="3175" algn="ctr">
              <a:solidFill>
                <a:srgbClr val="BFBFB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eaLnBrk="1" latinLnBrk="1" hangingPunct="1"/>
              <a:r>
                <a:rPr lang="en-US" altLang="ko-KR" sz="800" b="1" dirty="0" err="1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  <a:sym typeface="Gill Sans"/>
                </a:rPr>
                <a:t>Img</a:t>
              </a:r>
              <a:r>
                <a:rPr lang="ko-KR" altLang="en-US" sz="800" b="1" dirty="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  <a:sym typeface="Gill Sans"/>
                </a:rPr>
                <a:t> 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2132744" y="3292256"/>
              <a:ext cx="695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b="1" dirty="0" smtClean="0"/>
                <a:t>852</a:t>
              </a:r>
              <a:endParaRPr lang="ko-KR" altLang="en-US" sz="700" b="1" dirty="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1445177" y="3264479"/>
              <a:ext cx="5162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홍길동</a:t>
              </a:r>
              <a:endParaRPr lang="ko-KR" altLang="en-US" sz="800" b="1" dirty="0"/>
            </a:p>
          </p:txBody>
        </p:sp>
        <p:sp>
          <p:nvSpPr>
            <p:cNvPr id="160" name="직사각형 90"/>
            <p:cNvSpPr>
              <a:spLocks noChangeArrowheads="1"/>
            </p:cNvSpPr>
            <p:nvPr/>
          </p:nvSpPr>
          <p:spPr bwMode="auto">
            <a:xfrm>
              <a:off x="1082813" y="3584703"/>
              <a:ext cx="374556" cy="314663"/>
            </a:xfrm>
            <a:prstGeom prst="rect">
              <a:avLst/>
            </a:prstGeom>
            <a:pattFill prst="ltDnDiag">
              <a:fgClr>
                <a:srgbClr val="BFBFBF"/>
              </a:fgClr>
              <a:bgClr>
                <a:srgbClr val="FFFFFF"/>
              </a:bgClr>
            </a:pattFill>
            <a:ln w="3175" algn="ctr">
              <a:solidFill>
                <a:srgbClr val="BFBFB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eaLnBrk="1" latinLnBrk="1" hangingPunct="1"/>
              <a:r>
                <a:rPr lang="en-US" altLang="ko-KR" sz="800" b="1" dirty="0" err="1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  <a:sym typeface="Gill Sans"/>
                </a:rPr>
                <a:t>Img</a:t>
              </a:r>
              <a:r>
                <a:rPr lang="ko-KR" altLang="en-US" sz="800" b="1" dirty="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  <a:sym typeface="Gill Sans"/>
                </a:rPr>
                <a:t> 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2132744" y="3661097"/>
              <a:ext cx="695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b="1" dirty="0" smtClean="0"/>
                <a:t>700</a:t>
              </a:r>
              <a:endParaRPr lang="ko-KR" altLang="en-US" sz="700" b="1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445177" y="3645282"/>
              <a:ext cx="5162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홍길동</a:t>
              </a:r>
              <a:endParaRPr lang="ko-KR" altLang="en-US" sz="800" b="1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767768" y="3980045"/>
              <a:ext cx="3729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5</a:t>
              </a:r>
              <a:endParaRPr lang="ko-KR" altLang="en-US" sz="1200" b="1" dirty="0"/>
            </a:p>
          </p:txBody>
        </p:sp>
        <p:sp>
          <p:nvSpPr>
            <p:cNvPr id="164" name="직사각형 90"/>
            <p:cNvSpPr>
              <a:spLocks noChangeArrowheads="1"/>
            </p:cNvSpPr>
            <p:nvPr/>
          </p:nvSpPr>
          <p:spPr bwMode="auto">
            <a:xfrm>
              <a:off x="1082813" y="3965506"/>
              <a:ext cx="374556" cy="314663"/>
            </a:xfrm>
            <a:prstGeom prst="rect">
              <a:avLst/>
            </a:prstGeom>
            <a:pattFill prst="ltDnDiag">
              <a:fgClr>
                <a:srgbClr val="BFBFBF"/>
              </a:fgClr>
              <a:bgClr>
                <a:srgbClr val="FFFFFF"/>
              </a:bgClr>
            </a:pattFill>
            <a:ln w="3175" algn="ctr">
              <a:solidFill>
                <a:srgbClr val="BFBFB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eaLnBrk="1" latinLnBrk="1" hangingPunct="1"/>
              <a:r>
                <a:rPr lang="en-US" altLang="ko-KR" sz="800" b="1" dirty="0" err="1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  <a:sym typeface="Gill Sans"/>
                </a:rPr>
                <a:t>Img</a:t>
              </a:r>
              <a:r>
                <a:rPr lang="ko-KR" altLang="en-US" sz="800" b="1" dirty="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  <a:sym typeface="Gill Sans"/>
                </a:rPr>
                <a:t> 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2132744" y="4040624"/>
              <a:ext cx="695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b="1" dirty="0" smtClean="0"/>
                <a:t>652</a:t>
              </a:r>
              <a:endParaRPr lang="ko-KR" altLang="en-US" sz="700" b="1" dirty="0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1445177" y="4026085"/>
              <a:ext cx="5162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홍길동</a:t>
              </a:r>
              <a:endParaRPr lang="ko-KR" altLang="en-US" sz="800" b="1" dirty="0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767768" y="4355051"/>
              <a:ext cx="3729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6</a:t>
              </a:r>
              <a:endParaRPr lang="ko-KR" altLang="en-US" sz="1200" b="1" dirty="0"/>
            </a:p>
          </p:txBody>
        </p:sp>
        <p:sp>
          <p:nvSpPr>
            <p:cNvPr id="168" name="직사각형 90"/>
            <p:cNvSpPr>
              <a:spLocks noChangeArrowheads="1"/>
            </p:cNvSpPr>
            <p:nvPr/>
          </p:nvSpPr>
          <p:spPr bwMode="auto">
            <a:xfrm>
              <a:off x="1082813" y="4346309"/>
              <a:ext cx="374556" cy="314663"/>
            </a:xfrm>
            <a:prstGeom prst="rect">
              <a:avLst/>
            </a:prstGeom>
            <a:pattFill prst="ltDnDiag">
              <a:fgClr>
                <a:srgbClr val="BFBFBF"/>
              </a:fgClr>
              <a:bgClr>
                <a:srgbClr val="FFFFFF"/>
              </a:bgClr>
            </a:pattFill>
            <a:ln w="3175" algn="ctr">
              <a:solidFill>
                <a:srgbClr val="BFBFB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eaLnBrk="1" latinLnBrk="1" hangingPunct="1"/>
              <a:r>
                <a:rPr lang="en-US" altLang="ko-KR" sz="800" b="1" dirty="0" err="1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  <a:sym typeface="Gill Sans"/>
                </a:rPr>
                <a:t>Img</a:t>
              </a:r>
              <a:r>
                <a:rPr lang="ko-KR" altLang="en-US" sz="800" b="1" dirty="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  <a:sym typeface="Gill Sans"/>
                </a:rPr>
                <a:t> 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132744" y="4415630"/>
              <a:ext cx="695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b="1" dirty="0" smtClean="0"/>
                <a:t>200</a:t>
              </a:r>
              <a:endParaRPr lang="ko-KR" altLang="en-US" sz="700" b="1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1445177" y="4406888"/>
              <a:ext cx="5162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홍길동</a:t>
              </a:r>
              <a:endParaRPr lang="ko-KR" altLang="en-US" sz="800" b="1" dirty="0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67768" y="4733207"/>
              <a:ext cx="3729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/>
                <a:t>7</a:t>
              </a:r>
              <a:endParaRPr lang="ko-KR" altLang="en-US" sz="1200" b="1" dirty="0"/>
            </a:p>
          </p:txBody>
        </p:sp>
        <p:sp>
          <p:nvSpPr>
            <p:cNvPr id="172" name="직사각형 90"/>
            <p:cNvSpPr>
              <a:spLocks noChangeArrowheads="1"/>
            </p:cNvSpPr>
            <p:nvPr/>
          </p:nvSpPr>
          <p:spPr bwMode="auto">
            <a:xfrm>
              <a:off x="1082813" y="4766672"/>
              <a:ext cx="374556" cy="314663"/>
            </a:xfrm>
            <a:prstGeom prst="rect">
              <a:avLst/>
            </a:prstGeom>
            <a:pattFill prst="ltDnDiag">
              <a:fgClr>
                <a:srgbClr val="BFBFBF"/>
              </a:fgClr>
              <a:bgClr>
                <a:srgbClr val="FFFFFF"/>
              </a:bgClr>
            </a:pattFill>
            <a:ln w="3175" algn="ctr">
              <a:solidFill>
                <a:srgbClr val="BFBFB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eaLnBrk="1" latinLnBrk="1" hangingPunct="1"/>
              <a:r>
                <a:rPr lang="en-US" altLang="ko-KR" sz="800" b="1" dirty="0" err="1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  <a:sym typeface="Gill Sans"/>
                </a:rPr>
                <a:t>Img</a:t>
              </a:r>
              <a:r>
                <a:rPr lang="ko-KR" altLang="en-US" sz="800" b="1" dirty="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  <a:sym typeface="Gill Sans"/>
                </a:rPr>
                <a:t> 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2132744" y="4793786"/>
              <a:ext cx="695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b="1" dirty="0" smtClean="0"/>
                <a:t>100</a:t>
              </a:r>
              <a:endParaRPr lang="ko-KR" altLang="en-US" sz="700" b="1" dirty="0"/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1445177" y="4787690"/>
              <a:ext cx="5162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/>
                <a:t>홍길동</a:t>
              </a:r>
              <a:endParaRPr lang="ko-KR" altLang="en-US" sz="800" b="1" dirty="0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2132744" y="2888809"/>
              <a:ext cx="69504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b="1" dirty="0" smtClean="0"/>
                <a:t>900</a:t>
              </a:r>
              <a:endParaRPr lang="ko-KR" altLang="en-US" sz="700" b="1" dirty="0"/>
            </a:p>
          </p:txBody>
        </p:sp>
        <p:sp>
          <p:nvSpPr>
            <p:cNvPr id="179" name="타원 178"/>
            <p:cNvSpPr/>
            <p:nvPr/>
          </p:nvSpPr>
          <p:spPr>
            <a:xfrm>
              <a:off x="1856058" y="2528266"/>
              <a:ext cx="144000" cy="144000"/>
            </a:xfrm>
            <a:prstGeom prst="ellipse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 smtClean="0"/>
                <a:t>정</a:t>
              </a:r>
              <a:endParaRPr lang="ko-KR" altLang="en-US" sz="700" dirty="0"/>
            </a:p>
          </p:txBody>
        </p:sp>
        <p:sp>
          <p:nvSpPr>
            <p:cNvPr id="180" name="타원 179"/>
            <p:cNvSpPr/>
            <p:nvPr/>
          </p:nvSpPr>
          <p:spPr>
            <a:xfrm>
              <a:off x="1856058" y="2919120"/>
              <a:ext cx="144000" cy="144000"/>
            </a:xfrm>
            <a:prstGeom prst="ellipse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 smtClean="0"/>
                <a:t>정</a:t>
              </a:r>
              <a:endParaRPr lang="ko-KR" altLang="en-US" sz="700" dirty="0"/>
            </a:p>
          </p:txBody>
        </p:sp>
        <p:sp>
          <p:nvSpPr>
            <p:cNvPr id="181" name="타원 180"/>
            <p:cNvSpPr/>
            <p:nvPr/>
          </p:nvSpPr>
          <p:spPr>
            <a:xfrm>
              <a:off x="1856058" y="3282201"/>
              <a:ext cx="144000" cy="144000"/>
            </a:xfrm>
            <a:prstGeom prst="ellipse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 smtClean="0"/>
                <a:t>정</a:t>
              </a:r>
              <a:endParaRPr lang="ko-KR" altLang="en-US" sz="700" dirty="0"/>
            </a:p>
          </p:txBody>
        </p:sp>
        <p:sp>
          <p:nvSpPr>
            <p:cNvPr id="182" name="타원 181"/>
            <p:cNvSpPr/>
            <p:nvPr/>
          </p:nvSpPr>
          <p:spPr>
            <a:xfrm>
              <a:off x="1856058" y="3661097"/>
              <a:ext cx="144000" cy="144000"/>
            </a:xfrm>
            <a:prstGeom prst="ellipse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 smtClean="0"/>
                <a:t>정</a:t>
              </a:r>
              <a:endParaRPr lang="ko-KR" altLang="en-US" sz="700" dirty="0"/>
            </a:p>
          </p:txBody>
        </p:sp>
        <p:sp>
          <p:nvSpPr>
            <p:cNvPr id="183" name="타원 182"/>
            <p:cNvSpPr/>
            <p:nvPr/>
          </p:nvSpPr>
          <p:spPr>
            <a:xfrm>
              <a:off x="1856058" y="4050651"/>
              <a:ext cx="144000" cy="144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 smtClean="0"/>
                <a:t>준</a:t>
              </a:r>
              <a:endParaRPr lang="ko-KR" altLang="en-US" sz="700" dirty="0"/>
            </a:p>
          </p:txBody>
        </p:sp>
        <p:sp>
          <p:nvSpPr>
            <p:cNvPr id="184" name="타원 183"/>
            <p:cNvSpPr/>
            <p:nvPr/>
          </p:nvSpPr>
          <p:spPr>
            <a:xfrm>
              <a:off x="1856058" y="4413640"/>
              <a:ext cx="144000" cy="144000"/>
            </a:xfrm>
            <a:prstGeom prst="ellipse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 smtClean="0"/>
                <a:t>정</a:t>
              </a:r>
              <a:endParaRPr lang="ko-KR" altLang="en-US" sz="700" dirty="0"/>
            </a:p>
          </p:txBody>
        </p:sp>
        <p:sp>
          <p:nvSpPr>
            <p:cNvPr id="185" name="타원 184"/>
            <p:cNvSpPr/>
            <p:nvPr/>
          </p:nvSpPr>
          <p:spPr>
            <a:xfrm>
              <a:off x="1856058" y="4813841"/>
              <a:ext cx="144000" cy="144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dirty="0" smtClean="0"/>
                <a:t>준</a:t>
              </a:r>
              <a:endParaRPr lang="ko-KR" altLang="en-US" sz="700" dirty="0"/>
            </a:p>
          </p:txBody>
        </p:sp>
      </p:grpSp>
      <p:sp>
        <p:nvSpPr>
          <p:cNvPr id="186" name="직사각형 185"/>
          <p:cNvSpPr/>
          <p:nvPr/>
        </p:nvSpPr>
        <p:spPr>
          <a:xfrm>
            <a:off x="768151" y="5181706"/>
            <a:ext cx="720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총 주행거리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1488151" y="5181706"/>
            <a:ext cx="720000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2206724" y="5181706"/>
            <a:ext cx="720000" cy="2880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700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활동수</a:t>
            </a:r>
            <a:endParaRPr lang="en-US" altLang="ko-KR" sz="700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683568" y="1605690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768150" y="2207220"/>
            <a:ext cx="2158573" cy="2974486"/>
          </a:xfrm>
          <a:prstGeom prst="rect">
            <a:avLst/>
          </a:prstGeom>
          <a:solidFill>
            <a:schemeClr val="tx1">
              <a:lumMod val="50000"/>
              <a:lumOff val="50000"/>
              <a:alpha val="71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83950" y="2898594"/>
            <a:ext cx="1944216" cy="1081452"/>
            <a:chOff x="883950" y="2898594"/>
            <a:chExt cx="1944216" cy="1081452"/>
          </a:xfrm>
        </p:grpSpPr>
        <p:sp>
          <p:nvSpPr>
            <p:cNvPr id="193" name="직사각형 192"/>
            <p:cNvSpPr/>
            <p:nvPr/>
          </p:nvSpPr>
          <p:spPr>
            <a:xfrm>
              <a:off x="883950" y="2898594"/>
              <a:ext cx="1944216" cy="10814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941532" y="3373855"/>
              <a:ext cx="169189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atin typeface="나눔고딕" pitchFamily="50" charset="-127"/>
                  <a:ea typeface="나눔고딕" pitchFamily="50" charset="-127"/>
                </a:rPr>
                <a:t>총 주행거리 </a:t>
              </a:r>
              <a:r>
                <a:rPr lang="en-US" altLang="ko-KR" sz="900" dirty="0" smtClean="0">
                  <a:latin typeface="나눔고딕" pitchFamily="50" charset="-127"/>
                  <a:ea typeface="나눔고딕" pitchFamily="50" charset="-127"/>
                </a:rPr>
                <a:t>: 10,000 km</a:t>
              </a:r>
              <a:endParaRPr lang="en-US" altLang="ko-KR" sz="900" dirty="0">
                <a:latin typeface="나눔고딕" pitchFamily="50" charset="-127"/>
                <a:ea typeface="나눔고딕" pitchFamily="50" charset="-127"/>
              </a:endParaRPr>
            </a:p>
            <a:p>
              <a:r>
                <a:rPr lang="ko-KR" altLang="en-US" sz="900" dirty="0" smtClean="0">
                  <a:latin typeface="나눔고딕" pitchFamily="50" charset="-127"/>
                  <a:ea typeface="나눔고딕" pitchFamily="50" charset="-127"/>
                </a:rPr>
                <a:t>총</a:t>
              </a:r>
              <a:r>
                <a:rPr lang="en-US" altLang="ko-KR" sz="900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900" dirty="0" err="1" smtClean="0">
                  <a:latin typeface="나눔고딕" pitchFamily="50" charset="-127"/>
                  <a:ea typeface="나눔고딕" pitchFamily="50" charset="-127"/>
                </a:rPr>
                <a:t>활동수</a:t>
              </a:r>
              <a:r>
                <a:rPr lang="ko-KR" altLang="en-US" sz="900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900" dirty="0" smtClean="0">
                  <a:latin typeface="나눔고딕" pitchFamily="50" charset="-127"/>
                  <a:ea typeface="나눔고딕" pitchFamily="50" charset="-127"/>
                </a:rPr>
                <a:t>: 25</a:t>
              </a:r>
              <a:r>
                <a:rPr lang="ko-KR" altLang="en-US" sz="900" dirty="0" smtClean="0">
                  <a:latin typeface="나눔고딕" pitchFamily="50" charset="-127"/>
                  <a:ea typeface="나눔고딕" pitchFamily="50" charset="-127"/>
                </a:rPr>
                <a:t>번</a:t>
              </a:r>
              <a:endParaRPr lang="en-US" altLang="ko-KR" sz="900" dirty="0" smtClean="0">
                <a:latin typeface="나눔고딕" pitchFamily="50" charset="-127"/>
                <a:ea typeface="나눔고딕" pitchFamily="50" charset="-127"/>
              </a:endParaRPr>
            </a:p>
            <a:p>
              <a:r>
                <a:rPr lang="ko-KR" altLang="en-US" sz="900" dirty="0" smtClean="0">
                  <a:latin typeface="나눔고딕" pitchFamily="50" charset="-127"/>
                  <a:ea typeface="나눔고딕" pitchFamily="50" charset="-127"/>
                </a:rPr>
                <a:t>총 </a:t>
              </a:r>
              <a:r>
                <a:rPr lang="ko-KR" altLang="en-US" sz="900" dirty="0" err="1" smtClean="0">
                  <a:latin typeface="나눔고딕" pitchFamily="50" charset="-127"/>
                  <a:ea typeface="나눔고딕" pitchFamily="50" charset="-127"/>
                </a:rPr>
                <a:t>환승</a:t>
              </a:r>
              <a:r>
                <a:rPr lang="ko-KR" altLang="en-US" sz="900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900" dirty="0" err="1" smtClean="0">
                  <a:latin typeface="나눔고딕" pitchFamily="50" charset="-127"/>
                  <a:ea typeface="나눔고딕" pitchFamily="50" charset="-127"/>
                </a:rPr>
                <a:t>마일리지</a:t>
              </a:r>
              <a:r>
                <a:rPr lang="ko-KR" altLang="en-US" sz="900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900" dirty="0" smtClean="0">
                  <a:latin typeface="나눔고딕" pitchFamily="50" charset="-127"/>
                  <a:ea typeface="나눔고딕" pitchFamily="50" charset="-127"/>
                </a:rPr>
                <a:t>: 2,500p</a:t>
              </a:r>
            </a:p>
          </p:txBody>
        </p:sp>
        <p:sp>
          <p:nvSpPr>
            <p:cNvPr id="195" name="직사각형 90"/>
            <p:cNvSpPr>
              <a:spLocks noChangeArrowheads="1"/>
            </p:cNvSpPr>
            <p:nvPr/>
          </p:nvSpPr>
          <p:spPr bwMode="auto">
            <a:xfrm>
              <a:off x="1028323" y="3034709"/>
              <a:ext cx="374556" cy="314663"/>
            </a:xfrm>
            <a:prstGeom prst="rect">
              <a:avLst/>
            </a:prstGeom>
            <a:pattFill prst="ltDnDiag">
              <a:fgClr>
                <a:srgbClr val="BFBFBF"/>
              </a:fgClr>
              <a:bgClr>
                <a:srgbClr val="FFFFFF"/>
              </a:bgClr>
            </a:pattFill>
            <a:ln w="3175" algn="ctr">
              <a:solidFill>
                <a:srgbClr val="BFBFB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eaLnBrk="1" latinLnBrk="1" hangingPunct="1"/>
              <a:r>
                <a:rPr lang="en-US" altLang="ko-KR" sz="800" b="1" dirty="0" err="1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  <a:sym typeface="Gill Sans"/>
                </a:rPr>
                <a:t>Img</a:t>
              </a:r>
              <a:r>
                <a:rPr lang="ko-KR" altLang="en-US" sz="800" b="1" dirty="0">
                  <a:solidFill>
                    <a:srgbClr val="7F7F7F"/>
                  </a:solidFill>
                  <a:latin typeface="맑은 고딕" pitchFamily="50" charset="-127"/>
                  <a:ea typeface="맑은 고딕" pitchFamily="50" charset="-127"/>
                  <a:sym typeface="Gill Sans"/>
                </a:rPr>
                <a:t> </a:t>
              </a: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373168" y="3075221"/>
              <a:ext cx="548860" cy="215444"/>
              <a:chOff x="1440670" y="3134616"/>
              <a:chExt cx="548860" cy="215444"/>
            </a:xfrm>
          </p:grpSpPr>
          <p:sp>
            <p:nvSpPr>
              <p:cNvPr id="196" name="TextBox 195"/>
              <p:cNvSpPr txBox="1"/>
              <p:nvPr/>
            </p:nvSpPr>
            <p:spPr>
              <a:xfrm>
                <a:off x="1440670" y="3134616"/>
                <a:ext cx="51624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 smtClean="0"/>
                  <a:t>홍길동</a:t>
                </a:r>
                <a:endParaRPr lang="ko-KR" altLang="en-US" sz="800" b="1" dirty="0"/>
              </a:p>
            </p:txBody>
          </p:sp>
          <p:sp>
            <p:nvSpPr>
              <p:cNvPr id="197" name="타원 196"/>
              <p:cNvSpPr/>
              <p:nvPr/>
            </p:nvSpPr>
            <p:spPr>
              <a:xfrm>
                <a:off x="1845530" y="3166183"/>
                <a:ext cx="144000" cy="144000"/>
              </a:xfrm>
              <a:prstGeom prst="ellipse">
                <a:avLst/>
              </a:prstGeom>
              <a:solidFill>
                <a:srgbClr val="3498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700" dirty="0" smtClean="0"/>
                  <a:t>정</a:t>
                </a:r>
                <a:endParaRPr lang="ko-KR" altLang="en-US" sz="700" dirty="0"/>
              </a:p>
            </p:txBody>
          </p:sp>
        </p:grpSp>
        <p:sp>
          <p:nvSpPr>
            <p:cNvPr id="198" name="Delete"/>
            <p:cNvSpPr>
              <a:spLocks noChangeAspect="1"/>
            </p:cNvSpPr>
            <p:nvPr/>
          </p:nvSpPr>
          <p:spPr bwMode="auto">
            <a:xfrm>
              <a:off x="2588672" y="2980428"/>
              <a:ext cx="122238" cy="122237"/>
            </a:xfrm>
            <a:custGeom>
              <a:avLst/>
              <a:gdLst>
                <a:gd name="T0" fmla="*/ 3 w 77"/>
                <a:gd name="T1" fmla="*/ 0 h 77"/>
                <a:gd name="T2" fmla="*/ 0 w 77"/>
                <a:gd name="T3" fmla="*/ 3 h 77"/>
                <a:gd name="T4" fmla="*/ 36 w 77"/>
                <a:gd name="T5" fmla="*/ 38 h 77"/>
                <a:gd name="T6" fmla="*/ 0 w 77"/>
                <a:gd name="T7" fmla="*/ 74 h 77"/>
                <a:gd name="T8" fmla="*/ 3 w 77"/>
                <a:gd name="T9" fmla="*/ 77 h 77"/>
                <a:gd name="T10" fmla="*/ 39 w 77"/>
                <a:gd name="T11" fmla="*/ 41 h 77"/>
                <a:gd name="T12" fmla="*/ 74 w 77"/>
                <a:gd name="T13" fmla="*/ 77 h 77"/>
                <a:gd name="T14" fmla="*/ 77 w 77"/>
                <a:gd name="T15" fmla="*/ 74 h 77"/>
                <a:gd name="T16" fmla="*/ 42 w 77"/>
                <a:gd name="T17" fmla="*/ 38 h 77"/>
                <a:gd name="T18" fmla="*/ 77 w 77"/>
                <a:gd name="T19" fmla="*/ 3 h 77"/>
                <a:gd name="T20" fmla="*/ 74 w 77"/>
                <a:gd name="T21" fmla="*/ 0 h 77"/>
                <a:gd name="T22" fmla="*/ 39 w 77"/>
                <a:gd name="T23" fmla="*/ 35 h 77"/>
                <a:gd name="T24" fmla="*/ 3 w 77"/>
                <a:gd name="T2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77">
                  <a:moveTo>
                    <a:pt x="3" y="0"/>
                  </a:moveTo>
                  <a:lnTo>
                    <a:pt x="0" y="3"/>
                  </a:lnTo>
                  <a:lnTo>
                    <a:pt x="36" y="38"/>
                  </a:lnTo>
                  <a:lnTo>
                    <a:pt x="0" y="74"/>
                  </a:lnTo>
                  <a:lnTo>
                    <a:pt x="3" y="77"/>
                  </a:lnTo>
                  <a:lnTo>
                    <a:pt x="39" y="41"/>
                  </a:lnTo>
                  <a:lnTo>
                    <a:pt x="74" y="77"/>
                  </a:lnTo>
                  <a:lnTo>
                    <a:pt x="77" y="74"/>
                  </a:lnTo>
                  <a:lnTo>
                    <a:pt x="42" y="38"/>
                  </a:lnTo>
                  <a:lnTo>
                    <a:pt x="77" y="3"/>
                  </a:lnTo>
                  <a:lnTo>
                    <a:pt x="74" y="0"/>
                  </a:lnTo>
                  <a:lnTo>
                    <a:pt x="39" y="35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3" name="타원 62"/>
          <p:cNvSpPr/>
          <p:nvPr/>
        </p:nvSpPr>
        <p:spPr>
          <a:xfrm>
            <a:off x="960698" y="292678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64" name="타원 63"/>
          <p:cNvSpPr/>
          <p:nvPr/>
        </p:nvSpPr>
        <p:spPr>
          <a:xfrm>
            <a:off x="1451291" y="292678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65" name="타원 64"/>
          <p:cNvSpPr/>
          <p:nvPr/>
        </p:nvSpPr>
        <p:spPr>
          <a:xfrm>
            <a:off x="848323" y="339228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66" name="타원 65"/>
          <p:cNvSpPr/>
          <p:nvPr/>
        </p:nvSpPr>
        <p:spPr>
          <a:xfrm>
            <a:off x="2372062" y="292678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39979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43808" y="2708920"/>
            <a:ext cx="3528392" cy="601907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ko-KR" altLang="en-US" sz="3400" b="1" dirty="0" smtClean="0"/>
              <a:t>자전거 정보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419443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515163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news_list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/</a:t>
                      </a:r>
                      <a:r>
                        <a:rPr lang="en-US" altLang="ko-KR" sz="1100" b="0" dirty="0" err="1" smtClean="0">
                          <a:solidFill>
                            <a:sysClr val="windowText" lastClr="000000"/>
                          </a:solidFill>
                        </a:rPr>
                        <a:t>news_detail</a:t>
                      </a:r>
                      <a:endParaRPr lang="ko-KR" altLang="en-US" sz="1100" b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39256" y="1679662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자전거 정보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39552" y="2282177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3306" y="2026539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dirty="0" smtClean="0"/>
              <a:t>자전거 뉴스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95301" y="2026539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자전거 시설</a:t>
            </a:r>
            <a:endParaRPr lang="ko-KR" altLang="en-US" sz="10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690727" y="2284953"/>
            <a:ext cx="77766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601866" y="203873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11" name="타원 10"/>
          <p:cNvSpPr/>
          <p:nvPr/>
        </p:nvSpPr>
        <p:spPr>
          <a:xfrm>
            <a:off x="1632106" y="202653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12" name="직사각형 11"/>
          <p:cNvSpPr/>
          <p:nvPr/>
        </p:nvSpPr>
        <p:spPr>
          <a:xfrm rot="10800000" flipV="1">
            <a:off x="566920" y="2284853"/>
            <a:ext cx="2125743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 smtClean="0">
                <a:solidFill>
                  <a:schemeClr val="tx1"/>
                </a:solidFill>
              </a:rPr>
              <a:t>[</a:t>
            </a:r>
            <a:r>
              <a:rPr lang="ko-KR" altLang="en-US" sz="900" b="1" dirty="0" smtClean="0">
                <a:solidFill>
                  <a:schemeClr val="tx1"/>
                </a:solidFill>
              </a:rPr>
              <a:t>행사</a:t>
            </a:r>
            <a:r>
              <a:rPr lang="en-US" altLang="ko-KR" sz="900" b="1" dirty="0">
                <a:solidFill>
                  <a:schemeClr val="tx1"/>
                </a:solidFill>
              </a:rPr>
              <a:t>] </a:t>
            </a:r>
            <a:r>
              <a:rPr lang="ko-KR" altLang="en-US" sz="900" b="1" dirty="0">
                <a:solidFill>
                  <a:schemeClr val="tx1"/>
                </a:solidFill>
              </a:rPr>
              <a:t>서촌 보행길 걷기 행사 안내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9877" y="2551496"/>
            <a:ext cx="1626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2016-05-07</a:t>
            </a:r>
            <a:endParaRPr lang="ko-KR" altLang="en-US" sz="8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566920" y="2781510"/>
            <a:ext cx="21547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row"/>
          <p:cNvSpPr>
            <a:spLocks noEditPoints="1"/>
          </p:cNvSpPr>
          <p:nvPr/>
        </p:nvSpPr>
        <p:spPr bwMode="auto">
          <a:xfrm>
            <a:off x="2501717" y="2423150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 rot="10800000" flipV="1">
            <a:off x="566920" y="2781509"/>
            <a:ext cx="2154756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 smtClean="0">
                <a:solidFill>
                  <a:schemeClr val="tx1"/>
                </a:solidFill>
              </a:rPr>
              <a:t>[</a:t>
            </a:r>
            <a:r>
              <a:rPr lang="ko-KR" altLang="en-US" sz="900" b="1" dirty="0" smtClean="0">
                <a:solidFill>
                  <a:schemeClr val="tx1"/>
                </a:solidFill>
              </a:rPr>
              <a:t>행사</a:t>
            </a:r>
            <a:r>
              <a:rPr lang="en-US" altLang="ko-KR" sz="900" b="1" dirty="0">
                <a:solidFill>
                  <a:schemeClr val="tx1"/>
                </a:solidFill>
              </a:rPr>
              <a:t>] </a:t>
            </a:r>
            <a:r>
              <a:rPr lang="ko-KR" altLang="en-US" sz="900" b="1" dirty="0">
                <a:solidFill>
                  <a:schemeClr val="tx1"/>
                </a:solidFill>
              </a:rPr>
              <a:t>서촌 보행길 걷기 행사 안내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9877" y="3048152"/>
            <a:ext cx="1626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2016-05-07</a:t>
            </a:r>
            <a:endParaRPr lang="ko-KR" altLang="en-US" sz="8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93485" y="3279666"/>
            <a:ext cx="215293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"/>
          <p:cNvSpPr>
            <a:spLocks noEditPoints="1"/>
          </p:cNvSpPr>
          <p:nvPr/>
        </p:nvSpPr>
        <p:spPr bwMode="auto">
          <a:xfrm>
            <a:off x="2501717" y="2919806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 rot="10800000" flipV="1">
            <a:off x="566920" y="3279666"/>
            <a:ext cx="2154756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 smtClean="0">
                <a:solidFill>
                  <a:schemeClr val="tx1"/>
                </a:solidFill>
              </a:rPr>
              <a:t>[</a:t>
            </a:r>
            <a:r>
              <a:rPr lang="ko-KR" altLang="en-US" sz="900" b="1" dirty="0" smtClean="0">
                <a:solidFill>
                  <a:schemeClr val="tx1"/>
                </a:solidFill>
              </a:rPr>
              <a:t>행사</a:t>
            </a:r>
            <a:r>
              <a:rPr lang="en-US" altLang="ko-KR" sz="900" b="1" dirty="0">
                <a:solidFill>
                  <a:schemeClr val="tx1"/>
                </a:solidFill>
              </a:rPr>
              <a:t>] </a:t>
            </a:r>
            <a:r>
              <a:rPr lang="ko-KR" altLang="en-US" sz="900" b="1" dirty="0">
                <a:solidFill>
                  <a:schemeClr val="tx1"/>
                </a:solidFill>
              </a:rPr>
              <a:t>서촌 보행길 걷기 행사 안내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9877" y="3546309"/>
            <a:ext cx="1626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2016-05-07</a:t>
            </a:r>
            <a:endParaRPr lang="ko-KR" altLang="en-US" sz="800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557500" y="3783293"/>
            <a:ext cx="21889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"/>
          <p:cNvSpPr>
            <a:spLocks noEditPoints="1"/>
          </p:cNvSpPr>
          <p:nvPr/>
        </p:nvSpPr>
        <p:spPr bwMode="auto">
          <a:xfrm>
            <a:off x="2501717" y="3417963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 rot="10800000" flipV="1">
            <a:off x="566920" y="3783293"/>
            <a:ext cx="2125743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00" b="1" dirty="0" smtClean="0">
                <a:solidFill>
                  <a:schemeClr val="tx1"/>
                </a:solidFill>
              </a:rPr>
              <a:t>[</a:t>
            </a:r>
            <a:r>
              <a:rPr lang="ko-KR" altLang="en-US" sz="900" b="1" dirty="0">
                <a:solidFill>
                  <a:schemeClr val="tx1"/>
                </a:solidFill>
              </a:rPr>
              <a:t>행사</a:t>
            </a:r>
            <a:r>
              <a:rPr lang="en-US" altLang="ko-KR" sz="900" b="1" dirty="0">
                <a:solidFill>
                  <a:schemeClr val="tx1"/>
                </a:solidFill>
              </a:rPr>
              <a:t>] </a:t>
            </a:r>
            <a:r>
              <a:rPr lang="ko-KR" altLang="en-US" sz="900" b="1" dirty="0">
                <a:solidFill>
                  <a:schemeClr val="tx1"/>
                </a:solidFill>
              </a:rPr>
              <a:t>서촌 보행길 걷기 행사 안내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9877" y="4049936"/>
            <a:ext cx="1626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2016-05-07</a:t>
            </a:r>
            <a:endParaRPr lang="ko-KR" altLang="en-US" sz="800" dirty="0"/>
          </a:p>
        </p:txBody>
      </p:sp>
      <p:cxnSp>
        <p:nvCxnSpPr>
          <p:cNvPr id="26" name="직선 연결선 25"/>
          <p:cNvCxnSpPr/>
          <p:nvPr/>
        </p:nvCxnSpPr>
        <p:spPr>
          <a:xfrm>
            <a:off x="566920" y="4256111"/>
            <a:ext cx="21547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row"/>
          <p:cNvSpPr>
            <a:spLocks noEditPoints="1"/>
          </p:cNvSpPr>
          <p:nvPr/>
        </p:nvSpPr>
        <p:spPr bwMode="auto">
          <a:xfrm>
            <a:off x="2501717" y="3921590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372901" y="168599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    자전거 뉴스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300893" y="167708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 rot="10800000" flipV="1">
            <a:off x="3376448" y="2124919"/>
            <a:ext cx="2160339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tx1"/>
                </a:solidFill>
              </a:rPr>
              <a:t>[</a:t>
            </a:r>
            <a:r>
              <a:rPr lang="ko-KR" altLang="en-US" sz="1000" b="1" dirty="0">
                <a:solidFill>
                  <a:schemeClr val="tx1"/>
                </a:solidFill>
              </a:rPr>
              <a:t>행사</a:t>
            </a:r>
            <a:r>
              <a:rPr lang="en-US" altLang="ko-KR" sz="1000" b="1" dirty="0">
                <a:solidFill>
                  <a:schemeClr val="tx1"/>
                </a:solidFill>
              </a:rPr>
              <a:t>] </a:t>
            </a:r>
            <a:r>
              <a:rPr lang="ko-KR" altLang="en-US" sz="1000" b="1" dirty="0">
                <a:solidFill>
                  <a:schemeClr val="tx1"/>
                </a:solidFill>
              </a:rPr>
              <a:t>서촌 보행길 걷기 행사 안내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84431" y="1988840"/>
            <a:ext cx="1626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2016-05-07</a:t>
            </a:r>
            <a:endParaRPr lang="ko-KR" altLang="en-US" sz="800" dirty="0"/>
          </a:p>
        </p:txBody>
      </p:sp>
      <p:grpSp>
        <p:nvGrpSpPr>
          <p:cNvPr id="39" name="Placeholder Picture"/>
          <p:cNvGrpSpPr>
            <a:grpSpLocks noChangeAspect="1"/>
          </p:cNvGrpSpPr>
          <p:nvPr/>
        </p:nvGrpSpPr>
        <p:grpSpPr bwMode="auto">
          <a:xfrm>
            <a:off x="3420447" y="3212976"/>
            <a:ext cx="2039989" cy="1541040"/>
            <a:chOff x="508000" y="1397000"/>
            <a:chExt cx="1732859" cy="1309029"/>
          </a:xfrm>
        </p:grpSpPr>
        <p:sp>
          <p:nvSpPr>
            <p:cNvPr id="40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1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2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3410894" y="2628201"/>
            <a:ext cx="2125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안녕하세요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5/30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서촌 보행길 걷기 행사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안내드립니다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해설사가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 들려주는 도심 명소의 숨겨진 이야기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!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가족과 친구와 함께 걸어요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10894" y="4869160"/>
            <a:ext cx="204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*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인원제한으로 인하여 조기에 마감될 수 있으며 참여자 전원에게 점심식사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소정의 기념품을 제공합니다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457165" y="237884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46" name="타원 45"/>
          <p:cNvSpPr/>
          <p:nvPr/>
        </p:nvSpPr>
        <p:spPr>
          <a:xfrm>
            <a:off x="2377103" y="230869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5</a:t>
            </a:r>
            <a:endParaRPr lang="ko-KR" altLang="en-US" sz="800" dirty="0"/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581762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정보 페이지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뉴스는 기존 사용하는 </a:t>
                      </a:r>
                      <a:r>
                        <a:rPr kumimoji="0" lang="ko-KR" altLang="en-US" sz="1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티스토리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게시물 내역 노출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자전거 뉴스 탭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최근 등록 정보 상위노출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자전거 시설 탭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info_map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내용 표시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타이틀 표시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등록한 날짜 표시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상세 페이지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news_detail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뒤로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버튼 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news_list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등록한 날짜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뉴스 타이틀 표시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뉴스 내용 표시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8" name="타원 47"/>
          <p:cNvSpPr/>
          <p:nvPr/>
        </p:nvSpPr>
        <p:spPr>
          <a:xfrm>
            <a:off x="457165" y="258694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50" name="타원 49"/>
          <p:cNvSpPr/>
          <p:nvPr/>
        </p:nvSpPr>
        <p:spPr>
          <a:xfrm>
            <a:off x="3290920" y="168599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  <p:sp>
        <p:nvSpPr>
          <p:cNvPr id="51" name="타원 50"/>
          <p:cNvSpPr/>
          <p:nvPr/>
        </p:nvSpPr>
        <p:spPr>
          <a:xfrm>
            <a:off x="3273662" y="199641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7</a:t>
            </a:r>
            <a:endParaRPr lang="ko-KR" altLang="en-US" sz="800" dirty="0"/>
          </a:p>
        </p:txBody>
      </p:sp>
      <p:sp>
        <p:nvSpPr>
          <p:cNvPr id="28" name="직사각형 27"/>
          <p:cNvSpPr/>
          <p:nvPr/>
        </p:nvSpPr>
        <p:spPr>
          <a:xfrm>
            <a:off x="3920940" y="692696"/>
            <a:ext cx="1029449" cy="2769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 err="1">
                <a:solidFill>
                  <a:sysClr val="windowText" lastClr="000000"/>
                </a:solidFill>
              </a:rPr>
              <a:t>news_detail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30" name="꺾인 연결선 29"/>
          <p:cNvCxnSpPr/>
          <p:nvPr/>
        </p:nvCxnSpPr>
        <p:spPr>
          <a:xfrm flipV="1">
            <a:off x="2609717" y="2116539"/>
            <a:ext cx="594131" cy="378611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/>
          <p:cNvSpPr/>
          <p:nvPr/>
        </p:nvSpPr>
        <p:spPr>
          <a:xfrm>
            <a:off x="3286448" y="224315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8</a:t>
            </a:r>
            <a:endParaRPr lang="ko-KR" altLang="en-US" sz="800" dirty="0"/>
          </a:p>
        </p:txBody>
      </p:sp>
      <p:sp>
        <p:nvSpPr>
          <p:cNvPr id="53" name="타원 52"/>
          <p:cNvSpPr/>
          <p:nvPr/>
        </p:nvSpPr>
        <p:spPr>
          <a:xfrm>
            <a:off x="3302299" y="267606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9</a:t>
            </a:r>
            <a:endParaRPr lang="ko-KR" altLang="en-US" sz="800" dirty="0"/>
          </a:p>
        </p:txBody>
      </p:sp>
      <p:sp>
        <p:nvSpPr>
          <p:cNvPr id="54" name="직사각형 53"/>
          <p:cNvSpPr/>
          <p:nvPr/>
        </p:nvSpPr>
        <p:spPr>
          <a:xfrm>
            <a:off x="1079559" y="692696"/>
            <a:ext cx="835485" cy="2769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 err="1" smtClean="0">
                <a:solidFill>
                  <a:sysClr val="windowText" lastClr="000000"/>
                </a:solidFill>
              </a:rPr>
              <a:t>news_list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3396462" y="2513578"/>
            <a:ext cx="21547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110174"/>
              </p:ext>
            </p:extLst>
          </p:nvPr>
        </p:nvGraphicFramePr>
        <p:xfrm>
          <a:off x="555763" y="5098167"/>
          <a:ext cx="2147613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21"/>
                <a:gridCol w="432048"/>
                <a:gridCol w="432048"/>
                <a:gridCol w="432048"/>
                <a:gridCol w="432048"/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rgbClr val="C00000"/>
                          </a:solidFill>
                        </a:rPr>
                        <a:t>홈</a:t>
                      </a:r>
                      <a:endParaRPr lang="ko-KR" alt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기록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정보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후원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설정</a:t>
                      </a:r>
                      <a:endParaRPr lang="ko-KR" altLang="en-US" sz="8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041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41"/>
          <a:stretch/>
        </p:blipFill>
        <p:spPr bwMode="auto">
          <a:xfrm>
            <a:off x="764391" y="2241928"/>
            <a:ext cx="2163866" cy="3206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856474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info_map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161543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시설 페이지 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자전거 뉴스 탭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dirty="0" err="1" smtClean="0">
                          <a:solidFill>
                            <a:sysClr val="windowText" lastClr="000000"/>
                          </a:solidFill>
                        </a:rPr>
                        <a:t>news_list</a:t>
                      </a:r>
                      <a:r>
                        <a:rPr lang="en-US" altLang="ko-KR" sz="1000" dirty="0" smtClean="0">
                          <a:solidFill>
                            <a:sysClr val="windowText" lastClr="000000"/>
                          </a:solidFill>
                        </a:rPr>
                        <a:t>]</a:t>
                      </a:r>
                      <a:r>
                        <a:rPr lang="en-US" altLang="ko-KR" sz="100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ysClr val="windowText" lastClr="000000"/>
                          </a:solidFill>
                        </a:rPr>
                        <a:t>페이지로 이동</a:t>
                      </a:r>
                      <a:endParaRPr lang="en-US" altLang="ko-KR" sz="1000" baseline="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자전거 시설 탭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‘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자전거 대여소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클릭된 상태로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현재위치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현재위치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5)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처럼 표시됨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현재위치 안내 표시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자전거 대여소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지도에 주변 자전거 대여소들 정보가 표시됨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검색 결과는 사용자 화면 기준으로 줌 레벨에 맞추어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자전거 보관소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지도에 주변 자전거 보관소들 정보가 표시됨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검색 결과는 사용자 화면 기준으로 줌 레벨에 맞추어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판매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수리점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지도에 주변 자전거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판매수리점들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정보가 표시됨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검색 결과는 사용자 화면 기준으로 줌 레벨에 맞추어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자전거 대여소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보관소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판매수리점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위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치 정보 표시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마커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마커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클릭 시 뜨는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간략정보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창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 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노출정보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00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동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000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번지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 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u="none" baseline="0" dirty="0" err="1" smtClean="0">
                          <a:latin typeface="+mn-lt"/>
                          <a:ea typeface="+mn-ea"/>
                        </a:rPr>
                        <a:t>info_map_detail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페이지로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10)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리스트로 보기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u="none" baseline="0" dirty="0" err="1" smtClean="0">
                          <a:latin typeface="+mn-lt"/>
                          <a:ea typeface="+mn-ea"/>
                        </a:rPr>
                        <a:t>info_map_list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11)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사용자 시설 추가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시설 추가 페이지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59141" y="1612254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자전거 시설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753608" y="2226961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13191" y="1959131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b="0" dirty="0" smtClean="0"/>
              <a:t>자전거 뉴스</a:t>
            </a:r>
            <a:endParaRPr lang="ko-KR" altLang="en-US" b="0" dirty="0"/>
          </a:p>
        </p:txBody>
      </p:sp>
      <p:sp>
        <p:nvSpPr>
          <p:cNvPr id="9" name="TextBox 8"/>
          <p:cNvSpPr txBox="1"/>
          <p:nvPr/>
        </p:nvSpPr>
        <p:spPr>
          <a:xfrm>
            <a:off x="1915186" y="1959131"/>
            <a:ext cx="850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/>
              <a:t>자전거 시설</a:t>
            </a:r>
            <a:endParaRPr lang="ko-KR" altLang="en-US" sz="1000" b="1" dirty="0"/>
          </a:p>
        </p:txBody>
      </p:sp>
      <p:cxnSp>
        <p:nvCxnSpPr>
          <p:cNvPr id="11" name="직선 연결선 10"/>
          <p:cNvCxnSpPr/>
          <p:nvPr/>
        </p:nvCxnSpPr>
        <p:spPr>
          <a:xfrm>
            <a:off x="1909506" y="2213585"/>
            <a:ext cx="77766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821751" y="19713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13" name="타원 12"/>
          <p:cNvSpPr/>
          <p:nvPr/>
        </p:nvSpPr>
        <p:spPr>
          <a:xfrm>
            <a:off x="1851991" y="195913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14" name="직사각형 13"/>
          <p:cNvSpPr/>
          <p:nvPr/>
        </p:nvSpPr>
        <p:spPr>
          <a:xfrm rot="10800000" flipV="1">
            <a:off x="784199" y="2208673"/>
            <a:ext cx="2125743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90854" y="4657636"/>
            <a:ext cx="623609" cy="2835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자전거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대여소  </a:t>
            </a:r>
            <a:endParaRPr lang="ko-KR" altLang="en-US" sz="7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211366" y="4652047"/>
            <a:ext cx="623609" cy="2835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판매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r>
              <a:rPr lang="ko-KR" altLang="en-US" sz="7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수리</a:t>
            </a:r>
            <a:r>
              <a:rPr lang="ko-KR" altLang="en-US" sz="700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점</a:t>
            </a:r>
            <a:endParaRPr lang="ko-KR" altLang="en-US" sz="7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551560" y="4652047"/>
            <a:ext cx="623609" cy="2835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자전거</a:t>
            </a:r>
            <a:endParaRPr lang="en-US" altLang="ko-KR" sz="7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보관소</a:t>
            </a:r>
            <a:endParaRPr lang="ko-KR" altLang="en-US" sz="7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사각형 설명선 17"/>
          <p:cNvSpPr/>
          <p:nvPr/>
        </p:nvSpPr>
        <p:spPr>
          <a:xfrm>
            <a:off x="2067837" y="3968372"/>
            <a:ext cx="707663" cy="262652"/>
          </a:xfrm>
          <a:prstGeom prst="wedgeRectCallout">
            <a:avLst>
              <a:gd name="adj1" fmla="val 7129"/>
              <a:gd name="adj2" fmla="val 106776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상암동 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126  </a:t>
            </a:r>
            <a:endParaRPr lang="ko-KR" altLang="en-US" sz="7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455" y="3288793"/>
            <a:ext cx="144016" cy="220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956" y="3685694"/>
            <a:ext cx="144016" cy="220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829" y="3405239"/>
            <a:ext cx="144016" cy="220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19" y="2712729"/>
            <a:ext cx="144016" cy="220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018" y="4296905"/>
            <a:ext cx="144016" cy="220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Sun"/>
          <p:cNvSpPr>
            <a:spLocks/>
          </p:cNvSpPr>
          <p:nvPr/>
        </p:nvSpPr>
        <p:spPr bwMode="auto">
          <a:xfrm>
            <a:off x="1610173" y="4176313"/>
            <a:ext cx="122389" cy="120592"/>
          </a:xfrm>
          <a:prstGeom prst="ellipse">
            <a:avLst/>
          </a:prstGeom>
          <a:solidFill>
            <a:srgbClr val="3498DB"/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333333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5" name="그림 16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192" y="2287886"/>
            <a:ext cx="209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Sun"/>
          <p:cNvSpPr>
            <a:spLocks/>
          </p:cNvSpPr>
          <p:nvPr/>
        </p:nvSpPr>
        <p:spPr bwMode="auto">
          <a:xfrm>
            <a:off x="1682352" y="4593280"/>
            <a:ext cx="122389" cy="120592"/>
          </a:xfrm>
          <a:prstGeom prst="ellipse">
            <a:avLst/>
          </a:prstGeom>
          <a:noFill/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333333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82845" y="3986296"/>
            <a:ext cx="2407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&gt;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452617" y="230266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29" name="타원 28"/>
          <p:cNvSpPr/>
          <p:nvPr/>
        </p:nvSpPr>
        <p:spPr>
          <a:xfrm>
            <a:off x="1406471" y="409969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30" name="타원 29"/>
          <p:cNvSpPr/>
          <p:nvPr/>
        </p:nvSpPr>
        <p:spPr>
          <a:xfrm>
            <a:off x="849141" y="456204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32" name="타원 31"/>
          <p:cNvSpPr/>
          <p:nvPr/>
        </p:nvSpPr>
        <p:spPr>
          <a:xfrm>
            <a:off x="1563546" y="456204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33" name="타원 32"/>
          <p:cNvSpPr/>
          <p:nvPr/>
        </p:nvSpPr>
        <p:spPr>
          <a:xfrm>
            <a:off x="2211366" y="456204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34" name="타원 33"/>
          <p:cNvSpPr/>
          <p:nvPr/>
        </p:nvSpPr>
        <p:spPr>
          <a:xfrm>
            <a:off x="1610173" y="319879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35" name="타원 34"/>
          <p:cNvSpPr/>
          <p:nvPr/>
        </p:nvSpPr>
        <p:spPr>
          <a:xfrm>
            <a:off x="1995169" y="384973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1111" y1="11290" x2="11111" y2="11290"/>
                        <a14:foregroundMark x1="8333" y1="50000" x2="12500" y2="48387"/>
                        <a14:foregroundMark x1="8333" y1="87097" x2="8333" y2="87097"/>
                        <a14:foregroundMark x1="44444" y1="50000" x2="90278" y2="46774"/>
                        <a14:foregroundMark x1="50000" y1="87097" x2="90278" y2="870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12" y="2297492"/>
            <a:ext cx="203796" cy="175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타원 37"/>
          <p:cNvSpPr/>
          <p:nvPr/>
        </p:nvSpPr>
        <p:spPr>
          <a:xfrm>
            <a:off x="641751" y="228149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10</a:t>
            </a:r>
            <a:endParaRPr lang="ko-KR" altLang="en-US" sz="700" dirty="0"/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758859"/>
              </p:ext>
            </p:extLst>
          </p:nvPr>
        </p:nvGraphicFramePr>
        <p:xfrm>
          <a:off x="771582" y="5035698"/>
          <a:ext cx="2147613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21"/>
                <a:gridCol w="432048"/>
                <a:gridCol w="432048"/>
                <a:gridCol w="432048"/>
                <a:gridCol w="432048"/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rgbClr val="C00000"/>
                          </a:solidFill>
                        </a:rPr>
                        <a:t>홈</a:t>
                      </a:r>
                      <a:endParaRPr lang="ko-KR" alt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기록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정보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후원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설정</a:t>
                      </a:r>
                      <a:endParaRPr lang="ko-KR" altLang="en-US" sz="8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0" name="Sun"/>
          <p:cNvSpPr>
            <a:spLocks/>
          </p:cNvSpPr>
          <p:nvPr/>
        </p:nvSpPr>
        <p:spPr bwMode="auto">
          <a:xfrm>
            <a:off x="840314" y="2545863"/>
            <a:ext cx="173783" cy="171231"/>
          </a:xfrm>
          <a:prstGeom prst="ellipse">
            <a:avLst/>
          </a:prstGeom>
          <a:solidFill>
            <a:srgbClr val="002060"/>
          </a:solidFill>
          <a:ln w="6350" cap="flat" cmpd="sng" algn="ctr">
            <a:noFill/>
            <a:prstDash val="solid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Calibri" pitchFamily="34" charset="0"/>
              </a:rPr>
              <a:t>+</a:t>
            </a:r>
            <a:endParaRPr lang="en-US" sz="10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  <a:cs typeface="Calibri" pitchFamily="34" charset="0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11560" y="254586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11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41926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087102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info_map_list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/</a:t>
                      </a:r>
                      <a:r>
                        <a:rPr lang="en-US" altLang="ko-KR" sz="11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info_map_detail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1" name="직사각형 60"/>
          <p:cNvSpPr/>
          <p:nvPr/>
        </p:nvSpPr>
        <p:spPr>
          <a:xfrm>
            <a:off x="3373242" y="1689224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자전거 시설 상세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516754" y="3723720"/>
            <a:ext cx="17491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주소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:     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서울시 마포구 상암동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126</a:t>
            </a:r>
          </a:p>
        </p:txBody>
      </p:sp>
      <p:sp>
        <p:nvSpPr>
          <p:cNvPr id="65" name="Close Window"/>
          <p:cNvSpPr>
            <a:spLocks noChangeAspect="1" noEditPoints="1"/>
          </p:cNvSpPr>
          <p:nvPr/>
        </p:nvSpPr>
        <p:spPr bwMode="auto">
          <a:xfrm>
            <a:off x="3431232" y="1750647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62582" y="2132308"/>
            <a:ext cx="120577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DMC 9</a:t>
            </a:r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번 출구 앞</a:t>
            </a:r>
            <a:endParaRPr lang="en-US" altLang="ko-KR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516754" y="3976355"/>
            <a:ext cx="176362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보관대수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실제 주차대수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:     19/ 38 </a:t>
            </a:r>
            <a:endParaRPr lang="en-US" altLang="ko-KR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516754" y="4271709"/>
            <a:ext cx="7777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출구번호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:   4</a:t>
            </a:r>
            <a:endParaRPr lang="en-US" altLang="ko-KR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516754" y="4567063"/>
            <a:ext cx="9076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공기주입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:  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없음</a:t>
            </a:r>
            <a:endParaRPr lang="en-US" altLang="ko-KR" sz="800" dirty="0"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222353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시설 페이지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뒤로 버튼 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info_map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으로 돌아감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시설의 주소 표시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현재위치와의 거리 표시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상세보기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u="none" baseline="0" dirty="0" err="1" smtClean="0">
                          <a:latin typeface="+mn-lt"/>
                          <a:ea typeface="+mn-ea"/>
                        </a:rPr>
                        <a:t>info_map_detail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닫기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닫음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시설 명칭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상호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역명 표시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시설 상세 내용 표시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관리자웹에서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등록한 내용 노출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자전거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보관소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이미지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주소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보관대수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실제 주차대수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출구번호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공기주입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정보출처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정보제공일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자전거  대여소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이미지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주소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이용요금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보관대수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전화번호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홈페이지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정보출처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정보제공일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자전거 수리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판매점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이미지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주소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영업시간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전화번호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홈페이지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정보출처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정보제공일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3" name="직사각형 92"/>
          <p:cNvSpPr/>
          <p:nvPr/>
        </p:nvSpPr>
        <p:spPr>
          <a:xfrm>
            <a:off x="3779912" y="692696"/>
            <a:ext cx="1335622" cy="2769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 err="1" smtClean="0">
                <a:solidFill>
                  <a:sysClr val="windowText" lastClr="000000"/>
                </a:solidFill>
              </a:rPr>
              <a:t>info_map_detail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971600" y="692696"/>
            <a:ext cx="1141659" cy="2769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 err="1" smtClean="0">
                <a:solidFill>
                  <a:sysClr val="windowText" lastClr="000000"/>
                </a:solidFill>
              </a:rPr>
              <a:t>info_map_list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539552" y="1689224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자전거 시설 리스트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32416" y="157813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71" name="직사각형 70"/>
          <p:cNvSpPr/>
          <p:nvPr/>
        </p:nvSpPr>
        <p:spPr>
          <a:xfrm>
            <a:off x="467544" y="1689224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 rot="10800000" flipV="1">
            <a:off x="557500" y="2011238"/>
            <a:ext cx="2154756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서울시 마포구 상암동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1156-1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94520" y="2277881"/>
            <a:ext cx="1626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654m</a:t>
            </a:r>
            <a:endParaRPr lang="ko-KR" altLang="en-US" sz="800" dirty="0"/>
          </a:p>
        </p:txBody>
      </p:sp>
      <p:cxnSp>
        <p:nvCxnSpPr>
          <p:cNvPr id="78" name="직선 연결선 77"/>
          <p:cNvCxnSpPr/>
          <p:nvPr/>
        </p:nvCxnSpPr>
        <p:spPr>
          <a:xfrm>
            <a:off x="548080" y="2514865"/>
            <a:ext cx="21889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Arrow"/>
          <p:cNvSpPr>
            <a:spLocks noEditPoints="1"/>
          </p:cNvSpPr>
          <p:nvPr/>
        </p:nvSpPr>
        <p:spPr bwMode="auto">
          <a:xfrm>
            <a:off x="2492297" y="2149535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91" name="직선 연결선 90"/>
          <p:cNvCxnSpPr/>
          <p:nvPr/>
        </p:nvCxnSpPr>
        <p:spPr>
          <a:xfrm>
            <a:off x="557500" y="2987683"/>
            <a:ext cx="21547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row"/>
          <p:cNvSpPr>
            <a:spLocks noEditPoints="1"/>
          </p:cNvSpPr>
          <p:nvPr/>
        </p:nvSpPr>
        <p:spPr bwMode="auto">
          <a:xfrm>
            <a:off x="2492297" y="2653162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7" name="직사각형 96"/>
          <p:cNvSpPr/>
          <p:nvPr/>
        </p:nvSpPr>
        <p:spPr>
          <a:xfrm rot="10800000" flipV="1">
            <a:off x="557500" y="2493325"/>
            <a:ext cx="2154756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 smtClean="0">
                <a:solidFill>
                  <a:schemeClr val="tx1"/>
                </a:solidFill>
              </a:rPr>
              <a:t>서울시 마포구 상암동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134-1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78707" y="2772239"/>
            <a:ext cx="1626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584m</a:t>
            </a:r>
            <a:endParaRPr lang="ko-KR" altLang="en-US" sz="800" dirty="0"/>
          </a:p>
        </p:txBody>
      </p:sp>
      <p:sp>
        <p:nvSpPr>
          <p:cNvPr id="99" name="타원 98"/>
          <p:cNvSpPr/>
          <p:nvPr/>
        </p:nvSpPr>
        <p:spPr>
          <a:xfrm>
            <a:off x="458080" y="207516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100" name="타원 99"/>
          <p:cNvSpPr/>
          <p:nvPr/>
        </p:nvSpPr>
        <p:spPr>
          <a:xfrm>
            <a:off x="460476" y="22962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101" name="타원 100"/>
          <p:cNvSpPr/>
          <p:nvPr/>
        </p:nvSpPr>
        <p:spPr>
          <a:xfrm>
            <a:off x="2420297" y="202610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102" name="타원 101"/>
          <p:cNvSpPr/>
          <p:nvPr/>
        </p:nvSpPr>
        <p:spPr>
          <a:xfrm>
            <a:off x="3315916" y="159385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103" name="타원 102"/>
          <p:cNvSpPr/>
          <p:nvPr/>
        </p:nvSpPr>
        <p:spPr>
          <a:xfrm>
            <a:off x="3763686" y="218924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104" name="타원 103"/>
          <p:cNvSpPr/>
          <p:nvPr/>
        </p:nvSpPr>
        <p:spPr>
          <a:xfrm>
            <a:off x="3422637" y="254025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30" name="직사각형 29"/>
          <p:cNvSpPr/>
          <p:nvPr/>
        </p:nvSpPr>
        <p:spPr>
          <a:xfrm>
            <a:off x="3516754" y="4862417"/>
            <a:ext cx="10999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정보출처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:  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현장조사</a:t>
            </a:r>
            <a:endParaRPr lang="en-US" altLang="ko-KR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516754" y="5157772"/>
            <a:ext cx="15007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정보 제공일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:      2017-05-20</a:t>
            </a:r>
            <a:endParaRPr lang="en-US" altLang="ko-KR" sz="8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2" name="Placeholder Picture"/>
          <p:cNvGrpSpPr>
            <a:grpSpLocks noChangeAspect="1"/>
          </p:cNvGrpSpPr>
          <p:nvPr/>
        </p:nvGrpSpPr>
        <p:grpSpPr bwMode="auto">
          <a:xfrm>
            <a:off x="3692637" y="2545571"/>
            <a:ext cx="1455427" cy="1099453"/>
            <a:chOff x="508000" y="1397000"/>
            <a:chExt cx="1732859" cy="1309029"/>
          </a:xfrm>
        </p:grpSpPr>
        <p:sp>
          <p:nvSpPr>
            <p:cNvPr id="33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4" name="Sun"/>
            <p:cNvSpPr>
              <a:spLocks/>
            </p:cNvSpPr>
            <p:nvPr/>
          </p:nvSpPr>
          <p:spPr bwMode="auto">
            <a:xfrm>
              <a:off x="770550" y="1497823"/>
              <a:ext cx="468007" cy="461137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5" name="Mountains"/>
            <p:cNvSpPr>
              <a:spLocks/>
            </p:cNvSpPr>
            <p:nvPr/>
          </p:nvSpPr>
          <p:spPr bwMode="auto">
            <a:xfrm>
              <a:off x="570514" y="1617717"/>
              <a:ext cx="1607829" cy="1027415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  <a:ex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736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43808" y="2708920"/>
            <a:ext cx="3528392" cy="601907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ko-KR" altLang="en-US" sz="3400" b="1" dirty="0" smtClean="0"/>
              <a:t>후원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108841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929995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eco-info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679465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후원하기 페이지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캠페인안내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캠페인 안내 탭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이미지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녹색교통 사이드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TEXT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녹색교통 사이트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바로가기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http://www.greentransport.org/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534338"/>
              </p:ext>
            </p:extLst>
          </p:nvPr>
        </p:nvGraphicFramePr>
        <p:xfrm>
          <a:off x="784462" y="5030018"/>
          <a:ext cx="2147613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21"/>
                <a:gridCol w="432048"/>
                <a:gridCol w="432048"/>
                <a:gridCol w="432048"/>
                <a:gridCol w="432048"/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rgbClr val="C00000"/>
                          </a:solidFill>
                        </a:rPr>
                        <a:t>홈</a:t>
                      </a:r>
                      <a:endParaRPr lang="ko-KR" alt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기록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정보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후원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설정</a:t>
                      </a:r>
                      <a:endParaRPr lang="ko-KR" altLang="en-US" sz="8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755576" y="1606715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후원하기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776174" y="2191568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31640" y="1956755"/>
            <a:ext cx="999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800" b="0" dirty="0" smtClean="0"/>
              <a:t>후원 안내</a:t>
            </a:r>
            <a:endParaRPr lang="ko-KR" altLang="en-US" sz="800" b="0" dirty="0"/>
          </a:p>
        </p:txBody>
      </p:sp>
      <p:sp>
        <p:nvSpPr>
          <p:cNvPr id="48" name="직사각형 47"/>
          <p:cNvSpPr/>
          <p:nvPr/>
        </p:nvSpPr>
        <p:spPr>
          <a:xfrm>
            <a:off x="903633" y="2996952"/>
            <a:ext cx="1834069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900" dirty="0" smtClean="0">
                <a:latin typeface="+mn-ea"/>
              </a:rPr>
              <a:t>녹색자전거 </a:t>
            </a:r>
            <a:r>
              <a:rPr lang="en-US" altLang="ko-KR" sz="900" dirty="0" smtClean="0">
                <a:latin typeface="+mn-ea"/>
              </a:rPr>
              <a:t>ECO </a:t>
            </a:r>
            <a:r>
              <a:rPr lang="ko-KR" altLang="en-US" sz="900" dirty="0" err="1" smtClean="0">
                <a:latin typeface="+mn-ea"/>
              </a:rPr>
              <a:t>마일리지는</a:t>
            </a:r>
            <a:r>
              <a:rPr lang="ko-KR" altLang="en-US" sz="900" dirty="0" smtClean="0">
                <a:latin typeface="+mn-ea"/>
              </a:rPr>
              <a:t> 생활 자전거 이용 활성화를 위하여 민간단체에서 진행되는 자전거 캠페인입니다</a:t>
            </a:r>
            <a:r>
              <a:rPr lang="en-US" altLang="ko-KR" sz="900" dirty="0" smtClean="0">
                <a:latin typeface="+mn-ea"/>
              </a:rPr>
              <a:t>. </a:t>
            </a:r>
          </a:p>
          <a:p>
            <a:pPr algn="just"/>
            <a:r>
              <a:rPr lang="ko-KR" altLang="en-US" sz="900" dirty="0" smtClean="0">
                <a:latin typeface="+mn-ea"/>
              </a:rPr>
              <a:t>자전거 </a:t>
            </a:r>
            <a:r>
              <a:rPr lang="en-US" altLang="ko-KR" sz="900" dirty="0" smtClean="0">
                <a:latin typeface="+mn-ea"/>
              </a:rPr>
              <a:t>ECO </a:t>
            </a:r>
            <a:r>
              <a:rPr lang="ko-KR" altLang="en-US" sz="900" dirty="0" err="1" smtClean="0">
                <a:latin typeface="+mn-ea"/>
              </a:rPr>
              <a:t>마일리지는</a:t>
            </a:r>
            <a:r>
              <a:rPr lang="ko-KR" altLang="en-US" sz="900" dirty="0" smtClean="0">
                <a:latin typeface="+mn-ea"/>
              </a:rPr>
              <a:t> 이용자의 참여로 이루어지며 </a:t>
            </a:r>
            <a:r>
              <a:rPr lang="ko-KR" altLang="en-US" sz="900" dirty="0" err="1" smtClean="0">
                <a:latin typeface="+mn-ea"/>
              </a:rPr>
              <a:t>캐페인의</a:t>
            </a:r>
            <a:r>
              <a:rPr lang="ko-KR" altLang="en-US" sz="900" dirty="0" smtClean="0">
                <a:latin typeface="+mn-ea"/>
              </a:rPr>
              <a:t> 주인은 바로 여러분입니다</a:t>
            </a:r>
            <a:r>
              <a:rPr lang="en-US" altLang="ko-KR" sz="900" dirty="0" smtClean="0">
                <a:latin typeface="+mn-ea"/>
              </a:rPr>
              <a:t>. </a:t>
            </a:r>
          </a:p>
          <a:p>
            <a:pPr algn="just"/>
            <a:r>
              <a:rPr lang="ko-KR" altLang="en-US" sz="900" dirty="0" smtClean="0">
                <a:latin typeface="+mn-ea"/>
              </a:rPr>
              <a:t>자전거 </a:t>
            </a:r>
            <a:r>
              <a:rPr lang="ko-KR" altLang="en-US" sz="900" dirty="0" err="1" smtClean="0">
                <a:latin typeface="+mn-ea"/>
              </a:rPr>
              <a:t>마일리지</a:t>
            </a:r>
            <a:r>
              <a:rPr lang="ko-KR" altLang="en-US" sz="900" dirty="0" smtClean="0">
                <a:latin typeface="+mn-ea"/>
              </a:rPr>
              <a:t> 캠페인의 기획 개발은 녹색교통에서 시작했지만 자전거 이용자의 참여 및 기부로 지속할 수 있습니다</a:t>
            </a:r>
            <a:r>
              <a:rPr lang="en-US" altLang="ko-KR" sz="900" dirty="0" smtClean="0">
                <a:latin typeface="+mn-ea"/>
              </a:rPr>
              <a:t>.</a:t>
            </a:r>
            <a:endParaRPr lang="ko-KR" altLang="en-US" sz="800" dirty="0">
              <a:latin typeface="+mn-ea"/>
            </a:endParaRPr>
          </a:p>
        </p:txBody>
      </p:sp>
      <p:sp>
        <p:nvSpPr>
          <p:cNvPr id="49" name="직사각형 90"/>
          <p:cNvSpPr>
            <a:spLocks noChangeArrowheads="1"/>
          </p:cNvSpPr>
          <p:nvPr/>
        </p:nvSpPr>
        <p:spPr bwMode="auto">
          <a:xfrm>
            <a:off x="1288833" y="2300192"/>
            <a:ext cx="1012703" cy="648072"/>
          </a:xfrm>
          <a:prstGeom prst="rect">
            <a:avLst/>
          </a:prstGeom>
          <a:pattFill prst="ltDnDiag">
            <a:fgClr>
              <a:srgbClr val="BFBFBF"/>
            </a:fgClr>
            <a:bgClr>
              <a:srgbClr val="FFFFFF"/>
            </a:bgClr>
          </a:pattFill>
          <a:ln w="3175" algn="ctr">
            <a:solidFill>
              <a:srgbClr val="BFBFB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kern="0" dirty="0" err="1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Gill Sans"/>
              </a:rPr>
              <a:t>Img</a:t>
            </a:r>
            <a:r>
              <a:rPr lang="ko-KR" altLang="en-US" sz="800" kern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Gill Sans"/>
              </a:rPr>
              <a:t>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853487" y="2191568"/>
            <a:ext cx="612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60708" y="1956755"/>
            <a:ext cx="999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800" dirty="0" smtClean="0"/>
              <a:t>캠페인 안내</a:t>
            </a:r>
            <a:endParaRPr lang="ko-KR" altLang="en-US" sz="800" dirty="0"/>
          </a:p>
        </p:txBody>
      </p:sp>
      <p:sp>
        <p:nvSpPr>
          <p:cNvPr id="13" name="타원 12"/>
          <p:cNvSpPr/>
          <p:nvPr/>
        </p:nvSpPr>
        <p:spPr>
          <a:xfrm>
            <a:off x="719592" y="197873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181374" y="240706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82200" y="1956755"/>
            <a:ext cx="999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800" b="0" dirty="0" smtClean="0"/>
              <a:t>후원 현황</a:t>
            </a:r>
            <a:endParaRPr lang="ko-KR" altLang="en-US" sz="800" b="0" dirty="0"/>
          </a:p>
        </p:txBody>
      </p:sp>
      <p:sp>
        <p:nvSpPr>
          <p:cNvPr id="29" name="직사각형 28"/>
          <p:cNvSpPr/>
          <p:nvPr/>
        </p:nvSpPr>
        <p:spPr>
          <a:xfrm>
            <a:off x="923907" y="4665604"/>
            <a:ext cx="1798906" cy="23209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    녹색교통 사이트 바로 가기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853487" y="457560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90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052336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sponsor-info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846519"/>
              </p:ext>
            </p:extLst>
          </p:nvPr>
        </p:nvGraphicFramePr>
        <p:xfrm>
          <a:off x="5364088" y="758276"/>
          <a:ext cx="3716411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71641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후원하기 페이지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후원안내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캠페인 안내 탭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[eco-info]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페이지 노출</a:t>
                      </a:r>
                      <a:endParaRPr kumimoji="0" lang="en-US" altLang="ko-KR" sz="10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후원 안내 탭</a:t>
                      </a:r>
                      <a:endParaRPr kumimoji="0" lang="en-US" altLang="ko-KR" sz="10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후원 관련 안내 이미지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추후전달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일시후원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버튼 클릭 시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[sponsor_pay_tem_1]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kumimoji="0" lang="en-US" altLang="ko-KR" sz="10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정기후원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버튼 클릭 시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sponsor_pay_reg_1]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포인트로 기부하기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버튼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sponsor_point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370807"/>
              </p:ext>
            </p:extLst>
          </p:nvPr>
        </p:nvGraphicFramePr>
        <p:xfrm>
          <a:off x="784462" y="5030018"/>
          <a:ext cx="2147613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21"/>
                <a:gridCol w="432048"/>
                <a:gridCol w="432048"/>
                <a:gridCol w="432048"/>
                <a:gridCol w="432048"/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rgbClr val="C00000"/>
                          </a:solidFill>
                        </a:rPr>
                        <a:t>홈</a:t>
                      </a:r>
                      <a:endParaRPr lang="ko-KR" alt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기록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정보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후원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설정</a:t>
                      </a:r>
                      <a:endParaRPr lang="ko-KR" altLang="en-US" sz="8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755576" y="1606715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후원하기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43225" y="4365104"/>
            <a:ext cx="880445" cy="26527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     일시 후원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861047" y="4365104"/>
            <a:ext cx="855620" cy="26527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        정기 후원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791600" y="22768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853226" y="42930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844593" y="42930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23907" y="4665604"/>
            <a:ext cx="1798906" cy="23209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    포인트로 후원하기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53226" y="468102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37294" y="2348880"/>
            <a:ext cx="1834506" cy="1527268"/>
            <a:chOff x="890216" y="2420888"/>
            <a:chExt cx="1834506" cy="1527268"/>
          </a:xfrm>
        </p:grpSpPr>
        <p:sp>
          <p:nvSpPr>
            <p:cNvPr id="42" name="직사각형 41"/>
            <p:cNvSpPr/>
            <p:nvPr/>
          </p:nvSpPr>
          <p:spPr>
            <a:xfrm>
              <a:off x="890216" y="2420888"/>
              <a:ext cx="18340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800" b="1" dirty="0" smtClean="0">
                  <a:latin typeface="+mn-ea"/>
                </a:rPr>
                <a:t>기부금은 녹색교통의 자전거 이용 활성화를 위해 쓰여집니다</a:t>
              </a:r>
              <a:r>
                <a:rPr lang="en-US" altLang="ko-KR" sz="800" b="1" dirty="0" smtClean="0">
                  <a:latin typeface="+mn-ea"/>
                </a:rPr>
                <a:t>.</a:t>
              </a:r>
              <a:endParaRPr lang="ko-KR" altLang="en-US" sz="800" b="1" dirty="0">
                <a:latin typeface="+mn-ea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987865" y="2759442"/>
              <a:ext cx="1718106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700" dirty="0" smtClean="0">
                  <a:latin typeface="+mn-ea"/>
                </a:rPr>
                <a:t>- </a:t>
              </a:r>
              <a:r>
                <a:rPr lang="ko-KR" altLang="en-US" sz="700" dirty="0" smtClean="0">
                  <a:latin typeface="+mn-ea"/>
                </a:rPr>
                <a:t>자전거 </a:t>
              </a:r>
              <a:r>
                <a:rPr lang="en-US" altLang="ko-KR" sz="700" dirty="0" smtClean="0">
                  <a:latin typeface="+mn-ea"/>
                </a:rPr>
                <a:t>ECO </a:t>
              </a:r>
              <a:r>
                <a:rPr lang="ko-KR" altLang="en-US" sz="700" dirty="0" err="1" smtClean="0">
                  <a:latin typeface="+mn-ea"/>
                </a:rPr>
                <a:t>마일리지</a:t>
              </a:r>
              <a:r>
                <a:rPr lang="ko-KR" altLang="en-US" sz="700" dirty="0" smtClean="0">
                  <a:latin typeface="+mn-ea"/>
                </a:rPr>
                <a:t> </a:t>
              </a:r>
              <a:r>
                <a:rPr lang="ko-KR" altLang="en-US" sz="700" dirty="0" err="1" smtClean="0">
                  <a:latin typeface="+mn-ea"/>
                </a:rPr>
                <a:t>앱개발</a:t>
              </a:r>
              <a:r>
                <a:rPr lang="ko-KR" altLang="en-US" sz="700" dirty="0" smtClean="0">
                  <a:latin typeface="+mn-ea"/>
                </a:rPr>
                <a:t> 유지보수</a:t>
              </a:r>
              <a:endParaRPr lang="en-US" altLang="ko-KR" sz="700" dirty="0" smtClean="0">
                <a:latin typeface="+mn-ea"/>
              </a:endParaRPr>
            </a:p>
            <a:p>
              <a:r>
                <a:rPr lang="en-US" altLang="ko-KR" sz="700" dirty="0" smtClean="0">
                  <a:latin typeface="+mn-ea"/>
                </a:rPr>
                <a:t>- </a:t>
              </a:r>
              <a:r>
                <a:rPr lang="ko-KR" altLang="en-US" sz="700" dirty="0" err="1" smtClean="0">
                  <a:latin typeface="+mn-ea"/>
                </a:rPr>
                <a:t>마일리지</a:t>
              </a:r>
              <a:r>
                <a:rPr lang="ko-KR" altLang="en-US" sz="700" dirty="0" smtClean="0">
                  <a:latin typeface="+mn-ea"/>
                </a:rPr>
                <a:t> 용품 제작 및 지급</a:t>
              </a:r>
              <a:endParaRPr lang="en-US" altLang="ko-KR" sz="700" dirty="0" smtClean="0">
                <a:latin typeface="+mn-ea"/>
              </a:endParaRPr>
            </a:p>
            <a:p>
              <a:r>
                <a:rPr lang="en-US" altLang="ko-KR" sz="700" dirty="0" smtClean="0">
                  <a:latin typeface="+mn-ea"/>
                </a:rPr>
                <a:t>- </a:t>
              </a:r>
              <a:r>
                <a:rPr lang="ko-KR" altLang="en-US" sz="700" dirty="0" smtClean="0">
                  <a:latin typeface="+mn-ea"/>
                </a:rPr>
                <a:t>청소년 자전거 안전교육 확대</a:t>
              </a:r>
              <a:endParaRPr lang="en-US" altLang="ko-KR" sz="700" dirty="0" smtClean="0">
                <a:latin typeface="+mn-ea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890216" y="3208912"/>
              <a:ext cx="171553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800" b="1" dirty="0" smtClean="0">
                  <a:latin typeface="+mn-ea"/>
                </a:rPr>
                <a:t>후</a:t>
              </a:r>
              <a:r>
                <a:rPr lang="ko-KR" altLang="en-US" sz="800" b="1" dirty="0">
                  <a:latin typeface="+mn-ea"/>
                </a:rPr>
                <a:t>원</a:t>
              </a:r>
              <a:r>
                <a:rPr lang="ko-KR" altLang="en-US" sz="800" b="1" dirty="0" smtClean="0">
                  <a:latin typeface="+mn-ea"/>
                </a:rPr>
                <a:t>회원에게는 혜택이 주어집니다</a:t>
              </a:r>
              <a:r>
                <a:rPr lang="en-US" altLang="ko-KR" sz="800" b="1" dirty="0" smtClean="0">
                  <a:latin typeface="+mn-ea"/>
                </a:rPr>
                <a:t>.</a:t>
              </a:r>
              <a:endParaRPr lang="ko-KR" altLang="en-US" sz="800" b="1" dirty="0">
                <a:latin typeface="+mn-ea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987865" y="3424936"/>
              <a:ext cx="173685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700" dirty="0" smtClean="0">
                  <a:latin typeface="+mn-ea"/>
                </a:rPr>
                <a:t>- </a:t>
              </a:r>
              <a:r>
                <a:rPr lang="ko-KR" altLang="en-US" sz="700" dirty="0" smtClean="0">
                  <a:latin typeface="+mn-ea"/>
                </a:rPr>
                <a:t>기부금 영수증 발행을 통하여</a:t>
              </a:r>
              <a:r>
                <a:rPr lang="en-US" altLang="ko-KR" sz="700" dirty="0">
                  <a:latin typeface="+mn-ea"/>
                </a:rPr>
                <a:t> </a:t>
              </a:r>
              <a:r>
                <a:rPr lang="ko-KR" altLang="en-US" sz="700" dirty="0" smtClean="0">
                  <a:latin typeface="+mn-ea"/>
                </a:rPr>
                <a:t>소득 공제 </a:t>
              </a:r>
              <a:endParaRPr lang="en-US" altLang="ko-KR" sz="700" dirty="0" smtClean="0">
                <a:latin typeface="+mn-ea"/>
              </a:endParaRPr>
            </a:p>
            <a:p>
              <a:r>
                <a:rPr lang="ko-KR" altLang="en-US" sz="700" dirty="0" smtClean="0">
                  <a:latin typeface="+mn-ea"/>
                </a:rPr>
                <a:t>혜택을 받을 수 있습니다</a:t>
              </a:r>
              <a:r>
                <a:rPr lang="en-US" altLang="ko-KR" sz="700" dirty="0" smtClean="0">
                  <a:latin typeface="+mn-ea"/>
                </a:rPr>
                <a:t>.</a:t>
              </a:r>
            </a:p>
            <a:p>
              <a:r>
                <a:rPr lang="en-US" altLang="ko-KR" sz="700" dirty="0" smtClean="0">
                  <a:latin typeface="+mn-ea"/>
                </a:rPr>
                <a:t>- </a:t>
              </a:r>
              <a:r>
                <a:rPr lang="ko-KR" altLang="en-US" sz="700" dirty="0" err="1" smtClean="0">
                  <a:latin typeface="+mn-ea"/>
                </a:rPr>
                <a:t>마일리지</a:t>
              </a:r>
              <a:r>
                <a:rPr lang="ko-KR" altLang="en-US" sz="700" dirty="0" smtClean="0">
                  <a:latin typeface="+mn-ea"/>
                </a:rPr>
                <a:t> 용품 </a:t>
              </a:r>
              <a:r>
                <a:rPr lang="ko-KR" altLang="en-US" sz="700" dirty="0" err="1" smtClean="0">
                  <a:latin typeface="+mn-ea"/>
                </a:rPr>
                <a:t>앱</a:t>
              </a:r>
              <a:r>
                <a:rPr lang="ko-KR" altLang="en-US" sz="700" dirty="0" smtClean="0">
                  <a:latin typeface="+mn-ea"/>
                </a:rPr>
                <a:t> 등의 베타테스터로 </a:t>
              </a:r>
              <a:endParaRPr lang="en-US" altLang="ko-KR" sz="700" dirty="0" smtClean="0">
                <a:latin typeface="+mn-ea"/>
              </a:endParaRPr>
            </a:p>
            <a:p>
              <a:r>
                <a:rPr lang="ko-KR" altLang="en-US" sz="700" dirty="0" smtClean="0">
                  <a:latin typeface="+mn-ea"/>
                </a:rPr>
                <a:t>활동하실 수 있습니다</a:t>
              </a:r>
              <a:r>
                <a:rPr lang="en-US" altLang="ko-KR" sz="700" dirty="0" smtClean="0">
                  <a:latin typeface="+mn-ea"/>
                </a:rPr>
                <a:t>.</a:t>
              </a:r>
            </a:p>
          </p:txBody>
        </p:sp>
      </p:grpSp>
      <p:sp>
        <p:nvSpPr>
          <p:cNvPr id="46" name="직사각형 45"/>
          <p:cNvSpPr/>
          <p:nvPr/>
        </p:nvSpPr>
        <p:spPr>
          <a:xfrm>
            <a:off x="824055" y="4077072"/>
            <a:ext cx="209176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b="1" dirty="0" smtClean="0">
                <a:latin typeface="+mn-ea"/>
              </a:rPr>
              <a:t>캠페인 취지에 공감하시면</a:t>
            </a:r>
            <a:r>
              <a:rPr lang="en-US" altLang="ko-KR" sz="700" b="1" dirty="0">
                <a:latin typeface="+mn-ea"/>
              </a:rPr>
              <a:t> </a:t>
            </a:r>
            <a:r>
              <a:rPr lang="ko-KR" altLang="en-US" sz="700" b="1" dirty="0" smtClean="0">
                <a:latin typeface="+mn-ea"/>
              </a:rPr>
              <a:t>후</a:t>
            </a:r>
            <a:r>
              <a:rPr lang="ko-KR" altLang="en-US" sz="700" b="1" dirty="0">
                <a:latin typeface="+mn-ea"/>
              </a:rPr>
              <a:t>원</a:t>
            </a:r>
            <a:r>
              <a:rPr lang="ko-KR" altLang="en-US" sz="700" b="1" dirty="0" smtClean="0">
                <a:latin typeface="+mn-ea"/>
              </a:rPr>
              <a:t>회원이 되어주세요</a:t>
            </a:r>
            <a:r>
              <a:rPr lang="en-US" altLang="ko-KR" sz="700" b="1" dirty="0" smtClean="0">
                <a:latin typeface="+mn-ea"/>
              </a:rPr>
              <a:t>.</a:t>
            </a:r>
            <a:endParaRPr lang="ko-KR" altLang="en-US" sz="700" b="1" dirty="0">
              <a:latin typeface="+mn-ea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318516" y="4705534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P</a:t>
            </a:r>
            <a:endParaRPr lang="ko-KR" altLang="en-US" sz="7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776174" y="2191568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12664" y="1956755"/>
            <a:ext cx="999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800" dirty="0" smtClean="0"/>
              <a:t>후원 안내</a:t>
            </a:r>
            <a:endParaRPr lang="ko-KR" altLang="en-US" sz="800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1583736" y="2191568"/>
            <a:ext cx="612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60708" y="1956755"/>
            <a:ext cx="999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800" b="0" dirty="0" smtClean="0"/>
              <a:t>캠페인 안내</a:t>
            </a:r>
            <a:endParaRPr lang="ko-KR" altLang="en-US" sz="800" b="0" dirty="0"/>
          </a:p>
        </p:txBody>
      </p:sp>
      <p:sp>
        <p:nvSpPr>
          <p:cNvPr id="53" name="타원 52"/>
          <p:cNvSpPr/>
          <p:nvPr/>
        </p:nvSpPr>
        <p:spPr>
          <a:xfrm>
            <a:off x="719592" y="197873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511680" y="197873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82200" y="1956755"/>
            <a:ext cx="999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800" b="0" dirty="0" smtClean="0"/>
              <a:t>후원 현황</a:t>
            </a:r>
            <a:endParaRPr lang="ko-KR" altLang="en-US" sz="800" b="0" dirty="0"/>
          </a:p>
        </p:txBody>
      </p:sp>
      <p:sp>
        <p:nvSpPr>
          <p:cNvPr id="56" name="타원 55"/>
          <p:cNvSpPr/>
          <p:nvPr/>
        </p:nvSpPr>
        <p:spPr>
          <a:xfrm>
            <a:off x="2195736" y="197873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00534" y="4412088"/>
            <a:ext cx="253292" cy="16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>
          <a:blip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5714" y1="29167" x2="65714" y2="29167"/>
                        <a14:backgroundMark x1="32857" y1="16667" x2="2857" y2="4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15" y="4379376"/>
            <a:ext cx="292656" cy="200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915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641693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sponsor_list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6473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후원하기 페이지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–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후원 현황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각 데이터는 매월 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일날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업데이트 됨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데이터 업데이트 날짜 표시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현재까지 기부금액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정기후원 데이터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정기 후원자 수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금액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일시후원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데이터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일시 후원자 수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금액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포인트 후원 데이터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포인트 후원자 수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금액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기부회원 정보 노출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최신 기부 순으로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노출정보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아이디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기부금액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기부 포인트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회원 구분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아이디는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4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글자 이하는 끝에 두 자리만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**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으로 처리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아이디가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5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글자 이상은 끝에 세 자리를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***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으로 처리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아이디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기부금액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기부포인트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회원구분 클릭 시 정렬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6670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아이디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아이디 </a:t>
                      </a:r>
                      <a:r>
                        <a:rPr lang="en-US" altLang="ko-KR" sz="1000" b="0" u="none" baseline="0" dirty="0" err="1" smtClean="0">
                          <a:latin typeface="+mn-lt"/>
                          <a:ea typeface="+mn-ea"/>
                        </a:rPr>
                        <a:t>abcd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순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한번 더 클릭하면 역순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6670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기부금액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/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기부 포인트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금액 높은 순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낮은 순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.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한번 더 클릭하면 역순 정렬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6670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회원구분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클릭시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ㄱㄴㄷ순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한번 더 클릭하면 역순 정렬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" name="Close Window"/>
          <p:cNvSpPr>
            <a:spLocks noChangeAspect="1" noEditPoints="1"/>
          </p:cNvSpPr>
          <p:nvPr/>
        </p:nvSpPr>
        <p:spPr bwMode="auto">
          <a:xfrm>
            <a:off x="809505" y="1668138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20635" y="2453918"/>
            <a:ext cx="2023173" cy="43204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  현재까지 기부금 현황</a:t>
            </a:r>
            <a:endParaRPr lang="en-US" altLang="ko-KR" sz="800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+mn-ea"/>
              </a:rPr>
              <a:t>  2,234,600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</a:rPr>
              <a:t>원 </a:t>
            </a: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835707" y="3038597"/>
            <a:ext cx="2008101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chemeClr val="tx1"/>
                </a:solidFill>
                <a:latin typeface="+mn-ea"/>
              </a:rPr>
              <a:t>정기후원 </a:t>
            </a:r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(219</a:t>
            </a:r>
            <a:r>
              <a:rPr lang="ko-KR" altLang="en-US" sz="800" b="1" dirty="0" smtClean="0">
                <a:solidFill>
                  <a:schemeClr val="tx1"/>
                </a:solidFill>
                <a:latin typeface="+mn-ea"/>
              </a:rPr>
              <a:t>명</a:t>
            </a:r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)              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1,731,900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원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835707" y="3326629"/>
            <a:ext cx="2008101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err="1" smtClean="0">
                <a:solidFill>
                  <a:schemeClr val="tx1"/>
                </a:solidFill>
                <a:latin typeface="+mn-ea"/>
              </a:rPr>
              <a:t>일시후</a:t>
            </a:r>
            <a:r>
              <a:rPr lang="ko-KR" altLang="en-US" sz="800" b="1" dirty="0" err="1">
                <a:solidFill>
                  <a:schemeClr val="tx1"/>
                </a:solidFill>
                <a:latin typeface="+mn-ea"/>
              </a:rPr>
              <a:t>원</a:t>
            </a:r>
            <a:r>
              <a:rPr lang="ko-KR" altLang="en-US" sz="8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(4,907</a:t>
            </a:r>
            <a:r>
              <a:rPr lang="ko-KR" altLang="en-US" sz="800" b="1" dirty="0" smtClean="0">
                <a:solidFill>
                  <a:schemeClr val="tx1"/>
                </a:solidFill>
                <a:latin typeface="+mn-ea"/>
              </a:rPr>
              <a:t>명</a:t>
            </a:r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)              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490,000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원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35707" y="3614661"/>
            <a:ext cx="2008101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chemeClr val="tx1"/>
                </a:solidFill>
                <a:latin typeface="+mn-ea"/>
              </a:rPr>
              <a:t>포인트후원 </a:t>
            </a:r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(4,907</a:t>
            </a:r>
            <a:r>
              <a:rPr lang="ko-KR" altLang="en-US" sz="800" b="1" dirty="0" smtClean="0">
                <a:solidFill>
                  <a:schemeClr val="tx1"/>
                </a:solidFill>
                <a:latin typeface="+mn-ea"/>
              </a:rPr>
              <a:t>명</a:t>
            </a:r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) </a:t>
            </a:r>
            <a:r>
              <a:rPr lang="en-US" altLang="ko-KR" sz="8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800" b="1" dirty="0" smtClean="0">
                <a:solidFill>
                  <a:schemeClr val="tx1"/>
                </a:solidFill>
                <a:latin typeface="+mn-ea"/>
              </a:rPr>
              <a:t>          </a:t>
            </a:r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123,456 </a:t>
            </a:r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원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161293" y="2276872"/>
            <a:ext cx="769763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6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2017.05.01 </a:t>
            </a:r>
            <a:r>
              <a:rPr lang="ko-KR" altLang="en-US" sz="6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기준</a:t>
            </a:r>
            <a:endParaRPr lang="en-US" altLang="ko-KR" sz="600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406942" y="3830685"/>
            <a:ext cx="1580882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600" b="1" dirty="0" smtClean="0"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sz="600" b="1" dirty="0" smtClean="0">
                <a:latin typeface="나눔고딕" pitchFamily="50" charset="-127"/>
                <a:ea typeface="나눔고딕" pitchFamily="50" charset="-127"/>
              </a:rPr>
              <a:t>기부현황은 매월 </a:t>
            </a:r>
            <a:r>
              <a:rPr lang="en-US" altLang="ko-KR" sz="600" b="1" dirty="0" smtClean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600" b="1" dirty="0" err="1" smtClean="0">
                <a:latin typeface="나눔고딕" pitchFamily="50" charset="-127"/>
                <a:ea typeface="나눔고딕" pitchFamily="50" charset="-127"/>
              </a:rPr>
              <a:t>일날</a:t>
            </a:r>
            <a:r>
              <a:rPr lang="ko-KR" altLang="en-US" sz="600" b="1" dirty="0" smtClean="0">
                <a:latin typeface="나눔고딕" pitchFamily="50" charset="-127"/>
                <a:ea typeface="나눔고딕" pitchFamily="50" charset="-127"/>
              </a:rPr>
              <a:t> 업데이트 됩니다</a:t>
            </a:r>
            <a:r>
              <a:rPr lang="en-US" altLang="ko-KR" sz="60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6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6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93" y="2592978"/>
            <a:ext cx="33337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8" name="그룹 57"/>
          <p:cNvGrpSpPr/>
          <p:nvPr/>
        </p:nvGrpSpPr>
        <p:grpSpPr>
          <a:xfrm>
            <a:off x="794265" y="4102541"/>
            <a:ext cx="2081019" cy="936104"/>
            <a:chOff x="788437" y="3717032"/>
            <a:chExt cx="2081019" cy="936104"/>
          </a:xfrm>
        </p:grpSpPr>
        <p:sp>
          <p:nvSpPr>
            <p:cNvPr id="59" name="직사각형 58"/>
            <p:cNvSpPr/>
            <p:nvPr/>
          </p:nvSpPr>
          <p:spPr>
            <a:xfrm>
              <a:off x="838618" y="3933056"/>
              <a:ext cx="2011321" cy="72008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815140" y="4185999"/>
              <a:ext cx="55015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700" dirty="0" err="1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abcd</a:t>
              </a:r>
              <a:r>
                <a:rPr lang="en-US" altLang="ko-KR" sz="7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***</a:t>
              </a:r>
              <a:endPara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287362" y="4185999"/>
              <a:ext cx="538929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7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100,000</a:t>
              </a:r>
              <a:endPara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325952" y="4185999"/>
              <a:ext cx="524504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ko-KR" altLang="en-US" sz="7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정기후원</a:t>
              </a:r>
              <a:endPara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88437" y="3940676"/>
              <a:ext cx="2081019" cy="2323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700" b="1" dirty="0" smtClean="0">
                  <a:latin typeface="나눔고딕" pitchFamily="50" charset="-127"/>
                  <a:ea typeface="나눔고딕" pitchFamily="50" charset="-127"/>
                </a:rPr>
                <a:t>  아이디   </a:t>
              </a:r>
              <a:r>
                <a:rPr lang="ko-KR" altLang="en-US" sz="700" b="1" dirty="0" err="1" smtClean="0">
                  <a:latin typeface="나눔고딕" pitchFamily="50" charset="-127"/>
                  <a:ea typeface="나눔고딕" pitchFamily="50" charset="-127"/>
                </a:rPr>
                <a:t>ㅣ</a:t>
              </a:r>
              <a:r>
                <a:rPr lang="ko-KR" altLang="en-US" sz="700" b="1" dirty="0" smtClean="0">
                  <a:latin typeface="나눔고딕" pitchFamily="50" charset="-127"/>
                  <a:ea typeface="나눔고딕" pitchFamily="50" charset="-127"/>
                </a:rPr>
                <a:t> 기부 금액</a:t>
              </a:r>
              <a:r>
                <a:rPr lang="en-US" altLang="ko-KR" sz="700" b="1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700" b="1" dirty="0" err="1" smtClean="0">
                  <a:latin typeface="나눔고딕" pitchFamily="50" charset="-127"/>
                  <a:ea typeface="나눔고딕" pitchFamily="50" charset="-127"/>
                </a:rPr>
                <a:t>ㅣ</a:t>
              </a:r>
              <a:r>
                <a:rPr lang="ko-KR" altLang="en-US" sz="700" b="1" dirty="0" smtClean="0">
                  <a:latin typeface="나눔고딕" pitchFamily="50" charset="-127"/>
                  <a:ea typeface="나눔고딕" pitchFamily="50" charset="-127"/>
                </a:rPr>
                <a:t> 기부 </a:t>
              </a:r>
              <a:r>
                <a:rPr lang="ko-KR" altLang="en-US" sz="700" b="1" dirty="0" err="1" smtClean="0">
                  <a:latin typeface="나눔고딕" pitchFamily="50" charset="-127"/>
                  <a:ea typeface="나눔고딕" pitchFamily="50" charset="-127"/>
                </a:rPr>
                <a:t>포인트ㅣ</a:t>
              </a:r>
              <a:r>
                <a:rPr lang="ko-KR" altLang="en-US" sz="700" b="1" dirty="0" smtClean="0">
                  <a:latin typeface="나눔고딕" pitchFamily="50" charset="-127"/>
                  <a:ea typeface="나눔고딕" pitchFamily="50" charset="-127"/>
                </a:rPr>
                <a:t> 회원구분</a:t>
              </a:r>
              <a:endParaRPr lang="ko-KR" altLang="en-US" sz="7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840106" y="3717032"/>
              <a:ext cx="2011321" cy="2160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  <a:latin typeface="+mn-ea"/>
                </a:rPr>
                <a:t>기부회원 정보</a:t>
              </a:r>
              <a:endParaRPr lang="ko-KR" altLang="en-US" sz="8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815140" y="4355574"/>
              <a:ext cx="566182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7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abcd1**</a:t>
              </a:r>
              <a:endPara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778928" y="4376117"/>
              <a:ext cx="538930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700" dirty="0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100,000</a:t>
              </a:r>
              <a:endPara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325953" y="4355574"/>
              <a:ext cx="524504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ko-KR" altLang="en-US" sz="700" dirty="0" err="1" smtClean="0">
                  <a:solidFill>
                    <a:prstClr val="black"/>
                  </a:solidFill>
                  <a:latin typeface="나눔고딕" pitchFamily="50" charset="-127"/>
                  <a:ea typeface="나눔고딕" pitchFamily="50" charset="-127"/>
                </a:rPr>
                <a:t>일시후원</a:t>
              </a:r>
              <a:endParaRPr lang="ko-KR" altLang="en-US" sz="700" dirty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aphicFrame>
        <p:nvGraphicFramePr>
          <p:cNvPr id="93" name="표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686308"/>
              </p:ext>
            </p:extLst>
          </p:nvPr>
        </p:nvGraphicFramePr>
        <p:xfrm>
          <a:off x="784462" y="5030018"/>
          <a:ext cx="2147613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421"/>
                <a:gridCol w="432048"/>
                <a:gridCol w="432048"/>
                <a:gridCol w="432048"/>
                <a:gridCol w="432048"/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rgbClr val="C00000"/>
                          </a:solidFill>
                        </a:rPr>
                        <a:t>홈</a:t>
                      </a:r>
                      <a:endParaRPr lang="ko-KR" alt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기록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정보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후원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설정</a:t>
                      </a:r>
                      <a:endParaRPr lang="ko-KR" altLang="en-US" sz="8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5" name="직선 연결선 94"/>
          <p:cNvCxnSpPr/>
          <p:nvPr/>
        </p:nvCxnSpPr>
        <p:spPr>
          <a:xfrm>
            <a:off x="776174" y="2191568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412664" y="1956755"/>
            <a:ext cx="999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800" b="0" dirty="0" smtClean="0"/>
              <a:t>후원 안내</a:t>
            </a:r>
            <a:endParaRPr lang="ko-KR" altLang="en-US" sz="800" b="0" dirty="0"/>
          </a:p>
        </p:txBody>
      </p:sp>
      <p:cxnSp>
        <p:nvCxnSpPr>
          <p:cNvPr id="97" name="직선 연결선 96"/>
          <p:cNvCxnSpPr/>
          <p:nvPr/>
        </p:nvCxnSpPr>
        <p:spPr>
          <a:xfrm>
            <a:off x="2231808" y="2191568"/>
            <a:ext cx="612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60708" y="1956755"/>
            <a:ext cx="999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800" b="0" dirty="0" smtClean="0"/>
              <a:t>캠페인 안내</a:t>
            </a:r>
            <a:endParaRPr lang="ko-KR" altLang="en-US" sz="800" b="0" dirty="0"/>
          </a:p>
        </p:txBody>
      </p:sp>
      <p:sp>
        <p:nvSpPr>
          <p:cNvPr id="101" name="TextBox 100"/>
          <p:cNvSpPr txBox="1"/>
          <p:nvPr/>
        </p:nvSpPr>
        <p:spPr>
          <a:xfrm>
            <a:off x="2082200" y="1956755"/>
            <a:ext cx="9990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800" dirty="0" smtClean="0"/>
              <a:t>후원 현황</a:t>
            </a:r>
            <a:endParaRPr lang="ko-KR" altLang="en-US" sz="800" dirty="0"/>
          </a:p>
        </p:txBody>
      </p:sp>
      <p:sp>
        <p:nvSpPr>
          <p:cNvPr id="103" name="직사각형 102"/>
          <p:cNvSpPr/>
          <p:nvPr/>
        </p:nvSpPr>
        <p:spPr>
          <a:xfrm>
            <a:off x="755576" y="1606715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후원하기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2042336" y="224067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1174392" y="244754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721112" y="296660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721112" y="329803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721112" y="361466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740336" y="400478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740336" y="435237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65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722614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sponsor_pay_tem_1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413164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일시후원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금액 선택</a:t>
                      </a:r>
                      <a:endParaRPr kumimoji="0" lang="en-US" altLang="ko-KR" sz="10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닫기 버튼 클릭 시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sponsor-info]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kumimoji="0" lang="en-US" altLang="ko-KR" sz="10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금액 선택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라디오 버튼 선택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“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기타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  <a:r>
                        <a:rPr kumimoji="0" lang="ko-KR" altLang="en-US" sz="10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선택시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우측 </a:t>
                      </a:r>
                      <a:r>
                        <a:rPr kumimoji="0" lang="ko-KR" altLang="en-US" sz="10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입력창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활성화</a:t>
                      </a:r>
                      <a:endParaRPr kumimoji="0" lang="en-US" altLang="ko-KR" sz="10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다음 단계로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버튼 클릭 시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sponsor_pay_tem_2]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이동함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55576" y="1606715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</a:t>
            </a:r>
            <a:r>
              <a:rPr lang="ko-KR" altLang="en-US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일시후원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88458" y="149563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Close Window"/>
          <p:cNvSpPr>
            <a:spLocks noChangeAspect="1" noEditPoints="1"/>
          </p:cNvSpPr>
          <p:nvPr/>
        </p:nvSpPr>
        <p:spPr bwMode="auto">
          <a:xfrm>
            <a:off x="809505" y="1668138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72778" y="1916832"/>
            <a:ext cx="2166041" cy="31461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12865" y="1959986"/>
            <a:ext cx="5982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후원 금액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45269" y="1962117"/>
            <a:ext cx="6992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부가세 포함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]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99592" y="2340017"/>
            <a:ext cx="918841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◎ 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10,000 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원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971800" y="2701353"/>
            <a:ext cx="18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971800" y="3106398"/>
            <a:ext cx="18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971800" y="3520968"/>
            <a:ext cx="1800000" cy="350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971800" y="3959635"/>
            <a:ext cx="18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99592" y="2774181"/>
            <a:ext cx="918841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○ 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15,000 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원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99592" y="3208345"/>
            <a:ext cx="886781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○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0,000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원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99592" y="3642510"/>
            <a:ext cx="918841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○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30,000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원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77984" y="4391683"/>
            <a:ext cx="1942696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다음 단계로</a:t>
            </a:r>
            <a:endParaRPr lang="ko-KR" altLang="en-US" sz="9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99592" y="4031643"/>
            <a:ext cx="575799" cy="255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○ 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기타 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463475" y="4070713"/>
            <a:ext cx="1026570" cy="216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478130" y="4036609"/>
            <a:ext cx="293670" cy="255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900" smtClean="0">
                <a:latin typeface="나눔고딕" pitchFamily="50" charset="-127"/>
                <a:ea typeface="나눔고딕" pitchFamily="50" charset="-127"/>
              </a:rPr>
              <a:t>원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72457" y="238620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72457" y="432126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90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534792"/>
              </p:ext>
            </p:extLst>
          </p:nvPr>
        </p:nvGraphicFramePr>
        <p:xfrm>
          <a:off x="3740126" y="830284"/>
          <a:ext cx="5340374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53403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1" u="none" baseline="0" dirty="0" smtClean="0">
                          <a:latin typeface="+mn-lt"/>
                          <a:ea typeface="+mn-ea"/>
                        </a:rPr>
                        <a:t>※ </a:t>
                      </a:r>
                      <a:r>
                        <a:rPr lang="ko-KR" altLang="en-US" sz="1100" b="1" u="none" baseline="0" dirty="0" smtClean="0">
                          <a:latin typeface="+mn-lt"/>
                          <a:ea typeface="+mn-ea"/>
                        </a:rPr>
                        <a:t>로그인 화면</a:t>
                      </a:r>
                      <a:endParaRPr lang="en-US" altLang="ko-KR" sz="1100" b="1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1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100" b="1" u="none" baseline="0" dirty="0" smtClean="0">
                          <a:latin typeface="+mn-lt"/>
                          <a:ea typeface="+mn-ea"/>
                        </a:rPr>
                        <a:t>로그인 시 자동로그인 처리됨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아이디 입력 창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.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터치 시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“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아이디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”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가이드 텍스트 사라짐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비밀번호 입력 창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.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터치 시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“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비밀번호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”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가이드 텍스트 사라짐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로그인 버튼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66700" indent="-26670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  <a:tabLst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      -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기존 에코 </a:t>
                      </a:r>
                      <a:r>
                        <a:rPr lang="ko-KR" altLang="en-US" sz="1100" b="0" u="none" baseline="0" dirty="0" err="1" smtClean="0">
                          <a:latin typeface="+mn-lt"/>
                          <a:ea typeface="+mn-ea"/>
                        </a:rPr>
                        <a:t>마일리지에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 가입되어 있는 회원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id/pw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로 최초 로그인 했을 때 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66700" indent="-26670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  <a:tabLst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        [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join_id_pre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로 이동함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66700" indent="-26670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  <a:tabLst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      -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아이디와 비밀번호가 일치하면 로그인 처리 후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[main]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으로 이동함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66700" indent="-26670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  <a:tabLst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      -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아이디와 비밀번호가 일치하지 않을 경우 토스트 메시지 생성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        “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아이디와 비밀번호를 확인해주세요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.”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4) SNS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로그인 버튼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      -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종류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facebook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, Twitter, 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Kakao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google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naver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daum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      -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이미 </a:t>
                      </a:r>
                      <a:r>
                        <a:rPr lang="ko-KR" altLang="en-US" sz="1100" b="0" u="none" baseline="0" dirty="0" err="1" smtClean="0">
                          <a:latin typeface="+mn-lt"/>
                          <a:ea typeface="+mn-ea"/>
                        </a:rPr>
                        <a:t>회원가입된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 경우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로그인 처리 후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[main]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으로 이동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      -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최초 로그인 시 로그인 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api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연동 후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join_sns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으로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이동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5) “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아이디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”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find_id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로 이동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   “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비밀번호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”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100" b="0" u="none" baseline="0" dirty="0" err="1" smtClean="0">
                          <a:latin typeface="+mn-lt"/>
                          <a:ea typeface="+mn-ea"/>
                        </a:rPr>
                        <a:t>find_pw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로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이동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6) 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뒤로 버튼 클릭 시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[join]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>페이지로 이동</a:t>
                      </a:r>
                      <a:endParaRPr lang="en-US" altLang="ko-KR" sz="11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26" name="직선 연결선 25"/>
          <p:cNvCxnSpPr/>
          <p:nvPr/>
        </p:nvCxnSpPr>
        <p:spPr>
          <a:xfrm>
            <a:off x="971600" y="2672045"/>
            <a:ext cx="16812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971600" y="3104093"/>
            <a:ext cx="168127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70917" y="2384013"/>
            <a:ext cx="1279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</a:rPr>
              <a:t>아이디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71600" y="2801525"/>
            <a:ext cx="1279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smtClean="0">
                <a:solidFill>
                  <a:schemeClr val="bg1">
                    <a:lumMod val="50000"/>
                  </a:schemeClr>
                </a:solidFill>
              </a:rPr>
              <a:t>비밀번호</a:t>
            </a:r>
            <a:endParaRPr lang="ko-KR" altLang="en-US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948740" y="3248109"/>
            <a:ext cx="1800200" cy="28803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LOGIN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786821" y="5142384"/>
            <a:ext cx="15074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u="sng" dirty="0" smtClean="0">
                <a:solidFill>
                  <a:srgbClr val="0070C0"/>
                </a:solidFill>
              </a:rPr>
              <a:t>아이디</a:t>
            </a:r>
            <a:r>
              <a:rPr lang="en-US" altLang="ko-KR" sz="900" dirty="0" smtClean="0"/>
              <a:t>/</a:t>
            </a:r>
            <a:r>
              <a:rPr lang="ko-KR" altLang="en-US" sz="900" u="sng" dirty="0" smtClean="0">
                <a:solidFill>
                  <a:srgbClr val="0070C0"/>
                </a:solidFill>
              </a:rPr>
              <a:t>비밀번호</a:t>
            </a:r>
            <a:r>
              <a:rPr lang="ko-KR" altLang="en-US" sz="900" dirty="0"/>
              <a:t> </a:t>
            </a:r>
            <a:r>
              <a:rPr lang="ko-KR" altLang="en-US" sz="900" dirty="0" smtClean="0"/>
              <a:t>찾기</a:t>
            </a:r>
            <a:endParaRPr lang="ko-KR" altLang="en-US" sz="9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29968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login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" name="타원 15"/>
          <p:cNvSpPr/>
          <p:nvPr/>
        </p:nvSpPr>
        <p:spPr>
          <a:xfrm>
            <a:off x="858740" y="232308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/>
              <a:t>1</a:t>
            </a:r>
            <a:endParaRPr lang="ko-KR" altLang="en-US" sz="700" dirty="0"/>
          </a:p>
        </p:txBody>
      </p:sp>
      <p:sp>
        <p:nvSpPr>
          <p:cNvPr id="17" name="타원 16"/>
          <p:cNvSpPr/>
          <p:nvPr/>
        </p:nvSpPr>
        <p:spPr>
          <a:xfrm>
            <a:off x="858740" y="271653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18" name="타원 17"/>
          <p:cNvSpPr/>
          <p:nvPr/>
        </p:nvSpPr>
        <p:spPr>
          <a:xfrm>
            <a:off x="858740" y="321212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19" name="타원 18"/>
          <p:cNvSpPr/>
          <p:nvPr/>
        </p:nvSpPr>
        <p:spPr>
          <a:xfrm>
            <a:off x="858740" y="378904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21" name="타원 20"/>
          <p:cNvSpPr/>
          <p:nvPr/>
        </p:nvSpPr>
        <p:spPr>
          <a:xfrm>
            <a:off x="791600" y="50091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22" name="타원 21"/>
          <p:cNvSpPr/>
          <p:nvPr/>
        </p:nvSpPr>
        <p:spPr>
          <a:xfrm>
            <a:off x="606821" y="17474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grpSp>
        <p:nvGrpSpPr>
          <p:cNvPr id="37" name="그룹 36"/>
          <p:cNvGrpSpPr/>
          <p:nvPr/>
        </p:nvGrpSpPr>
        <p:grpSpPr>
          <a:xfrm>
            <a:off x="971600" y="3757407"/>
            <a:ext cx="1583354" cy="1039745"/>
            <a:chOff x="982229" y="3126160"/>
            <a:chExt cx="1583354" cy="1039745"/>
          </a:xfrm>
        </p:grpSpPr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869" y="3394541"/>
              <a:ext cx="344970" cy="376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22" b="94915" l="9615" r="100000">
                          <a14:foregroundMark x1="28846" y1="44068" x2="71154" y2="398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3430391"/>
              <a:ext cx="316097" cy="358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30556" y1="54082" x2="74074" y2="48980"/>
                          <a14:foregroundMark x1="17593" y1="69388" x2="61111" y2="67347"/>
                          <a14:foregroundMark x1="25926" y1="24490" x2="70370" y2="40816"/>
                          <a14:foregroundMark x1="33333" y1="34694" x2="28704" y2="877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3866695"/>
              <a:ext cx="329742" cy="299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982229" y="3126160"/>
              <a:ext cx="150744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 smtClean="0">
                  <a:latin typeface="나눔고딕" pitchFamily="50" charset="-127"/>
                  <a:ea typeface="나눔고딕" pitchFamily="50" charset="-127"/>
                </a:rPr>
                <a:t>간편 로그인</a:t>
              </a:r>
              <a:endParaRPr lang="ko-KR" altLang="en-US" sz="9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2288211" y="3454736"/>
              <a:ext cx="277372" cy="288032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/>
                <a:t>K</a:t>
              </a:r>
              <a:endParaRPr lang="ko-KR" altLang="en-US" sz="1050" b="1" dirty="0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2288211" y="3873725"/>
              <a:ext cx="277372" cy="288032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/>
                <a:t>D</a:t>
              </a:r>
              <a:endParaRPr lang="ko-KR" altLang="en-US" sz="1050" b="1" dirty="0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1695668" y="3875705"/>
              <a:ext cx="277372" cy="288032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/>
                <a:t>N</a:t>
              </a:r>
              <a:endParaRPr lang="ko-KR" altLang="en-US" sz="1050" b="1" dirty="0"/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755576" y="1685993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59385" y="1714305"/>
            <a:ext cx="2079680" cy="24622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스마트교통마일리지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400" b="1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74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166488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sponsor_pay_tem_2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539552" y="1675630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</a:t>
            </a:r>
            <a:r>
              <a:rPr lang="ko-KR" altLang="en-US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일시후원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604424" y="156454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6" name="직사각형 5"/>
          <p:cNvSpPr/>
          <p:nvPr/>
        </p:nvSpPr>
        <p:spPr>
          <a:xfrm>
            <a:off x="550992" y="1978477"/>
            <a:ext cx="2166041" cy="31461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1079" y="2021631"/>
            <a:ext cx="5982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latin typeface="+mn-ea"/>
              </a:rPr>
              <a:t>후원 금액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87203" y="2272050"/>
            <a:ext cx="745717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dirty="0" smtClean="0">
                <a:latin typeface="+mn-ea"/>
              </a:rPr>
              <a:t>15,000  </a:t>
            </a:r>
            <a:r>
              <a:rPr lang="ko-KR" altLang="en-US" sz="900" dirty="0" smtClean="0">
                <a:latin typeface="+mn-ea"/>
              </a:rPr>
              <a:t>원</a:t>
            </a:r>
            <a:endParaRPr lang="ko-KR" altLang="en-US" sz="900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0992" y="2564904"/>
            <a:ext cx="2166041" cy="31461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1079" y="2608104"/>
            <a:ext cx="819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latin typeface="+mn-ea"/>
              </a:rPr>
              <a:t>결제 수단 선택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95098" y="4214240"/>
            <a:ext cx="1303515" cy="197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□ 결제 정책에 동의합니다</a:t>
            </a:r>
            <a:r>
              <a:rPr lang="en-US" altLang="ko-KR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90682" y="4210887"/>
            <a:ext cx="648072" cy="197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펼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쳐보기 </a:t>
            </a: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▼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56263" y="4830521"/>
            <a:ext cx="1964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 err="1" smtClean="0">
                <a:latin typeface="나눔고딕" pitchFamily="50" charset="-127"/>
                <a:ea typeface="나눔고딕" pitchFamily="50" charset="-127"/>
              </a:rPr>
              <a:t>ㆍ환불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600" dirty="0">
                <a:latin typeface="나눔고딕" pitchFamily="50" charset="-127"/>
                <a:ea typeface="나눔고딕" pitchFamily="50" charset="-127"/>
              </a:rPr>
              <a:t>정책은 결제 정책을 참고해주세요</a:t>
            </a:r>
            <a:r>
              <a:rPr lang="en-US" altLang="ko-KR" sz="6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r>
              <a:rPr lang="ko-KR" altLang="en-US" sz="600" dirty="0" err="1" smtClean="0">
                <a:latin typeface="나눔고딕" pitchFamily="50" charset="-127"/>
                <a:ea typeface="나눔고딕" pitchFamily="50" charset="-127"/>
              </a:rPr>
              <a:t>ㆍ후원</a:t>
            </a:r>
            <a:r>
              <a:rPr lang="ko-KR" altLang="en-US" sz="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현황은 설정 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&gt; 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기부회원 안내에서 확인할 수 </a:t>
            </a:r>
            <a:endParaRPr lang="en-US" altLang="ko-KR" sz="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있습니다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19572" y="4459448"/>
            <a:ext cx="1764196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결제하기</a:t>
            </a:r>
            <a:endParaRPr lang="ko-KR" altLang="en-US" sz="9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369468" y="1675630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</a:t>
            </a:r>
            <a:r>
              <a:rPr lang="ko-KR" altLang="en-US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일시후원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41548" y="2984227"/>
            <a:ext cx="1764196" cy="2975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카드 결제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41548" y="3347423"/>
            <a:ext cx="1764196" cy="2975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실시간 계좌이체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596796" y="2762017"/>
            <a:ext cx="1764196" cy="113356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670503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일시후원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결제 페이지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닫기 버튼 클릭 시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sponsor-info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이동함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[sponsor_pay_tem_1] 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페이지에서 선택한 후원 금액이 노출됨</a:t>
                      </a:r>
                      <a:endParaRPr lang="en-US" altLang="ko-KR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결제 수단 선택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카드결제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실시간 계좌이체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카카오페이 세가지 중 선택 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4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결제 정책 동의 영역 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네모칸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클릭 시 체크됨</a:t>
                      </a:r>
                      <a:endParaRPr lang="en-US" altLang="ko-KR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4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약관 펼쳐보기 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7) 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영역 노출</a:t>
                      </a:r>
                      <a:endParaRPr lang="en-US" altLang="ko-KR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4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결제하기 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카드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계좌이체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카카오페이 중 선택해야 결제하기 버튼 활성화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결제 모듈 연동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4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결제 정책 내용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4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결제 관련 안내 문구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Close Window"/>
          <p:cNvSpPr>
            <a:spLocks noChangeAspect="1" noEditPoints="1"/>
          </p:cNvSpPr>
          <p:nvPr/>
        </p:nvSpPr>
        <p:spPr bwMode="auto">
          <a:xfrm>
            <a:off x="550992" y="1737053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35" name="Close Window"/>
          <p:cNvSpPr>
            <a:spLocks noChangeAspect="1" noEditPoints="1"/>
          </p:cNvSpPr>
          <p:nvPr/>
        </p:nvSpPr>
        <p:spPr bwMode="auto">
          <a:xfrm>
            <a:off x="3434340" y="1744545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38395" y="2608104"/>
            <a:ext cx="2808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smtClean="0"/>
              <a:t>▲</a:t>
            </a:r>
            <a:endParaRPr lang="ko-KR" altLang="en-US" sz="800" dirty="0"/>
          </a:p>
        </p:txBody>
      </p:sp>
      <p:sp>
        <p:nvSpPr>
          <p:cNvPr id="76" name="직사각형 75"/>
          <p:cNvSpPr/>
          <p:nvPr/>
        </p:nvSpPr>
        <p:spPr>
          <a:xfrm>
            <a:off x="3377627" y="1988840"/>
            <a:ext cx="2166041" cy="31461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431362" y="2032040"/>
            <a:ext cx="819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latin typeface="+mn-ea"/>
              </a:rPr>
              <a:t>결제 수단 선택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3567380" y="2510265"/>
            <a:ext cx="1303515" cy="197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□ 결제 정책에 동의합니다</a:t>
            </a:r>
            <a:r>
              <a:rPr lang="en-US" altLang="ko-KR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726879" y="2510265"/>
            <a:ext cx="648072" cy="197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펼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쳐보기 </a:t>
            </a:r>
            <a:r>
              <a:rPr lang="ko-KR" altLang="en-US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▼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3543407" y="4369722"/>
            <a:ext cx="1964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 err="1">
                <a:latin typeface="나눔고딕" pitchFamily="50" charset="-127"/>
                <a:ea typeface="나눔고딕" pitchFamily="50" charset="-127"/>
              </a:rPr>
              <a:t>ㆍ환불</a:t>
            </a:r>
            <a:r>
              <a:rPr lang="ko-KR" altLang="en-US" sz="600" dirty="0">
                <a:latin typeface="나눔고딕" pitchFamily="50" charset="-127"/>
                <a:ea typeface="나눔고딕" pitchFamily="50" charset="-127"/>
              </a:rPr>
              <a:t> 정책은 결제 정책을 참고해주세요</a:t>
            </a:r>
            <a:r>
              <a:rPr lang="en-US" altLang="ko-KR" sz="600" dirty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r>
              <a:rPr lang="ko-KR" altLang="en-US" sz="600" dirty="0" err="1">
                <a:latin typeface="나눔고딕" pitchFamily="50" charset="-127"/>
                <a:ea typeface="나눔고딕" pitchFamily="50" charset="-127"/>
              </a:rPr>
              <a:t>ㆍ후원</a:t>
            </a:r>
            <a:r>
              <a:rPr lang="ko-KR" altLang="en-US" sz="600" dirty="0">
                <a:latin typeface="나눔고딕" pitchFamily="50" charset="-127"/>
                <a:ea typeface="나눔고딕" pitchFamily="50" charset="-127"/>
              </a:rPr>
              <a:t> 현황은 설정 </a:t>
            </a:r>
            <a:r>
              <a:rPr lang="en-US" altLang="ko-KR" sz="600" dirty="0">
                <a:latin typeface="나눔고딕" pitchFamily="50" charset="-127"/>
                <a:ea typeface="나눔고딕" pitchFamily="50" charset="-127"/>
              </a:rPr>
              <a:t>&gt; </a:t>
            </a:r>
            <a:r>
              <a:rPr lang="ko-KR" altLang="en-US" sz="600" dirty="0">
                <a:latin typeface="나눔고딕" pitchFamily="50" charset="-127"/>
                <a:ea typeface="나눔고딕" pitchFamily="50" charset="-127"/>
              </a:rPr>
              <a:t>기부회원 안내에서 확인할 수 </a:t>
            </a:r>
            <a:endParaRPr lang="en-US" altLang="ko-KR" sz="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6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있습니다</a:t>
            </a:r>
            <a:r>
              <a:rPr lang="en-US" altLang="ko-KR" sz="600" dirty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3611316" y="3998649"/>
            <a:ext cx="1764196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결제하기</a:t>
            </a:r>
            <a:endParaRPr lang="ko-KR" altLang="en-US" sz="9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5247676" y="2032040"/>
            <a:ext cx="2808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>
                <a:latin typeface="나눔고딕" pitchFamily="50" charset="-127"/>
                <a:ea typeface="나눔고딕" pitchFamily="50" charset="-127"/>
              </a:rPr>
              <a:t>▼</a:t>
            </a:r>
            <a:endParaRPr lang="ko-KR" altLang="en-US" dirty="0"/>
          </a:p>
        </p:txBody>
      </p:sp>
      <p:cxnSp>
        <p:nvCxnSpPr>
          <p:cNvPr id="95" name="직선 연결선 94"/>
          <p:cNvCxnSpPr/>
          <p:nvPr/>
        </p:nvCxnSpPr>
        <p:spPr>
          <a:xfrm>
            <a:off x="539552" y="4140741"/>
            <a:ext cx="21547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3376792" y="2438257"/>
            <a:ext cx="21547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741548" y="3707563"/>
            <a:ext cx="1764196" cy="2975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카카오 페이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1824109" y="23065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491348" y="259369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671348" y="408391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1897203" y="405266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671348" y="439496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3521316" y="266315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6" name="꺾인 연결선 105"/>
          <p:cNvCxnSpPr>
            <a:stCxn id="23" idx="3"/>
            <a:endCxn id="44" idx="1"/>
          </p:cNvCxnSpPr>
          <p:nvPr/>
        </p:nvCxnSpPr>
        <p:spPr>
          <a:xfrm flipV="1">
            <a:off x="2483768" y="3328797"/>
            <a:ext cx="1113028" cy="1274667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3437555" y="439496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55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461061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sponsor_pay_tem_3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315499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일시후원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결제 완료 페이지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닫기 버튼 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[sponsor-info]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결제자 이름 표시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결제 금액 표시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홈으로 버튼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[main]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이동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46234" y="1679671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</a:t>
            </a:r>
            <a:r>
              <a:rPr lang="ko-KR" alt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일시후원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79116" y="15613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7544" y="3048576"/>
            <a:ext cx="238380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900" dirty="0" smtClean="0">
                <a:latin typeface="+mn-ea"/>
              </a:rPr>
              <a:t>[000]</a:t>
            </a:r>
            <a:r>
              <a:rPr lang="ko-KR" altLang="en-US" sz="900" dirty="0" smtClean="0">
                <a:latin typeface="+mn-ea"/>
              </a:rPr>
              <a:t>님</a:t>
            </a:r>
            <a:r>
              <a:rPr lang="en-US" altLang="ko-KR" sz="900" dirty="0" smtClean="0">
                <a:latin typeface="+mn-ea"/>
              </a:rPr>
              <a:t>, 20,000</a:t>
            </a:r>
            <a:r>
              <a:rPr lang="ko-KR" altLang="en-US" sz="900" dirty="0" smtClean="0">
                <a:latin typeface="+mn-ea"/>
              </a:rPr>
              <a:t>원이</a:t>
            </a:r>
            <a:r>
              <a:rPr lang="en-US" altLang="ko-KR" sz="900" dirty="0">
                <a:latin typeface="+mn-ea"/>
              </a:rPr>
              <a:t> </a:t>
            </a:r>
            <a:r>
              <a:rPr lang="ko-KR" altLang="en-US" sz="900" dirty="0" smtClean="0">
                <a:latin typeface="+mn-ea"/>
              </a:rPr>
              <a:t>기</a:t>
            </a:r>
            <a:r>
              <a:rPr lang="ko-KR" altLang="en-US" sz="900" dirty="0">
                <a:latin typeface="+mn-ea"/>
              </a:rPr>
              <a:t>부</a:t>
            </a:r>
            <a:r>
              <a:rPr lang="ko-KR" altLang="en-US" sz="900" dirty="0" smtClean="0">
                <a:latin typeface="+mn-ea"/>
              </a:rPr>
              <a:t>되었습니다</a:t>
            </a:r>
            <a:r>
              <a:rPr lang="en-US" altLang="ko-KR" sz="900" dirty="0" smtClean="0">
                <a:latin typeface="+mn-ea"/>
              </a:rPr>
              <a:t>.</a:t>
            </a:r>
          </a:p>
          <a:p>
            <a:pPr algn="ctr">
              <a:lnSpc>
                <a:spcPct val="130000"/>
              </a:lnSpc>
            </a:pPr>
            <a:r>
              <a:rPr lang="ko-KR" altLang="en-US" sz="900" dirty="0" smtClean="0">
                <a:latin typeface="+mn-ea"/>
              </a:rPr>
              <a:t>감사합니다</a:t>
            </a:r>
            <a:r>
              <a:rPr lang="en-US" altLang="ko-KR" sz="900" dirty="0" smtClean="0">
                <a:latin typeface="+mn-ea"/>
              </a:rPr>
              <a:t>.</a:t>
            </a:r>
          </a:p>
        </p:txBody>
      </p:sp>
      <p:sp>
        <p:nvSpPr>
          <p:cNvPr id="189" name="Close Window"/>
          <p:cNvSpPr>
            <a:spLocks noChangeAspect="1" noEditPoints="1"/>
          </p:cNvSpPr>
          <p:nvPr/>
        </p:nvSpPr>
        <p:spPr bwMode="auto">
          <a:xfrm>
            <a:off x="572023" y="1736832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059832" y="737748"/>
            <a:ext cx="2664296" cy="585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827584" y="4765781"/>
            <a:ext cx="1557993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홈으로</a:t>
            </a:r>
            <a:endParaRPr lang="ko-KR" altLang="en-US" sz="9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14060" y="294058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187624" y="294058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84057" y="46757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111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571811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sponsor_pay_reg_1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137797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정기후원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_step 1.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기본정보 입력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로그인 회원의 경우 회원가입 시 등록한 정보 자동으로 기입된 상태로 노출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닫기 버튼 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[sponsor-info]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페이지로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이름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입력창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한글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키패드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전화번호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입력창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숫자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키패드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이메일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입력창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터치 시 영문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이메일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키패드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우편번호 검색 버튼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우편번호 검색 창 팝업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우편번호 검색 창에서 선택한 우편번호 자동 기입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우편번호 검색 창에서 선택한 상세 주소 자동 기입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상세주소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터치 시 입력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수정 가능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한글 </a:t>
                      </a:r>
                      <a:r>
                        <a:rPr lang="ko-KR" altLang="en-US" sz="1000" b="0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키패드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노출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다음 버튼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모든 항목이 작성되면 활성화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[sponsor_pay_reg_2]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46234" y="1679671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정기후원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79116" y="15613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75374" y="2125031"/>
            <a:ext cx="1362874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b="1" dirty="0" smtClean="0">
                <a:latin typeface="+mn-ea"/>
              </a:rPr>
              <a:t>STEP 1. </a:t>
            </a:r>
            <a:r>
              <a:rPr lang="ko-KR" altLang="en-US" sz="900" b="1" dirty="0" smtClean="0">
                <a:latin typeface="+mn-ea"/>
              </a:rPr>
              <a:t>기본 정보 입력</a:t>
            </a:r>
            <a:endParaRPr lang="ko-KR" altLang="en-US" sz="900" b="1" dirty="0"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62946" y="2780928"/>
            <a:ext cx="2002726" cy="1925632"/>
            <a:chOff x="697066" y="2780928"/>
            <a:chExt cx="2002726" cy="1925632"/>
          </a:xfrm>
        </p:grpSpPr>
        <p:sp>
          <p:nvSpPr>
            <p:cNvPr id="48" name="직사각형 47"/>
            <p:cNvSpPr/>
            <p:nvPr/>
          </p:nvSpPr>
          <p:spPr>
            <a:xfrm>
              <a:off x="1198523" y="2780928"/>
              <a:ext cx="1015093" cy="2160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97066" y="2780928"/>
              <a:ext cx="504056" cy="1974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이름</a:t>
              </a:r>
              <a:endPara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98523" y="3059668"/>
              <a:ext cx="1257868" cy="2160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97066" y="3068960"/>
              <a:ext cx="607198" cy="1974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전화번호</a:t>
              </a:r>
              <a:endPara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98523" y="3356992"/>
              <a:ext cx="1257868" cy="2160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697066" y="3356992"/>
              <a:ext cx="504056" cy="1974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 err="1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이메일</a:t>
              </a:r>
              <a:endPara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800208" y="4005064"/>
              <a:ext cx="1653913" cy="2160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800209" y="4264296"/>
              <a:ext cx="1656184" cy="21602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081558" y="3686835"/>
              <a:ext cx="604235" cy="24622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우편번호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754783" y="3686833"/>
              <a:ext cx="697725" cy="246221"/>
            </a:xfrm>
            <a:prstGeom prst="rect">
              <a:avLst/>
            </a:prstGeom>
            <a:solidFill>
              <a:srgbClr val="F2F2F2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latinLnBrk="0"/>
              <a:r>
                <a:rPr lang="ko-KR" altLang="en-US" sz="800" dirty="0" smtClean="0">
                  <a:solidFill>
                    <a:srgbClr val="262626"/>
                  </a:solidFill>
                  <a:latin typeface="나눔고딕" pitchFamily="50" charset="-127"/>
                  <a:ea typeface="나눔고딕" pitchFamily="50" charset="-127"/>
                </a:rPr>
                <a:t>우편번호 검색</a:t>
              </a:r>
              <a:endParaRPr lang="ko-KR" altLang="en-US" sz="800" dirty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944224" y="4509120"/>
              <a:ext cx="1755568" cy="1974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* </a:t>
              </a:r>
              <a:r>
                <a:rPr lang="ko-KR" altLang="en-US" sz="6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정기소식지</a:t>
              </a:r>
              <a:r>
                <a:rPr lang="en-US" altLang="ko-KR" sz="6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6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기부금 영수증 등이 발송됩니다</a:t>
              </a:r>
              <a:r>
                <a:rPr lang="en-US" altLang="ko-KR" sz="6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.</a:t>
              </a:r>
              <a:endParaRPr lang="ko-KR" altLang="en-US" sz="6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697066" y="3686833"/>
              <a:ext cx="504056" cy="1974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주소</a:t>
              </a:r>
              <a:endPara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2271480" y="1693646"/>
            <a:ext cx="4379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05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고딕" pitchFamily="50" charset="-127"/>
                <a:ea typeface="나눔고딕" pitchFamily="50" charset="-127"/>
              </a:rPr>
              <a:t>다</a:t>
            </a:r>
            <a:r>
              <a:rPr lang="ko-KR" altLang="en-US" sz="105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고딕" pitchFamily="50" charset="-127"/>
                <a:ea typeface="나눔고딕" pitchFamily="50" charset="-127"/>
              </a:rPr>
              <a:t>음</a:t>
            </a:r>
          </a:p>
        </p:txBody>
      </p:sp>
      <p:sp>
        <p:nvSpPr>
          <p:cNvPr id="189" name="Close Window"/>
          <p:cNvSpPr>
            <a:spLocks noChangeAspect="1" noEditPoints="1"/>
          </p:cNvSpPr>
          <p:nvPr/>
        </p:nvSpPr>
        <p:spPr bwMode="auto">
          <a:xfrm>
            <a:off x="572023" y="1765583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966545" y="267389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69" name="타원 68"/>
          <p:cNvSpPr/>
          <p:nvPr/>
        </p:nvSpPr>
        <p:spPr>
          <a:xfrm>
            <a:off x="966545" y="30183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70" name="타원 69"/>
          <p:cNvSpPr/>
          <p:nvPr/>
        </p:nvSpPr>
        <p:spPr>
          <a:xfrm>
            <a:off x="971086" y="333313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71" name="타원 70"/>
          <p:cNvSpPr/>
          <p:nvPr/>
        </p:nvSpPr>
        <p:spPr>
          <a:xfrm>
            <a:off x="1613337" y="359276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72" name="타원 71"/>
          <p:cNvSpPr/>
          <p:nvPr/>
        </p:nvSpPr>
        <p:spPr>
          <a:xfrm>
            <a:off x="942301" y="360555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73" name="타원 72"/>
          <p:cNvSpPr/>
          <p:nvPr/>
        </p:nvSpPr>
        <p:spPr>
          <a:xfrm>
            <a:off x="659116" y="393393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74" name="타원 73"/>
          <p:cNvSpPr/>
          <p:nvPr/>
        </p:nvSpPr>
        <p:spPr>
          <a:xfrm>
            <a:off x="665238" y="421078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75" name="타원 74"/>
          <p:cNvSpPr/>
          <p:nvPr/>
        </p:nvSpPr>
        <p:spPr>
          <a:xfrm>
            <a:off x="2158248" y="169364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sp>
        <p:nvSpPr>
          <p:cNvPr id="76" name="직사각형 75"/>
          <p:cNvSpPr/>
          <p:nvPr/>
        </p:nvSpPr>
        <p:spPr>
          <a:xfrm>
            <a:off x="3059832" y="737748"/>
            <a:ext cx="2664296" cy="585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072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250307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sponsor_pay_reg_2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45019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정기후원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_step 2.  CMS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이체 정보 입력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닫기 버튼 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[sponsor-info]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페이지로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회비유형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우측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드롭박스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노출 후 선택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회비금액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우측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드롭박스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노출 후 선택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3)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에서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‘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기타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직접인력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’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을 선택할 때만 활성화 되는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입력창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활성화 된 후에는 클릭 시 숫자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키패드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 startAt="5"/>
                      </a:pP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은행명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은행명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드롭박스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노출 후 선택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 startAt="5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계좌번호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입력창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터치 시 숫자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키패드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 startAt="5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예금주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입력창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터치 시 한글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키패드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 startAt="5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생년월일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입력창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8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자로 입력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 startAt="5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동의 선택박스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체크됨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5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다음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onsor_pay_reg_3]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로 이동</a:t>
                      </a:r>
                      <a:endParaRPr lang="en-US" altLang="ko-KR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-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내용이 전부 입력되지 않았을 때 비활성화</a:t>
                      </a:r>
                      <a:endParaRPr lang="en-US" altLang="ko-KR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771794" y="1608059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정기후원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704676" y="150533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497040" y="1637664"/>
            <a:ext cx="4379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05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고딕" pitchFamily="50" charset="-127"/>
                <a:ea typeface="나눔고딕" pitchFamily="50" charset="-127"/>
              </a:rPr>
              <a:t>다</a:t>
            </a:r>
            <a:r>
              <a:rPr lang="ko-KR" altLang="en-US" sz="105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고딕" pitchFamily="50" charset="-127"/>
                <a:ea typeface="나눔고딕" pitchFamily="50" charset="-127"/>
              </a:rPr>
              <a:t>음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81179" y="2060848"/>
            <a:ext cx="1646605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b="1" dirty="0" smtClean="0">
                <a:latin typeface="+mn-ea"/>
              </a:rPr>
              <a:t>STEP 2.  CMS </a:t>
            </a:r>
            <a:r>
              <a:rPr lang="ko-KR" altLang="en-US" sz="900" b="1" dirty="0" smtClean="0">
                <a:latin typeface="+mn-ea"/>
              </a:rPr>
              <a:t>이체 정보 입력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909472" y="3377627"/>
            <a:ext cx="650671" cy="197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계좌정보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5" name="Drop-down Field"/>
          <p:cNvGrpSpPr/>
          <p:nvPr/>
        </p:nvGrpSpPr>
        <p:grpSpPr>
          <a:xfrm>
            <a:off x="1088619" y="3602217"/>
            <a:ext cx="766389" cy="225703"/>
            <a:chOff x="595686" y="1261242"/>
            <a:chExt cx="766389" cy="225703"/>
          </a:xfrm>
        </p:grpSpPr>
        <p:cxnSp>
          <p:nvCxnSpPr>
            <p:cNvPr id="46" name="Divider"/>
            <p:cNvCxnSpPr/>
            <p:nvPr/>
          </p:nvCxnSpPr>
          <p:spPr>
            <a:xfrm>
              <a:off x="595686" y="1486945"/>
              <a:ext cx="766389" cy="0"/>
            </a:xfrm>
            <a:prstGeom prst="line">
              <a:avLst/>
            </a:prstGeom>
            <a:ln w="6350">
              <a:solidFill>
                <a:schemeClr val="tx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"/>
            <p:cNvSpPr txBox="1"/>
            <p:nvPr/>
          </p:nvSpPr>
          <p:spPr>
            <a:xfrm>
              <a:off x="595686" y="1261242"/>
              <a:ext cx="766389" cy="225703"/>
            </a:xfrm>
            <a:prstGeom prst="rect">
              <a:avLst/>
            </a:prstGeom>
            <a:noFill/>
          </p:spPr>
          <p:txBody>
            <a:bodyPr wrap="square" lIns="0" tIns="50800" rIns="0" bIns="508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err="1" smtClean="0">
                  <a:solidFill>
                    <a:srgbClr val="000000">
                      <a:alpha val="87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은행</a:t>
              </a:r>
              <a:r>
                <a:rPr lang="ko-KR" altLang="en-US" sz="800" dirty="0" err="1">
                  <a:solidFill>
                    <a:srgbClr val="000000">
                      <a:alpha val="87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명</a:t>
              </a:r>
              <a:endParaRPr lang="en-US" sz="800" dirty="0" smtClean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Drop-down Arrow"/>
            <p:cNvSpPr>
              <a:spLocks noChangeAspect="1"/>
            </p:cNvSpPr>
            <p:nvPr/>
          </p:nvSpPr>
          <p:spPr bwMode="auto">
            <a:xfrm>
              <a:off x="1250953" y="1365327"/>
              <a:ext cx="63500" cy="33618"/>
            </a:xfrm>
            <a:custGeom>
              <a:avLst/>
              <a:gdLst>
                <a:gd name="T0" fmla="*/ 0 w 353"/>
                <a:gd name="T1" fmla="*/ 0 h 176"/>
                <a:gd name="T2" fmla="*/ 176 w 353"/>
                <a:gd name="T3" fmla="*/ 176 h 176"/>
                <a:gd name="T4" fmla="*/ 353 w 353"/>
                <a:gd name="T5" fmla="*/ 0 h 176"/>
                <a:gd name="T6" fmla="*/ 0 w 353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3" h="176">
                  <a:moveTo>
                    <a:pt x="0" y="0"/>
                  </a:moveTo>
                  <a:lnTo>
                    <a:pt x="176" y="176"/>
                  </a:lnTo>
                  <a:lnTo>
                    <a:pt x="3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4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1053488" y="3873359"/>
            <a:ext cx="1610206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계좌번호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“-”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없이 입력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53489" y="4140830"/>
            <a:ext cx="747190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예금주명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834542" y="4140830"/>
            <a:ext cx="829152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생년월일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(8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자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52" name="Drop-down Field"/>
          <p:cNvGrpSpPr/>
          <p:nvPr/>
        </p:nvGrpSpPr>
        <p:grpSpPr>
          <a:xfrm>
            <a:off x="1621607" y="2566955"/>
            <a:ext cx="1006478" cy="225703"/>
            <a:chOff x="595686" y="1261242"/>
            <a:chExt cx="766389" cy="225703"/>
          </a:xfrm>
        </p:grpSpPr>
        <p:cxnSp>
          <p:nvCxnSpPr>
            <p:cNvPr id="53" name="Divider"/>
            <p:cNvCxnSpPr/>
            <p:nvPr/>
          </p:nvCxnSpPr>
          <p:spPr>
            <a:xfrm>
              <a:off x="595686" y="1486945"/>
              <a:ext cx="766389" cy="0"/>
            </a:xfrm>
            <a:prstGeom prst="line">
              <a:avLst/>
            </a:prstGeom>
            <a:ln w="6350">
              <a:solidFill>
                <a:schemeClr val="tx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"/>
            <p:cNvSpPr txBox="1"/>
            <p:nvPr/>
          </p:nvSpPr>
          <p:spPr>
            <a:xfrm>
              <a:off x="595686" y="1261242"/>
              <a:ext cx="766389" cy="225703"/>
            </a:xfrm>
            <a:prstGeom prst="rect">
              <a:avLst/>
            </a:prstGeom>
            <a:noFill/>
          </p:spPr>
          <p:txBody>
            <a:bodyPr wrap="square" lIns="0" tIns="50800" rIns="0" bIns="508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000000">
                      <a:alpha val="87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유형을 선택하세요</a:t>
              </a:r>
              <a:endParaRPr lang="en-US" sz="800" dirty="0" smtClean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Drop-down Arrow"/>
            <p:cNvSpPr>
              <a:spLocks noChangeAspect="1"/>
            </p:cNvSpPr>
            <p:nvPr/>
          </p:nvSpPr>
          <p:spPr bwMode="auto">
            <a:xfrm>
              <a:off x="1250953" y="1365327"/>
              <a:ext cx="63500" cy="33618"/>
            </a:xfrm>
            <a:custGeom>
              <a:avLst/>
              <a:gdLst>
                <a:gd name="T0" fmla="*/ 0 w 353"/>
                <a:gd name="T1" fmla="*/ 0 h 176"/>
                <a:gd name="T2" fmla="*/ 176 w 353"/>
                <a:gd name="T3" fmla="*/ 176 h 176"/>
                <a:gd name="T4" fmla="*/ 353 w 353"/>
                <a:gd name="T5" fmla="*/ 0 h 176"/>
                <a:gd name="T6" fmla="*/ 0 w 353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3" h="176">
                  <a:moveTo>
                    <a:pt x="0" y="0"/>
                  </a:moveTo>
                  <a:lnTo>
                    <a:pt x="176" y="176"/>
                  </a:lnTo>
                  <a:lnTo>
                    <a:pt x="3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4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6" name="직사각형 55"/>
          <p:cNvSpPr/>
          <p:nvPr/>
        </p:nvSpPr>
        <p:spPr>
          <a:xfrm>
            <a:off x="901527" y="2595218"/>
            <a:ext cx="650671" cy="197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회비유형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901527" y="2926995"/>
            <a:ext cx="650671" cy="197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회비금액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8" name="Drop-down Field"/>
          <p:cNvGrpSpPr/>
          <p:nvPr/>
        </p:nvGrpSpPr>
        <p:grpSpPr>
          <a:xfrm>
            <a:off x="1621607" y="2900721"/>
            <a:ext cx="1006478" cy="348813"/>
            <a:chOff x="595686" y="1261242"/>
            <a:chExt cx="766389" cy="348813"/>
          </a:xfrm>
        </p:grpSpPr>
        <p:cxnSp>
          <p:nvCxnSpPr>
            <p:cNvPr id="59" name="Divider"/>
            <p:cNvCxnSpPr/>
            <p:nvPr/>
          </p:nvCxnSpPr>
          <p:spPr>
            <a:xfrm>
              <a:off x="595686" y="1486945"/>
              <a:ext cx="766389" cy="0"/>
            </a:xfrm>
            <a:prstGeom prst="line">
              <a:avLst/>
            </a:prstGeom>
            <a:ln w="6350">
              <a:solidFill>
                <a:schemeClr val="tx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"/>
            <p:cNvSpPr txBox="1"/>
            <p:nvPr/>
          </p:nvSpPr>
          <p:spPr>
            <a:xfrm>
              <a:off x="595686" y="1261242"/>
              <a:ext cx="766389" cy="348813"/>
            </a:xfrm>
            <a:prstGeom prst="rect">
              <a:avLst/>
            </a:prstGeom>
            <a:noFill/>
          </p:spPr>
          <p:txBody>
            <a:bodyPr wrap="square" lIns="0" tIns="50800" rIns="0" bIns="508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000000">
                      <a:alpha val="87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금액을 선택하세요</a:t>
              </a:r>
              <a:endParaRPr lang="en-US" sz="800" dirty="0" smtClean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1" name="Drop-down Arrow"/>
            <p:cNvSpPr>
              <a:spLocks noChangeAspect="1"/>
            </p:cNvSpPr>
            <p:nvPr/>
          </p:nvSpPr>
          <p:spPr bwMode="auto">
            <a:xfrm>
              <a:off x="1250953" y="1365327"/>
              <a:ext cx="63500" cy="33618"/>
            </a:xfrm>
            <a:custGeom>
              <a:avLst/>
              <a:gdLst>
                <a:gd name="T0" fmla="*/ 0 w 353"/>
                <a:gd name="T1" fmla="*/ 0 h 176"/>
                <a:gd name="T2" fmla="*/ 176 w 353"/>
                <a:gd name="T3" fmla="*/ 176 h 176"/>
                <a:gd name="T4" fmla="*/ 353 w 353"/>
                <a:gd name="T5" fmla="*/ 0 h 176"/>
                <a:gd name="T6" fmla="*/ 0 w 353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3" h="176">
                  <a:moveTo>
                    <a:pt x="0" y="0"/>
                  </a:moveTo>
                  <a:lnTo>
                    <a:pt x="176" y="176"/>
                  </a:lnTo>
                  <a:lnTo>
                    <a:pt x="3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4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827584" y="4503770"/>
            <a:ext cx="20760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본인은 녹색교통운동 회원으로 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CMS(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자동이체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를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이용한 회비 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납부에 동의합니다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Checkbox"/>
          <p:cNvSpPr>
            <a:spLocks noChangeAspect="1" noEditPoints="1"/>
          </p:cNvSpPr>
          <p:nvPr/>
        </p:nvSpPr>
        <p:spPr bwMode="auto">
          <a:xfrm>
            <a:off x="2327561" y="4794863"/>
            <a:ext cx="114300" cy="114300"/>
          </a:xfrm>
          <a:custGeom>
            <a:avLst/>
            <a:gdLst>
              <a:gd name="T0" fmla="*/ 562 w 635"/>
              <a:gd name="T1" fmla="*/ 0 h 635"/>
              <a:gd name="T2" fmla="*/ 68 w 635"/>
              <a:gd name="T3" fmla="*/ 0 h 635"/>
              <a:gd name="T4" fmla="*/ 0 w 635"/>
              <a:gd name="T5" fmla="*/ 73 h 635"/>
              <a:gd name="T6" fmla="*/ 0 w 635"/>
              <a:gd name="T7" fmla="*/ 567 h 635"/>
              <a:gd name="T8" fmla="*/ 68 w 635"/>
              <a:gd name="T9" fmla="*/ 635 h 635"/>
              <a:gd name="T10" fmla="*/ 562 w 635"/>
              <a:gd name="T11" fmla="*/ 635 h 635"/>
              <a:gd name="T12" fmla="*/ 635 w 635"/>
              <a:gd name="T13" fmla="*/ 567 h 635"/>
              <a:gd name="T14" fmla="*/ 635 w 635"/>
              <a:gd name="T15" fmla="*/ 73 h 635"/>
              <a:gd name="T16" fmla="*/ 562 w 635"/>
              <a:gd name="T17" fmla="*/ 0 h 635"/>
              <a:gd name="T18" fmla="*/ 564 w 635"/>
              <a:gd name="T19" fmla="*/ 71 h 635"/>
              <a:gd name="T20" fmla="*/ 564 w 635"/>
              <a:gd name="T21" fmla="*/ 567 h 635"/>
              <a:gd name="T22" fmla="*/ 71 w 635"/>
              <a:gd name="T23" fmla="*/ 567 h 635"/>
              <a:gd name="T24" fmla="*/ 71 w 635"/>
              <a:gd name="T25" fmla="*/ 70 h 635"/>
              <a:gd name="T26" fmla="*/ 564 w 635"/>
              <a:gd name="T27" fmla="*/ 7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5" h="635">
                <a:moveTo>
                  <a:pt x="562" y="0"/>
                </a:moveTo>
                <a:lnTo>
                  <a:pt x="68" y="0"/>
                </a:lnTo>
                <a:cubicBezTo>
                  <a:pt x="29" y="0"/>
                  <a:pt x="0" y="34"/>
                  <a:pt x="0" y="73"/>
                </a:cubicBezTo>
                <a:lnTo>
                  <a:pt x="0" y="567"/>
                </a:lnTo>
                <a:cubicBezTo>
                  <a:pt x="0" y="606"/>
                  <a:pt x="29" y="635"/>
                  <a:pt x="68" y="635"/>
                </a:cubicBezTo>
                <a:lnTo>
                  <a:pt x="562" y="635"/>
                </a:lnTo>
                <a:cubicBezTo>
                  <a:pt x="600" y="635"/>
                  <a:pt x="635" y="606"/>
                  <a:pt x="635" y="567"/>
                </a:cubicBezTo>
                <a:lnTo>
                  <a:pt x="635" y="73"/>
                </a:lnTo>
                <a:cubicBezTo>
                  <a:pt x="635" y="34"/>
                  <a:pt x="600" y="0"/>
                  <a:pt x="562" y="0"/>
                </a:cubicBezTo>
                <a:moveTo>
                  <a:pt x="564" y="71"/>
                </a:moveTo>
                <a:lnTo>
                  <a:pt x="564" y="567"/>
                </a:lnTo>
                <a:lnTo>
                  <a:pt x="71" y="567"/>
                </a:lnTo>
                <a:lnTo>
                  <a:pt x="71" y="70"/>
                </a:lnTo>
                <a:lnTo>
                  <a:pt x="564" y="70"/>
                </a:lnTo>
              </a:path>
            </a:pathLst>
          </a:custGeom>
          <a:solidFill>
            <a:srgbClr val="000000">
              <a:alpha val="54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Label" descr="&lt;SmartSettings&gt;&lt;SmartResize anchorLeft=&quot;Absolute&quot; anchorTop=&quot;Absolute&quot; anchorRight=&quot;Absolute&quot; anchorBottom=&quot;Absolute&quot; /&gt;&lt;/SmartSettings&gt;"/>
          <p:cNvSpPr txBox="1"/>
          <p:nvPr>
            <p:custDataLst>
              <p:tags r:id="rId1"/>
            </p:custDataLst>
          </p:nvPr>
        </p:nvSpPr>
        <p:spPr>
          <a:xfrm>
            <a:off x="2399569" y="4745710"/>
            <a:ext cx="340093" cy="196977"/>
          </a:xfrm>
          <a:prstGeom prst="rect">
            <a:avLst/>
          </a:prstGeom>
          <a:noFill/>
        </p:spPr>
        <p:txBody>
          <a:bodyPr wrap="none" lIns="73152" tIns="36576" rIns="73152" bIns="36576" rtlCol="0" anchor="ctr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동</a:t>
            </a:r>
            <a:r>
              <a:rPr lang="ko-KR" altLang="en-US" sz="800" b="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의</a:t>
            </a:r>
            <a:endParaRPr lang="en-US" sz="800" b="1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Close Window"/>
          <p:cNvSpPr>
            <a:spLocks noChangeAspect="1" noEditPoints="1"/>
          </p:cNvSpPr>
          <p:nvPr/>
        </p:nvSpPr>
        <p:spPr bwMode="auto">
          <a:xfrm>
            <a:off x="841355" y="1669482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grpSp>
        <p:nvGrpSpPr>
          <p:cNvPr id="71" name="Drop-down Field"/>
          <p:cNvGrpSpPr/>
          <p:nvPr/>
        </p:nvGrpSpPr>
        <p:grpSpPr>
          <a:xfrm>
            <a:off x="3950286" y="1556793"/>
            <a:ext cx="1221625" cy="379998"/>
            <a:chOff x="595686" y="1346782"/>
            <a:chExt cx="781647" cy="225703"/>
          </a:xfrm>
        </p:grpSpPr>
        <p:cxnSp>
          <p:nvCxnSpPr>
            <p:cNvPr id="72" name="Divider"/>
            <p:cNvCxnSpPr/>
            <p:nvPr/>
          </p:nvCxnSpPr>
          <p:spPr>
            <a:xfrm>
              <a:off x="595686" y="1486945"/>
              <a:ext cx="766389" cy="0"/>
            </a:xfrm>
            <a:prstGeom prst="line">
              <a:avLst/>
            </a:prstGeom>
            <a:ln w="6350">
              <a:solidFill>
                <a:schemeClr val="tx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"/>
            <p:cNvSpPr txBox="1"/>
            <p:nvPr/>
          </p:nvSpPr>
          <p:spPr>
            <a:xfrm>
              <a:off x="610944" y="1346782"/>
              <a:ext cx="766389" cy="225703"/>
            </a:xfrm>
            <a:prstGeom prst="rect">
              <a:avLst/>
            </a:prstGeom>
            <a:noFill/>
          </p:spPr>
          <p:txBody>
            <a:bodyPr wrap="square" lIns="0" tIns="50800" rIns="0" bIns="508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000000">
                      <a:alpha val="87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유형을 선택하세요</a:t>
              </a:r>
              <a:endParaRPr lang="en-US" sz="800" dirty="0" smtClean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Drop-down Arrow"/>
            <p:cNvSpPr>
              <a:spLocks noChangeAspect="1"/>
            </p:cNvSpPr>
            <p:nvPr/>
          </p:nvSpPr>
          <p:spPr bwMode="auto">
            <a:xfrm>
              <a:off x="1250953" y="1398703"/>
              <a:ext cx="63500" cy="33618"/>
            </a:xfrm>
            <a:custGeom>
              <a:avLst/>
              <a:gdLst>
                <a:gd name="T0" fmla="*/ 0 w 353"/>
                <a:gd name="T1" fmla="*/ 0 h 176"/>
                <a:gd name="T2" fmla="*/ 176 w 353"/>
                <a:gd name="T3" fmla="*/ 176 h 176"/>
                <a:gd name="T4" fmla="*/ 353 w 353"/>
                <a:gd name="T5" fmla="*/ 0 h 176"/>
                <a:gd name="T6" fmla="*/ 0 w 353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3" h="176">
                  <a:moveTo>
                    <a:pt x="0" y="0"/>
                  </a:moveTo>
                  <a:lnTo>
                    <a:pt x="176" y="176"/>
                  </a:lnTo>
                  <a:lnTo>
                    <a:pt x="3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4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7" name="Drop-down Field"/>
          <p:cNvGrpSpPr/>
          <p:nvPr/>
        </p:nvGrpSpPr>
        <p:grpSpPr>
          <a:xfrm>
            <a:off x="4130286" y="2781290"/>
            <a:ext cx="1006478" cy="348813"/>
            <a:chOff x="595686" y="1261242"/>
            <a:chExt cx="766389" cy="348813"/>
          </a:xfrm>
        </p:grpSpPr>
        <p:cxnSp>
          <p:nvCxnSpPr>
            <p:cNvPr id="78" name="Divider"/>
            <p:cNvCxnSpPr/>
            <p:nvPr/>
          </p:nvCxnSpPr>
          <p:spPr>
            <a:xfrm>
              <a:off x="595686" y="1486945"/>
              <a:ext cx="766389" cy="0"/>
            </a:xfrm>
            <a:prstGeom prst="line">
              <a:avLst/>
            </a:prstGeom>
            <a:ln w="6350">
              <a:solidFill>
                <a:schemeClr val="tx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"/>
            <p:cNvSpPr txBox="1"/>
            <p:nvPr/>
          </p:nvSpPr>
          <p:spPr>
            <a:xfrm>
              <a:off x="595686" y="1261242"/>
              <a:ext cx="766389" cy="348813"/>
            </a:xfrm>
            <a:prstGeom prst="rect">
              <a:avLst/>
            </a:prstGeom>
            <a:noFill/>
          </p:spPr>
          <p:txBody>
            <a:bodyPr wrap="square" lIns="0" tIns="50800" rIns="0" bIns="508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000000">
                      <a:alpha val="87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금액을 선택하세요</a:t>
              </a:r>
              <a:endParaRPr lang="en-US" sz="800" dirty="0" smtClean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Drop-down Arrow"/>
            <p:cNvSpPr>
              <a:spLocks noChangeAspect="1"/>
            </p:cNvSpPr>
            <p:nvPr/>
          </p:nvSpPr>
          <p:spPr bwMode="auto">
            <a:xfrm>
              <a:off x="1250953" y="1365327"/>
              <a:ext cx="63500" cy="33618"/>
            </a:xfrm>
            <a:custGeom>
              <a:avLst/>
              <a:gdLst>
                <a:gd name="T0" fmla="*/ 0 w 353"/>
                <a:gd name="T1" fmla="*/ 0 h 176"/>
                <a:gd name="T2" fmla="*/ 176 w 353"/>
                <a:gd name="T3" fmla="*/ 176 h 176"/>
                <a:gd name="T4" fmla="*/ 353 w 353"/>
                <a:gd name="T5" fmla="*/ 0 h 176"/>
                <a:gd name="T6" fmla="*/ 0 w 353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3" h="176">
                  <a:moveTo>
                    <a:pt x="0" y="0"/>
                  </a:moveTo>
                  <a:lnTo>
                    <a:pt x="176" y="176"/>
                  </a:lnTo>
                  <a:lnTo>
                    <a:pt x="3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4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4" name="Drop-Down Menu"/>
          <p:cNvGrpSpPr/>
          <p:nvPr/>
        </p:nvGrpSpPr>
        <p:grpSpPr>
          <a:xfrm>
            <a:off x="3406067" y="4005738"/>
            <a:ext cx="767955" cy="2159566"/>
            <a:chOff x="595686" y="1502667"/>
            <a:chExt cx="1368150" cy="2159566"/>
          </a:xfrm>
        </p:grpSpPr>
        <p:sp>
          <p:nvSpPr>
            <p:cNvPr id="95" name="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6"/>
              </p:custDataLst>
            </p:nvPr>
          </p:nvSpPr>
          <p:spPr>
            <a:xfrm>
              <a:off x="595686" y="1502667"/>
              <a:ext cx="1368150" cy="215956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국민은행</a:t>
              </a:r>
              <a:endParaRPr lang="en-US" sz="800" noProof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기업은</a:t>
              </a:r>
              <a:r>
                <a:rPr lang="ko-KR" altLang="en-US" sz="8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행</a:t>
              </a:r>
              <a:endParaRPr lang="en-US" sz="800" noProof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신한은행</a:t>
              </a:r>
              <a:endParaRPr lang="en-US" sz="800" noProof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외환은행</a:t>
              </a:r>
              <a:endParaRPr lang="en-US" altLang="ko-KR" sz="800" noProof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우리은행</a:t>
              </a:r>
              <a:endParaRPr lang="en-US" altLang="ko-KR" sz="800" noProof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하나은행</a:t>
              </a:r>
              <a:endParaRPr lang="en-US" altLang="ko-KR" sz="800" noProof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한국씨티은행</a:t>
              </a:r>
              <a:endParaRPr lang="en-US" altLang="ko-KR" sz="800" noProof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SC</a:t>
              </a: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제일은행</a:t>
              </a:r>
              <a:endParaRPr lang="en-US" altLang="ko-KR" sz="800" noProof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농협</a:t>
              </a:r>
              <a:endParaRPr lang="en-US" altLang="ko-KR" sz="800" noProof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새마을금고</a:t>
              </a:r>
              <a:endParaRPr lang="en-US" altLang="ko-KR" sz="800" noProof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수협</a:t>
              </a:r>
              <a:endParaRPr lang="en-US" altLang="ko-KR" sz="800" noProof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신협</a:t>
              </a:r>
              <a:endParaRPr lang="en-US" altLang="ko-KR" sz="800" noProof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우체국은행</a:t>
              </a:r>
              <a:endParaRPr lang="en-US" altLang="ko-KR" sz="800" noProof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산업은행</a:t>
              </a:r>
              <a:endParaRPr lang="en-US" altLang="ko-KR" sz="800" noProof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Selection Overlay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7"/>
              </p:custDataLst>
            </p:nvPr>
          </p:nvSpPr>
          <p:spPr>
            <a:xfrm>
              <a:off x="595686" y="1682198"/>
              <a:ext cx="1368150" cy="165672"/>
            </a:xfrm>
            <a:prstGeom prst="rect">
              <a:avLst/>
            </a:prstGeom>
            <a:solidFill>
              <a:srgbClr val="5B9BD5">
                <a:alpha val="21961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9" name="Drop-Down Menu"/>
          <p:cNvGrpSpPr/>
          <p:nvPr/>
        </p:nvGrpSpPr>
        <p:grpSpPr>
          <a:xfrm>
            <a:off x="3947106" y="1838210"/>
            <a:ext cx="1200958" cy="523220"/>
            <a:chOff x="595686" y="1502667"/>
            <a:chExt cx="1639499" cy="523220"/>
          </a:xfrm>
        </p:grpSpPr>
        <p:sp>
          <p:nvSpPr>
            <p:cNvPr id="100" name="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4"/>
              </p:custDataLst>
            </p:nvPr>
          </p:nvSpPr>
          <p:spPr>
            <a:xfrm>
              <a:off x="595686" y="1502667"/>
              <a:ext cx="1639499" cy="52322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월회비</a:t>
              </a:r>
              <a:r>
                <a:rPr lang="en-US" altLang="ko-KR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(</a:t>
              </a:r>
              <a:r>
                <a:rPr lang="ko-KR" altLang="en-US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월 </a:t>
              </a:r>
              <a:r>
                <a:rPr lang="en-US" altLang="ko-KR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1</a:t>
              </a:r>
              <a:r>
                <a:rPr lang="ko-KR" altLang="en-US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만원이상</a:t>
              </a:r>
              <a:r>
                <a:rPr lang="en-US" altLang="ko-KR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)</a:t>
              </a:r>
              <a:endParaRPr lang="en-US" sz="800" noProof="1" smtClean="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연회비</a:t>
              </a:r>
              <a:r>
                <a:rPr lang="en-US" altLang="ko-KR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(</a:t>
              </a:r>
              <a:r>
                <a:rPr lang="ko-KR" altLang="en-US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연 </a:t>
              </a:r>
              <a:r>
                <a:rPr lang="en-US" altLang="ko-KR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5</a:t>
              </a:r>
              <a:r>
                <a:rPr lang="ko-KR" altLang="en-US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만원이상</a:t>
              </a:r>
              <a:r>
                <a:rPr lang="en-US" altLang="ko-KR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)</a:t>
              </a:r>
              <a:endParaRPr lang="en-US" sz="800" noProof="1" smtClean="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평생회비</a:t>
              </a:r>
              <a:r>
                <a:rPr lang="en-US" altLang="ko-KR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(100</a:t>
              </a:r>
              <a:r>
                <a:rPr lang="ko-KR" altLang="en-US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만원 이상</a:t>
              </a:r>
              <a:r>
                <a:rPr lang="en-US" altLang="ko-KR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)</a:t>
              </a:r>
            </a:p>
          </p:txBody>
        </p:sp>
        <p:sp>
          <p:nvSpPr>
            <p:cNvPr id="101" name="Selection Overlay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5"/>
              </p:custDataLst>
            </p:nvPr>
          </p:nvSpPr>
          <p:spPr>
            <a:xfrm>
              <a:off x="595686" y="1683177"/>
              <a:ext cx="1639499" cy="165672"/>
            </a:xfrm>
            <a:prstGeom prst="rect">
              <a:avLst/>
            </a:prstGeom>
            <a:solidFill>
              <a:srgbClr val="5B9BD5">
                <a:alpha val="21961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  <a:cs typeface="Segoe UI" panose="020B0502040204020203" pitchFamily="34" charset="0"/>
              </a:endParaRPr>
            </a:p>
          </p:txBody>
        </p:sp>
      </p:grpSp>
      <p:grpSp>
        <p:nvGrpSpPr>
          <p:cNvPr id="102" name="Drop-Down Menu"/>
          <p:cNvGrpSpPr/>
          <p:nvPr/>
        </p:nvGrpSpPr>
        <p:grpSpPr>
          <a:xfrm>
            <a:off x="4130286" y="3056253"/>
            <a:ext cx="1200958" cy="671979"/>
            <a:chOff x="595686" y="1502667"/>
            <a:chExt cx="1639499" cy="671979"/>
          </a:xfrm>
        </p:grpSpPr>
        <p:sp>
          <p:nvSpPr>
            <p:cNvPr id="103" name="Box" descr="&lt;SmartSettings&gt;&lt;SmartResize anchorLeft=&quot;Absolute&quot; anchorTop=&quot;Absolute&quot; anchorRight=&quot;Absolute&quot; anchorBottom=&quot;Absolute&quot; /&gt;&lt;/SmartSettings&gt;"/>
            <p:cNvSpPr/>
            <p:nvPr>
              <p:custDataLst>
                <p:tags r:id="rId2"/>
              </p:custDataLst>
            </p:nvPr>
          </p:nvSpPr>
          <p:spPr>
            <a:xfrm>
              <a:off x="595686" y="1502667"/>
              <a:ext cx="1639499" cy="6719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91440" bIns="5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200"/>
                </a:spcAft>
              </a:pPr>
              <a:r>
                <a:rPr lang="en-US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1</a:t>
              </a:r>
              <a:r>
                <a:rPr lang="ko-KR" altLang="en-US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만원</a:t>
              </a:r>
              <a:endParaRPr lang="en-US" sz="800" noProof="1" smtClean="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en-US" altLang="ko-KR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2</a:t>
              </a:r>
              <a:r>
                <a:rPr lang="ko-KR" altLang="en-US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만원</a:t>
              </a:r>
              <a:endParaRPr lang="en-US" altLang="ko-KR" sz="800" noProof="1" smtClean="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en-US" altLang="ko-KR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3</a:t>
              </a:r>
              <a:r>
                <a:rPr lang="ko-KR" altLang="en-US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만원</a:t>
              </a:r>
              <a:endParaRPr lang="en-US" altLang="ko-KR" sz="800" noProof="1" smtClean="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  <a:cs typeface="Segoe UI" panose="020B0502040204020203" pitchFamily="34" charset="0"/>
              </a:endParaRPr>
            </a:p>
            <a:p>
              <a:pPr>
                <a:spcAft>
                  <a:spcPts val="200"/>
                </a:spcAft>
              </a:pPr>
              <a:r>
                <a:rPr lang="ko-KR" altLang="en-US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기타 </a:t>
              </a:r>
              <a:r>
                <a:rPr lang="en-US" altLang="ko-KR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(</a:t>
              </a:r>
              <a:r>
                <a:rPr lang="ko-KR" altLang="en-US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직접입력</a:t>
              </a:r>
              <a:r>
                <a:rPr lang="en-US" altLang="ko-KR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rPr>
                <a:t>)</a:t>
              </a:r>
              <a:endParaRPr lang="en-US" altLang="ko-KR" sz="800" noProof="1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04" name="Selection Overlay" descr="&lt;SmartSettings&gt;&lt;SmartResize anchorLeft=&quot;Absolute&quot; anchorTop=&quot;Absolute&quot; anchorRight=&quot;Absolute&quot; anchorBottom=&quot;None&quot; /&gt;&lt;/SmartSettings&gt;"/>
            <p:cNvSpPr/>
            <p:nvPr>
              <p:custDataLst>
                <p:tags r:id="rId3"/>
              </p:custDataLst>
            </p:nvPr>
          </p:nvSpPr>
          <p:spPr>
            <a:xfrm>
              <a:off x="595686" y="1683177"/>
              <a:ext cx="1639499" cy="165672"/>
            </a:xfrm>
            <a:prstGeom prst="rect">
              <a:avLst/>
            </a:prstGeom>
            <a:solidFill>
              <a:srgbClr val="5B9BD5">
                <a:alpha val="21961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 smtClean="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05" name="직사각형 104"/>
          <p:cNvSpPr/>
          <p:nvPr/>
        </p:nvSpPr>
        <p:spPr>
          <a:xfrm>
            <a:off x="1621608" y="3161603"/>
            <a:ext cx="1006478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직접 입력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106" name="Drop-down Field"/>
          <p:cNvGrpSpPr/>
          <p:nvPr/>
        </p:nvGrpSpPr>
        <p:grpSpPr>
          <a:xfrm>
            <a:off x="3407633" y="3748244"/>
            <a:ext cx="766389" cy="225703"/>
            <a:chOff x="595686" y="1261242"/>
            <a:chExt cx="766389" cy="225703"/>
          </a:xfrm>
        </p:grpSpPr>
        <p:cxnSp>
          <p:nvCxnSpPr>
            <p:cNvPr id="107" name="Divider"/>
            <p:cNvCxnSpPr/>
            <p:nvPr/>
          </p:nvCxnSpPr>
          <p:spPr>
            <a:xfrm>
              <a:off x="595686" y="1486945"/>
              <a:ext cx="766389" cy="0"/>
            </a:xfrm>
            <a:prstGeom prst="line">
              <a:avLst/>
            </a:prstGeom>
            <a:ln w="6350">
              <a:solidFill>
                <a:schemeClr val="tx1">
                  <a:alpha val="1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"/>
            <p:cNvSpPr txBox="1"/>
            <p:nvPr/>
          </p:nvSpPr>
          <p:spPr>
            <a:xfrm>
              <a:off x="595686" y="1261242"/>
              <a:ext cx="766389" cy="225703"/>
            </a:xfrm>
            <a:prstGeom prst="rect">
              <a:avLst/>
            </a:prstGeom>
            <a:noFill/>
          </p:spPr>
          <p:txBody>
            <a:bodyPr wrap="square" lIns="0" tIns="50800" rIns="0" bIns="5080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err="1" smtClean="0">
                  <a:solidFill>
                    <a:srgbClr val="000000">
                      <a:alpha val="87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은행</a:t>
              </a:r>
              <a:r>
                <a:rPr lang="ko-KR" altLang="en-US" sz="800" dirty="0" err="1">
                  <a:solidFill>
                    <a:srgbClr val="000000">
                      <a:alpha val="87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명</a:t>
              </a:r>
              <a:endParaRPr lang="en-US" sz="800" dirty="0" smtClean="0">
                <a:solidFill>
                  <a:srgbClr val="000000">
                    <a:alpha val="87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Drop-down Arrow"/>
            <p:cNvSpPr>
              <a:spLocks noChangeAspect="1"/>
            </p:cNvSpPr>
            <p:nvPr/>
          </p:nvSpPr>
          <p:spPr bwMode="auto">
            <a:xfrm>
              <a:off x="1250953" y="1365327"/>
              <a:ext cx="63500" cy="33618"/>
            </a:xfrm>
            <a:custGeom>
              <a:avLst/>
              <a:gdLst>
                <a:gd name="T0" fmla="*/ 0 w 353"/>
                <a:gd name="T1" fmla="*/ 0 h 176"/>
                <a:gd name="T2" fmla="*/ 176 w 353"/>
                <a:gd name="T3" fmla="*/ 176 h 176"/>
                <a:gd name="T4" fmla="*/ 353 w 353"/>
                <a:gd name="T5" fmla="*/ 0 h 176"/>
                <a:gd name="T6" fmla="*/ 0 w 353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3" h="176">
                  <a:moveTo>
                    <a:pt x="0" y="0"/>
                  </a:moveTo>
                  <a:lnTo>
                    <a:pt x="176" y="176"/>
                  </a:lnTo>
                  <a:lnTo>
                    <a:pt x="3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4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0" name="타원 109"/>
          <p:cNvSpPr/>
          <p:nvPr/>
        </p:nvSpPr>
        <p:spPr>
          <a:xfrm>
            <a:off x="1427084" y="249641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27084" y="288736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1427084" y="31264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861679" y="361630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861679" y="387335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861679" y="416080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2114058" y="476116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2401731" y="160805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꺾인 연결선 7"/>
          <p:cNvCxnSpPr>
            <a:stCxn id="54" idx="3"/>
          </p:cNvCxnSpPr>
          <p:nvPr/>
        </p:nvCxnSpPr>
        <p:spPr>
          <a:xfrm flipV="1">
            <a:off x="2628085" y="1644208"/>
            <a:ext cx="1295843" cy="103559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/>
          <p:nvPr/>
        </p:nvCxnSpPr>
        <p:spPr>
          <a:xfrm flipV="1">
            <a:off x="2663694" y="2886501"/>
            <a:ext cx="1328276" cy="15192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 119"/>
          <p:cNvCxnSpPr/>
          <p:nvPr/>
        </p:nvCxnSpPr>
        <p:spPr>
          <a:xfrm>
            <a:off x="1915257" y="3733194"/>
            <a:ext cx="1412575" cy="15275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00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710882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sponsor_pay_reg_3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525999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정기후원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_step 3. 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기부금 영수증 발행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기부금 영수증 발행 여부 선택 전 </a:t>
                      </a:r>
                      <a:r>
                        <a:rPr kumimoji="0" lang="ko-KR" altLang="en-US" sz="1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입력창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비활성화 상태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닫기 버튼 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[sponsor-info]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페이지로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기부금영수증 발행여부 선택 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      -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발행 선택 시 하단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입력창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활성화 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 startAt="3"/>
                      </a:pP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수령자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이름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입력창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터치 시 한글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키패드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 startAt="3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기부금 영수증 수령인의 주민등록 번호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입력창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터치 시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숫자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키패드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입력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 startAt="3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주민등록번호 뒷자리는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입력시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*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로 노출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3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완료 버튼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: </a:t>
                      </a:r>
                      <a:r>
                        <a:rPr lang="ko-KR" altLang="en-US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클릭 시 데이터 저장되며 </a:t>
                      </a:r>
                      <a:r>
                        <a:rPr lang="en-US" altLang="ko-KR" sz="1000" b="0" u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sponsor_pay_reg_4]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55576" y="1613985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정기후원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88458" y="149563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480822" y="1639471"/>
            <a:ext cx="4379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05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고딕" pitchFamily="50" charset="-127"/>
                <a:ea typeface="나눔고딕" pitchFamily="50" charset="-127"/>
              </a:rPr>
              <a:t>완료</a:t>
            </a:r>
            <a:endParaRPr lang="ko-KR" altLang="en-US" sz="1050" b="1" dirty="0">
              <a:solidFill>
                <a:prstClr val="black">
                  <a:lumMod val="50000"/>
                  <a:lumOff val="50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3608" y="2060848"/>
            <a:ext cx="1548822" cy="272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900" b="1" dirty="0" smtClean="0">
                <a:latin typeface="+mn-ea"/>
              </a:rPr>
              <a:t>STEP 3. </a:t>
            </a:r>
            <a:r>
              <a:rPr lang="ko-KR" altLang="en-US" sz="900" b="1" dirty="0" smtClean="0">
                <a:latin typeface="+mn-ea"/>
              </a:rPr>
              <a:t>기부금 영수증 발행</a:t>
            </a:r>
            <a:endParaRPr lang="ko-KR" altLang="en-US" sz="900" b="1" dirty="0"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27843" y="2993158"/>
            <a:ext cx="1170349" cy="369563"/>
            <a:chOff x="1232996" y="2486781"/>
            <a:chExt cx="1249174" cy="394454"/>
          </a:xfrm>
        </p:grpSpPr>
        <p:grpSp>
          <p:nvGrpSpPr>
            <p:cNvPr id="23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fQTiq9UMo27nedqA8eINf3g6wDwDGOPZICupcprHhAO82mGZgY+mWUvitXX6bpqzsKf5u9urG4z4eXVxAR6v66re+uhZVpSEZFulayE7kymVsQj9xx+N0MmtmNz71f1xlyb1cbNekIa6Pgo/NgaJlJ1MuE6H9NyMO0Du9qEYIREj2WeHR+nZ06JZVU02KT1W6hDIQDHGypnBWCsGLdMqv0aMJrcXw9nnPP7xCgIsA+Vfo6YST0yk5kUzFjzp36iOgl15VlcL19eW66s7mz39NDBn5qvP87ZJr+Y5zZlOnFA7m7brrCyv00leViSfxFeZEIq8hnfedNo+IlOKR0knroZvW28kzUXepr/Y6FdvjlRdHd6omm8z9OqcWLVDAjvMtGiMdfnaI1ZVcZvR3lr6lSYBOdNf+AvjjfE46o1/smgKEqD0s8/63v9JVefjL5rqTV28bkk+xgv8fhuziKd5jxHA/tzkaeHZoKpjY0ovs3Kdp7/H8Ft4bj3u9NE3AOhZxzPwn5stRY+plbvYlRB9mG/drGZOyjyrtz5UWTgPt2FBuTJKn7QTf3BRkNeSuuCxr/1tL0PC47tKEc0XVbjvM/7+d+BFBwuCEfGGzCOiF4XzPt5R2Of4zfVqs0TysNEKHPV5Xa1XJO8eBaghRdkAsYsv2CHCl1+1RYnAvH1BIapvNtD0I99F+Oj9JZDxUOt8gd/PKI6Hl+bh9bn9fEAE8IAaHoC4P+o/G5DCE50J/7nhfTxwZLbAwgUNaPeQfjz+zBulEJw+/uSTDXia5xb94RH7xtRL/c6+V3x/A/X8h43ONFu+IveLgnHj1AzENrHnRtqZ55ZjwmO5/T0Z/XjdygcbjVvskd7s+zd2G7RE1/zHl2RObjG75nkPiuCxMZjOknC9lesxRJbFlF2IIfkcet4TGTyBH8w43JJn/KfPfN3Q+DZPxDAOPbdsestm58USbu/tGr8HjXmyQ9K854R+kdU0J+VYQZxUiy85YyCSNZQ36T63IMMNTW74+lYEvAXhBofr1OJNY96A6cBXN/tjeDRyP/nyi28+eC9cEvEX7/wS+rNpsyUlltnF6gbVHM+PEMhAbW3dYZURd3LwxJ1APB8YSb3KOYaCB/i4ySmAqvPzzz7qRcsf3T2yA/q6LqGOIWwRoXNHuQ67FANzNMh+DujGVKVRfpHkA56NCRf98Uv+H+LDiDakGQAA&lt;/Code&gt;&lt;CodeSignature&gt;DEkFEvxu0ukDcb8nysJOyweK7rblhg0NOAswk9eh1PSgKQb356bBO03DLpJ5T6z51l5rOF3Wq+Mk0M5JzTyq+KvxSDKnysjJZ3A0PcJzB4x7rbH8xJlfgZMQvdKJ3HjXm+GMNt4WdZDca9tV3waSOrLuEfqXZPYt5XSfk9m6dZTlp1Ar34bDfpZfcAcqiwJqYxMaiffE/bgq8LTnIuCzAJTJVQFwGRJbQjfg5ze2u8owY+djp7kN25n46RwSbGfE5XoDqKGgysEMDOIwkvXiQbfwBhmQkKjRw6W+m6ZnZXw/5ycqTLPKznSEAPCR6qE9DqnXmEs1Cevmhf5/gYFxeQ==&lt;/CodeSignature&gt;&lt;/SmartOptions&gt;&lt;SmartResize enabled=&quot;True&quot; minWidth=&quot;10&quot; minHeight=&quot;10&quot; /&gt;&lt;/SmartSettings&gt;"/>
            <p:cNvGrpSpPr/>
            <p:nvPr>
              <p:custDataLst>
                <p:tags r:id="rId1"/>
              </p:custDataLst>
            </p:nvPr>
          </p:nvGrpSpPr>
          <p:grpSpPr>
            <a:xfrm>
              <a:off x="1232996" y="2486781"/>
              <a:ext cx="1042149" cy="193819"/>
              <a:chOff x="593892" y="1594437"/>
              <a:chExt cx="1042149" cy="193819"/>
            </a:xfrm>
          </p:grpSpPr>
          <p:sp>
            <p:nvSpPr>
              <p:cNvPr id="24" name="Circle" descr="&lt;SmartSettings&gt;&lt;SmartResize anchorLeft=&quot;Absolute&quot; anchorTop=&quot;None&quot; anchorRight=&quot;None&quot; anchorBottom=&quot;None&quot; /&gt;&lt;/SmartSettings&gt;"/>
              <p:cNvSpPr/>
              <p:nvPr>
                <p:custDataLst>
                  <p:tags r:id="rId6"/>
                </p:custDataLst>
              </p:nvPr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7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Check" descr="&lt;SmartSettings&gt;&lt;SmartResize anchorLeft=&quot;Absolute&quot; anchorTop=&quot;None&quot; anchorRight=&quot;None&quot; anchorBottom=&quot;None&quot; /&gt;&lt;/SmartSettings&gt;"/>
              <p:cNvSpPr/>
              <p:nvPr>
                <p:custDataLst>
                  <p:tags r:id="rId7"/>
                </p:custDataLst>
              </p:nvPr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7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Label" descr="&lt;SmartSettings&gt;&lt;SmartResize anchorLeft=&quot;Absolute&quot; anchorTop=&quot;Absolute&quot; anchorRight=&quot;Absolute&quot; anchorBottom=&quot;Absolute&quot; /&gt;&lt;/SmartSettings&gt;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727242" y="1594437"/>
                <a:ext cx="908799" cy="193819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700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기부금영수증 발행</a:t>
                </a:r>
                <a:endParaRPr lang="en-US" sz="700" dirty="0" smtClean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2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fQTiq9UMo27nedqA8eINf3g6wDwDGOPZICupcprHhAO82mGZgY+mWUvitXX6bpqzsKf5u9urG4z4eXVxAR6v66re+uhZVpSEZFulayE7kymVsQj9xx+N0MmtmNz71f1xlyb1cbNekIa6Pgo/NgaJlJ1MuE6H9NyMO0Du9qEYIREj2WeHR+nZ06JZVU02KT1W6hDIQDHGypnBWCsGLdMqv0aMJrcXw9nnPP7xCgIsA+Vfo6YST0yk5kUzFjzp36iOgl15VlcL19eW66s7mz39NDBn5qvP87ZJr+Y5zZlOnFA7m7brrCyv00leViSfxFeZEIq8hnfedNo+IlOKR0knroZvW28kzUXepr/Y6FdvjlRdHd6omm8z9OqcWLVDAjvMtGiMdfnaI1ZVcZvR3lr6lSYBOdNf+AvjjfE46o1/smgKEqD0s8/63v9JVefjL5rqTV28bkk+xgv8fhuziKd5jxHA/tzkaeHZoKpjY0ovs3Kdp7/H8Ft4bj3u9NE3AOhZxzPwn5stRY+plbvYlRB9mG/drGZOyjyrtz5UWTgPt2FBuTJKn7QTf3BRkNeSuuCxr/1tL0PC47tKEc0XVbjvM/7+d+BFBwuCEfGGzCOiF4XzPt5R2Of4zfVqs0TysNEKHPV5Xa1XJO8eBaghRdkAsYsv2CHCl1+1RYnAvH1BIapvNtD0I99F+Oj9JZDxUOt8gd/PKI6Hl+bh9bn9fEAE8IAaHoC4P+o/G5DCE50J/7nhfTxwZLbAwgUNaPeQfjz+zBulEJw+/uSTDXia5xb94RH7xtRL/c6+V3x/A/X8h43ONFu+IveLgnHj1AzENrHnRtqZ55ZjwmO5/T0Z/XjdygcbjVvskd7s+zd2G7RE1/zHl2RObjG75nkPiuCxMZjOknC9lesxRJbFlF2IIfkcet4TGTyBH8w43JJn/KfPfN3Q+DZPxDAOPbdsestm58USbu/tGr8HjXmyQ9K854R+kdU0J+VYQZxUiy85YyCSNZQ36T63IMMNTW74+lYEvAXhBofr1OJNY96A6cBXN/tjeDRyP/nyi28+eC9cEvEX7/wS+rNpsyUlltnF6gbVHM+PEMhAbW3dYZURd3LwxJ1APB8YSb3KOYaCB/i4ySmAqvPzzz7qRcsf3T2yA/q6LqGOIWwRoXNHuQ67FANzNMh+DujGVKVRfpHkA56NCRf98Uv+H+LDiDakGQAA&lt;/Code&gt;&lt;CodeSignature&gt;DEkFEvxu0ukDcb8nysJOyweK7rblhg0NOAswk9eh1PSgKQb356bBO03DLpJ5T6z51l5rOF3Wq+Mk0M5JzTyq+KvxSDKnysjJZ3A0PcJzB4x7rbH8xJlfgZMQvdKJ3HjXm+GMNt4WdZDca9tV3waSOrLuEfqXZPYt5XSfk9m6dZTlp1Ar34bDfpZfcAcqiwJqYxMaiffE/bgq8LTnIuCzAJTJVQFwGRJbQjfg5ze2u8owY+djp7kN25n46RwSbGfE5XoDqKGgysEMDOIwkvXiQbfwBhmQkKjRw6W+m6ZnZXw/5ycqTLPKznSEAPCR6qE9DqnXmEs1Cevmhf5/gYFxeQ==&lt;/CodeSignature&gt;&lt;/SmartOptions&gt;&lt;SmartResize enabled=&quot;True&quot; minWidth=&quot;10&quot; minHeight=&quot;10&quot; /&gt;&lt;/SmartSettings&gt;"/>
            <p:cNvGrpSpPr/>
            <p:nvPr>
              <p:custDataLst>
                <p:tags r:id="rId2"/>
              </p:custDataLst>
            </p:nvPr>
          </p:nvGrpSpPr>
          <p:grpSpPr>
            <a:xfrm>
              <a:off x="1232996" y="2687416"/>
              <a:ext cx="1249174" cy="193819"/>
              <a:chOff x="593892" y="1594437"/>
              <a:chExt cx="1249174" cy="193819"/>
            </a:xfrm>
          </p:grpSpPr>
          <p:sp>
            <p:nvSpPr>
              <p:cNvPr id="33" name="Circle" descr="&lt;SmartSettings&gt;&lt;SmartResize anchorLeft=&quot;Absolute&quot; anchorTop=&quot;None&quot; anchorRight=&quot;None&quot; anchorBottom=&quot;None&quot; /&gt;&lt;/SmartSettings&gt;"/>
              <p:cNvSpPr/>
              <p:nvPr>
                <p:custDataLst>
                  <p:tags r:id="rId3"/>
                </p:custDataLst>
              </p:nvPr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7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" name="Check" descr="&lt;SmartSettings&gt;&lt;SmartResize anchorLeft=&quot;Absolute&quot; anchorTop=&quot;None&quot; anchorRight=&quot;None&quot; anchorBottom=&quot;None&quot; /&gt;&lt;/SmartSettings&gt;" hidden="1"/>
              <p:cNvSpPr/>
              <p:nvPr>
                <p:custDataLst>
                  <p:tags r:id="rId4"/>
                </p:custDataLst>
              </p:nvPr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7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" name="Label" descr="&lt;SmartSettings&gt;&lt;SmartResize anchorLeft=&quot;Absolute&quot; anchorTop=&quot;Absolute&quot; anchorRight=&quot;Absolute&quot; anchorBottom=&quot;Absolute&quot; /&gt;&lt;/SmartSettings&gt;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727242" y="1594437"/>
                <a:ext cx="1115824" cy="193819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700" dirty="0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기부금영수증 발행 </a:t>
                </a:r>
                <a:r>
                  <a:rPr lang="ko-KR" altLang="en-US" sz="700" dirty="0" err="1" smtClean="0">
                    <a:latin typeface="Segoe UI" panose="020B0502040204020203" pitchFamily="34" charset="0"/>
                    <a:cs typeface="Segoe UI" panose="020B0502040204020203" pitchFamily="34" charset="0"/>
                  </a:rPr>
                  <a:t>안함</a:t>
                </a:r>
                <a:endParaRPr lang="en-US" sz="700" dirty="0" smtClean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7" name="직사각형 36"/>
          <p:cNvSpPr/>
          <p:nvPr/>
        </p:nvSpPr>
        <p:spPr>
          <a:xfrm>
            <a:off x="883937" y="3429000"/>
            <a:ext cx="1383807" cy="197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기부금 영수증 </a:t>
            </a:r>
            <a:r>
              <a:rPr lang="ko-KR" altLang="en-US" sz="7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수령자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이름 </a:t>
            </a:r>
            <a:r>
              <a:rPr lang="en-US" altLang="ko-KR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79120" y="4032360"/>
            <a:ext cx="1721009" cy="197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기부금 영수증 수령인 주민등록번호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65261" y="4248384"/>
            <a:ext cx="706590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48752" y="4248384"/>
            <a:ext cx="751040" cy="21602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+mn-ea"/>
              </a:rPr>
              <a:t>*******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61494" y="4246982"/>
            <a:ext cx="28725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―</a:t>
            </a:r>
            <a:endParaRPr lang="ko-KR" altLang="en-US" dirty="0"/>
          </a:p>
        </p:txBody>
      </p:sp>
      <p:sp>
        <p:nvSpPr>
          <p:cNvPr id="41" name="Close Window"/>
          <p:cNvSpPr>
            <a:spLocks noChangeAspect="1" noEditPoints="1"/>
          </p:cNvSpPr>
          <p:nvPr/>
        </p:nvSpPr>
        <p:spPr bwMode="auto">
          <a:xfrm>
            <a:off x="809505" y="1668138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68172" y="2432501"/>
            <a:ext cx="205059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b="1" dirty="0">
                <a:latin typeface="나눔고딕" pitchFamily="50" charset="-127"/>
                <a:ea typeface="나눔고딕" pitchFamily="50" charset="-127"/>
              </a:rPr>
              <a:t>기부금영수증을 원하실 경우 </a:t>
            </a:r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체크해주세요</a:t>
            </a:r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7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국세청 연말정산간소화 서비스 이용은 원치 않으나 </a:t>
            </a:r>
            <a:endParaRPr lang="en-US" altLang="ko-KR" sz="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기부금영수증을 받고 싶으신 분은 우편으로 보내드립니다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81514" y="3645024"/>
            <a:ext cx="19622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>
                <a:latin typeface="나눔고딕" pitchFamily="50" charset="-127"/>
                <a:ea typeface="나눔고딕" pitchFamily="50" charset="-127"/>
              </a:rPr>
              <a:t>기부금영수증 발급 받으실 분이 기부자와 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다를 경우 </a:t>
            </a:r>
            <a:endParaRPr lang="en-US" altLang="ko-KR" sz="6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영수증 </a:t>
            </a:r>
            <a:r>
              <a:rPr lang="ko-KR" altLang="en-US" sz="600" dirty="0" err="1">
                <a:latin typeface="나눔고딕" pitchFamily="50" charset="-127"/>
                <a:ea typeface="나눔고딕" pitchFamily="50" charset="-127"/>
              </a:rPr>
              <a:t>수령자</a:t>
            </a:r>
            <a:r>
              <a:rPr lang="ko-KR" altLang="en-US" sz="600" dirty="0">
                <a:latin typeface="나눔고딕" pitchFamily="50" charset="-127"/>
                <a:ea typeface="나눔고딕" pitchFamily="50" charset="-127"/>
              </a:rPr>
              <a:t> 개인정보를 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기재해주세요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072422" y="3429000"/>
            <a:ext cx="627370" cy="18994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85944" y="4475000"/>
            <a:ext cx="18858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>
                <a:latin typeface="나눔고딕" pitchFamily="50" charset="-127"/>
                <a:ea typeface="나눔고딕" pitchFamily="50" charset="-127"/>
              </a:rPr>
              <a:t>국세청 연말정산 간소화 서비스를 통한 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기부금 영수증 </a:t>
            </a:r>
            <a:r>
              <a:rPr lang="ko-KR" altLang="en-US" sz="600" dirty="0" err="1">
                <a:latin typeface="나눔고딕" pitchFamily="50" charset="-127"/>
                <a:ea typeface="나눔고딕" pitchFamily="50" charset="-127"/>
              </a:rPr>
              <a:t>발행시</a:t>
            </a:r>
            <a:r>
              <a:rPr lang="ko-KR" altLang="en-US" sz="600" dirty="0">
                <a:latin typeface="나눔고딕" pitchFamily="50" charset="-127"/>
                <a:ea typeface="나눔고딕" pitchFamily="50" charset="-127"/>
              </a:rPr>
              <a:t> 주민번호가 꼭 필요합니다</a:t>
            </a:r>
            <a:r>
              <a:rPr lang="en-US" altLang="ko-KR" sz="600" dirty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811112" y="293148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982422" y="334772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883937" y="41763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2420129" y="159999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893467" y="41763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159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737602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sponsor_pay_reg_4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760721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정기후원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_step 4. 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완료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닫기 버튼 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[sponsor-info]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페이지로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홈으로  버튼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클릭시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[main]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페이지로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55576" y="1613985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정기후원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88458" y="149563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Close Window"/>
          <p:cNvSpPr>
            <a:spLocks noChangeAspect="1" noEditPoints="1"/>
          </p:cNvSpPr>
          <p:nvPr/>
        </p:nvSpPr>
        <p:spPr bwMode="auto">
          <a:xfrm>
            <a:off x="809505" y="1668138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8458" y="2978960"/>
            <a:ext cx="2383807" cy="255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900" dirty="0" smtClean="0">
                <a:latin typeface="+mn-ea"/>
              </a:rPr>
              <a:t>정기후원 정보등록이 완료되었습니다</a:t>
            </a:r>
            <a:r>
              <a:rPr lang="en-US" altLang="ko-KR" sz="900" dirty="0" smtClean="0">
                <a:latin typeface="+mn-ea"/>
              </a:rPr>
              <a:t>.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048498" y="4750860"/>
            <a:ext cx="1557993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홈으로</a:t>
            </a:r>
            <a:endParaRPr lang="ko-KR" altLang="en-US" sz="9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958498" y="46608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62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341882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sponsor_point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15847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후원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포인트로 후원하기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닫기 버튼 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닫기 버튼 클릭 시 이전 페이지로 이동</a:t>
                      </a:r>
                      <a:endParaRPr kumimoji="0" lang="en-US" altLang="ko-KR" sz="10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내 </a:t>
                      </a:r>
                      <a:r>
                        <a:rPr kumimoji="0" lang="ko-KR" altLang="en-US" sz="1000" b="0" i="0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현황 노출</a:t>
                      </a:r>
                      <a:endParaRPr kumimoji="0" lang="en-US" altLang="ko-KR" sz="1000" b="0" i="0" u="none" strike="noStrike" kern="1200" cap="none" spc="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내 주행</a:t>
                      </a:r>
                      <a:r>
                        <a:rPr kumimoji="0" lang="en-US" altLang="ko-KR" sz="1000" b="0" i="0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이전 자전거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표시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기부할 포인트 영역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11)+12)+13)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값 노출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4-1) 7)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영역에서 포인트 값 조정하면 바로 반영됨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5)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포인트 막대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총 포인트 대비 기부 포인트 높이 표시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5-1) 4)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의 값에 따라 막대 표시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5-2) 4)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의 값이 상승하면 막대 크기도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늘어나야함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6)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포인트로 후원하기 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7)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영역 노출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7)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포인트 설정 영역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8) –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포인트 값이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씩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줄어듬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9)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범위 설정 버튼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터치 후 드래그 하면 포인트 값이 설정됨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10) +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포인트 값이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씩 늘어남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11)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사용할 주행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표시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(8,9,10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에서 설정한 값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12)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사용할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표시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13)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사용할 이전 자전거 </a:t>
                      </a:r>
                      <a:r>
                        <a:rPr lang="ko-KR" altLang="en-US" sz="1000" b="0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표시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14)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취소 버튼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해당영역 닫힘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15)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후원하기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 해당 포인트 차감되고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[sponsor_point_2]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8" name="직사각형 77"/>
          <p:cNvSpPr/>
          <p:nvPr/>
        </p:nvSpPr>
        <p:spPr>
          <a:xfrm>
            <a:off x="524920" y="1675114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포인트로 후원하기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9" name="Close Window"/>
          <p:cNvSpPr>
            <a:spLocks noChangeAspect="1" noEditPoints="1"/>
          </p:cNvSpPr>
          <p:nvPr/>
        </p:nvSpPr>
        <p:spPr bwMode="auto">
          <a:xfrm>
            <a:off x="578849" y="1729267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80" name="정육면체 79"/>
          <p:cNvSpPr/>
          <p:nvPr/>
        </p:nvSpPr>
        <p:spPr>
          <a:xfrm>
            <a:off x="937782" y="3861048"/>
            <a:ext cx="485107" cy="866684"/>
          </a:xfrm>
          <a:prstGeom prst="cube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정육면체 80"/>
          <p:cNvSpPr/>
          <p:nvPr/>
        </p:nvSpPr>
        <p:spPr>
          <a:xfrm>
            <a:off x="1801878" y="4604482"/>
            <a:ext cx="485107" cy="103450"/>
          </a:xfrm>
          <a:prstGeom prst="cube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1359833" y="4161528"/>
            <a:ext cx="56318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▶▶▶▶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548756" y="4735172"/>
            <a:ext cx="99134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기부 포인트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5105392" y="4198549"/>
            <a:ext cx="56069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985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5105392" y="4628956"/>
            <a:ext cx="56069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3600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5105392" y="5017399"/>
            <a:ext cx="56069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100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218248" y="3922177"/>
            <a:ext cx="2325725" cy="1620176"/>
            <a:chOff x="3232648" y="3922177"/>
            <a:chExt cx="2325725" cy="1620176"/>
          </a:xfrm>
        </p:grpSpPr>
        <p:sp>
          <p:nvSpPr>
            <p:cNvPr id="59" name="직사각형 58"/>
            <p:cNvSpPr/>
            <p:nvPr/>
          </p:nvSpPr>
          <p:spPr>
            <a:xfrm>
              <a:off x="3386897" y="3922177"/>
              <a:ext cx="2171476" cy="16201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3394164" y="4008585"/>
              <a:ext cx="2164209" cy="3180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2" name="Add Button"/>
            <p:cNvGrpSpPr>
              <a:grpSpLocks noChangeAspect="1"/>
            </p:cNvGrpSpPr>
            <p:nvPr/>
          </p:nvGrpSpPr>
          <p:grpSpPr>
            <a:xfrm>
              <a:off x="5292900" y="4075508"/>
              <a:ext cx="157163" cy="157162"/>
              <a:chOff x="9096375" y="2044700"/>
              <a:chExt cx="157163" cy="157162"/>
            </a:xfrm>
          </p:grpSpPr>
          <p:sp>
            <p:nvSpPr>
              <p:cNvPr id="93" name="Circle"/>
              <p:cNvSpPr>
                <a:spLocks noChangeAspect="1" noEditPoints="1"/>
              </p:cNvSpPr>
              <p:nvPr/>
            </p:nvSpPr>
            <p:spPr bwMode="auto">
              <a:xfrm>
                <a:off x="9096375" y="2044700"/>
                <a:ext cx="157163" cy="157162"/>
              </a:xfrm>
              <a:custGeom>
                <a:avLst/>
                <a:gdLst>
                  <a:gd name="T0" fmla="*/ 103 w 206"/>
                  <a:gd name="T1" fmla="*/ 0 h 206"/>
                  <a:gd name="T2" fmla="*/ 0 w 206"/>
                  <a:gd name="T3" fmla="*/ 103 h 206"/>
                  <a:gd name="T4" fmla="*/ 103 w 206"/>
                  <a:gd name="T5" fmla="*/ 206 h 206"/>
                  <a:gd name="T6" fmla="*/ 206 w 206"/>
                  <a:gd name="T7" fmla="*/ 103 h 206"/>
                  <a:gd name="T8" fmla="*/ 103 w 206"/>
                  <a:gd name="T9" fmla="*/ 0 h 206"/>
                  <a:gd name="T10" fmla="*/ 103 w 206"/>
                  <a:gd name="T11" fmla="*/ 9 h 206"/>
                  <a:gd name="T12" fmla="*/ 197 w 206"/>
                  <a:gd name="T13" fmla="*/ 103 h 206"/>
                  <a:gd name="T14" fmla="*/ 103 w 206"/>
                  <a:gd name="T15" fmla="*/ 197 h 206"/>
                  <a:gd name="T16" fmla="*/ 10 w 206"/>
                  <a:gd name="T17" fmla="*/ 103 h 206"/>
                  <a:gd name="T18" fmla="*/ 103 w 206"/>
                  <a:gd name="T19" fmla="*/ 9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6" h="206">
                    <a:moveTo>
                      <a:pt x="103" y="0"/>
                    </a:move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ubicBezTo>
                      <a:pt x="160" y="206"/>
                      <a:pt x="206" y="160"/>
                      <a:pt x="206" y="103"/>
                    </a:cubicBezTo>
                    <a:cubicBezTo>
                      <a:pt x="206" y="46"/>
                      <a:pt x="160" y="0"/>
                      <a:pt x="103" y="0"/>
                    </a:cubicBezTo>
                    <a:moveTo>
                      <a:pt x="103" y="9"/>
                    </a:moveTo>
                    <a:cubicBezTo>
                      <a:pt x="155" y="9"/>
                      <a:pt x="197" y="51"/>
                      <a:pt x="197" y="103"/>
                    </a:cubicBezTo>
                    <a:cubicBezTo>
                      <a:pt x="197" y="155"/>
                      <a:pt x="155" y="197"/>
                      <a:pt x="103" y="197"/>
                    </a:cubicBezTo>
                    <a:cubicBezTo>
                      <a:pt x="52" y="197"/>
                      <a:pt x="10" y="155"/>
                      <a:pt x="10" y="103"/>
                    </a:cubicBezTo>
                    <a:cubicBezTo>
                      <a:pt x="10" y="51"/>
                      <a:pt x="52" y="9"/>
                      <a:pt x="103" y="9"/>
                    </a:cubicBezTo>
                  </a:path>
                </a:pathLst>
              </a:custGeom>
              <a:solidFill>
                <a:srgbClr val="007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4" name="Add"/>
              <p:cNvSpPr>
                <a:spLocks noChangeAspect="1"/>
              </p:cNvSpPr>
              <p:nvPr/>
            </p:nvSpPr>
            <p:spPr bwMode="auto">
              <a:xfrm>
                <a:off x="9135269" y="2084388"/>
                <a:ext cx="79375" cy="77787"/>
              </a:xfrm>
              <a:custGeom>
                <a:avLst/>
                <a:gdLst>
                  <a:gd name="T0" fmla="*/ 50 w 50"/>
                  <a:gd name="T1" fmla="*/ 22 h 49"/>
                  <a:gd name="T2" fmla="*/ 27 w 50"/>
                  <a:gd name="T3" fmla="*/ 22 h 49"/>
                  <a:gd name="T4" fmla="*/ 27 w 50"/>
                  <a:gd name="T5" fmla="*/ 0 h 49"/>
                  <a:gd name="T6" fmla="*/ 23 w 50"/>
                  <a:gd name="T7" fmla="*/ 0 h 49"/>
                  <a:gd name="T8" fmla="*/ 23 w 50"/>
                  <a:gd name="T9" fmla="*/ 22 h 49"/>
                  <a:gd name="T10" fmla="*/ 0 w 50"/>
                  <a:gd name="T11" fmla="*/ 22 h 49"/>
                  <a:gd name="T12" fmla="*/ 0 w 50"/>
                  <a:gd name="T13" fmla="*/ 27 h 49"/>
                  <a:gd name="T14" fmla="*/ 23 w 50"/>
                  <a:gd name="T15" fmla="*/ 27 h 49"/>
                  <a:gd name="T16" fmla="*/ 23 w 50"/>
                  <a:gd name="T17" fmla="*/ 49 h 49"/>
                  <a:gd name="T18" fmla="*/ 27 w 50"/>
                  <a:gd name="T19" fmla="*/ 49 h 49"/>
                  <a:gd name="T20" fmla="*/ 27 w 50"/>
                  <a:gd name="T21" fmla="*/ 27 h 49"/>
                  <a:gd name="T22" fmla="*/ 50 w 50"/>
                  <a:gd name="T23" fmla="*/ 27 h 49"/>
                  <a:gd name="T24" fmla="*/ 50 w 50"/>
                  <a:gd name="T25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49">
                    <a:moveTo>
                      <a:pt x="50" y="22"/>
                    </a:moveTo>
                    <a:lnTo>
                      <a:pt x="27" y="22"/>
                    </a:lnTo>
                    <a:lnTo>
                      <a:pt x="27" y="0"/>
                    </a:lnTo>
                    <a:lnTo>
                      <a:pt x="23" y="0"/>
                    </a:lnTo>
                    <a:lnTo>
                      <a:pt x="23" y="22"/>
                    </a:lnTo>
                    <a:lnTo>
                      <a:pt x="0" y="22"/>
                    </a:lnTo>
                    <a:lnTo>
                      <a:pt x="0" y="27"/>
                    </a:lnTo>
                    <a:lnTo>
                      <a:pt x="23" y="27"/>
                    </a:lnTo>
                    <a:lnTo>
                      <a:pt x="23" y="49"/>
                    </a:lnTo>
                    <a:lnTo>
                      <a:pt x="27" y="49"/>
                    </a:lnTo>
                    <a:lnTo>
                      <a:pt x="27" y="27"/>
                    </a:lnTo>
                    <a:lnTo>
                      <a:pt x="50" y="27"/>
                    </a:lnTo>
                    <a:lnTo>
                      <a:pt x="50" y="22"/>
                    </a:lnTo>
                    <a:close/>
                  </a:path>
                </a:pathLst>
              </a:custGeom>
              <a:solidFill>
                <a:srgbClr val="007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95" name="직사각형 94"/>
            <p:cNvSpPr/>
            <p:nvPr/>
          </p:nvSpPr>
          <p:spPr>
            <a:xfrm>
              <a:off x="3232648" y="4054062"/>
              <a:ext cx="974853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00" b="1" dirty="0" smtClean="0">
                  <a:latin typeface="나눔고딕" pitchFamily="50" charset="-127"/>
                  <a:ea typeface="나눔고딕" pitchFamily="50" charset="-127"/>
                </a:rPr>
                <a:t>주행 </a:t>
              </a:r>
              <a:r>
                <a:rPr lang="ko-KR" altLang="en-US" sz="700" b="1" dirty="0" err="1" smtClean="0">
                  <a:latin typeface="나눔고딕" pitchFamily="50" charset="-127"/>
                  <a:ea typeface="나눔고딕" pitchFamily="50" charset="-127"/>
                </a:rPr>
                <a:t>마일리지</a:t>
              </a:r>
              <a:endParaRPr lang="ko-KR" altLang="en-US" sz="7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96" name="그룹 95"/>
            <p:cNvGrpSpPr/>
            <p:nvPr/>
          </p:nvGrpSpPr>
          <p:grpSpPr>
            <a:xfrm>
              <a:off x="4089531" y="4075508"/>
              <a:ext cx="157163" cy="157162"/>
              <a:chOff x="2831425" y="4504358"/>
              <a:chExt cx="157163" cy="157162"/>
            </a:xfrm>
          </p:grpSpPr>
          <p:sp>
            <p:nvSpPr>
              <p:cNvPr id="97" name="Circle"/>
              <p:cNvSpPr>
                <a:spLocks noChangeAspect="1" noEditPoints="1"/>
              </p:cNvSpPr>
              <p:nvPr/>
            </p:nvSpPr>
            <p:spPr bwMode="auto">
              <a:xfrm>
                <a:off x="2831425" y="4504358"/>
                <a:ext cx="157163" cy="157162"/>
              </a:xfrm>
              <a:custGeom>
                <a:avLst/>
                <a:gdLst>
                  <a:gd name="T0" fmla="*/ 103 w 206"/>
                  <a:gd name="T1" fmla="*/ 0 h 206"/>
                  <a:gd name="T2" fmla="*/ 0 w 206"/>
                  <a:gd name="T3" fmla="*/ 103 h 206"/>
                  <a:gd name="T4" fmla="*/ 103 w 206"/>
                  <a:gd name="T5" fmla="*/ 206 h 206"/>
                  <a:gd name="T6" fmla="*/ 206 w 206"/>
                  <a:gd name="T7" fmla="*/ 103 h 206"/>
                  <a:gd name="T8" fmla="*/ 103 w 206"/>
                  <a:gd name="T9" fmla="*/ 0 h 206"/>
                  <a:gd name="T10" fmla="*/ 103 w 206"/>
                  <a:gd name="T11" fmla="*/ 9 h 206"/>
                  <a:gd name="T12" fmla="*/ 197 w 206"/>
                  <a:gd name="T13" fmla="*/ 103 h 206"/>
                  <a:gd name="T14" fmla="*/ 103 w 206"/>
                  <a:gd name="T15" fmla="*/ 197 h 206"/>
                  <a:gd name="T16" fmla="*/ 10 w 206"/>
                  <a:gd name="T17" fmla="*/ 103 h 206"/>
                  <a:gd name="T18" fmla="*/ 103 w 206"/>
                  <a:gd name="T19" fmla="*/ 9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6" h="206">
                    <a:moveTo>
                      <a:pt x="103" y="0"/>
                    </a:move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ubicBezTo>
                      <a:pt x="160" y="206"/>
                      <a:pt x="206" y="160"/>
                      <a:pt x="206" y="103"/>
                    </a:cubicBezTo>
                    <a:cubicBezTo>
                      <a:pt x="206" y="46"/>
                      <a:pt x="160" y="0"/>
                      <a:pt x="103" y="0"/>
                    </a:cubicBezTo>
                    <a:moveTo>
                      <a:pt x="103" y="9"/>
                    </a:moveTo>
                    <a:cubicBezTo>
                      <a:pt x="155" y="9"/>
                      <a:pt x="197" y="51"/>
                      <a:pt x="197" y="103"/>
                    </a:cubicBezTo>
                    <a:cubicBezTo>
                      <a:pt x="197" y="155"/>
                      <a:pt x="155" y="197"/>
                      <a:pt x="103" y="197"/>
                    </a:cubicBezTo>
                    <a:cubicBezTo>
                      <a:pt x="52" y="197"/>
                      <a:pt x="10" y="155"/>
                      <a:pt x="10" y="103"/>
                    </a:cubicBezTo>
                    <a:cubicBezTo>
                      <a:pt x="10" y="51"/>
                      <a:pt x="52" y="9"/>
                      <a:pt x="103" y="9"/>
                    </a:cubicBezTo>
                  </a:path>
                </a:pathLst>
              </a:custGeom>
              <a:solidFill>
                <a:srgbClr val="007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98" name="직선 연결선 97"/>
              <p:cNvCxnSpPr/>
              <p:nvPr/>
            </p:nvCxnSpPr>
            <p:spPr>
              <a:xfrm>
                <a:off x="2874002" y="4582939"/>
                <a:ext cx="7200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직사각형 98"/>
            <p:cNvSpPr/>
            <p:nvPr/>
          </p:nvSpPr>
          <p:spPr>
            <a:xfrm>
              <a:off x="3394164" y="4420204"/>
              <a:ext cx="2164209" cy="3180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0" name="Add Button"/>
            <p:cNvGrpSpPr>
              <a:grpSpLocks noChangeAspect="1"/>
            </p:cNvGrpSpPr>
            <p:nvPr/>
          </p:nvGrpSpPr>
          <p:grpSpPr>
            <a:xfrm>
              <a:off x="5292900" y="4487127"/>
              <a:ext cx="157163" cy="157162"/>
              <a:chOff x="9096375" y="2044700"/>
              <a:chExt cx="157163" cy="157162"/>
            </a:xfrm>
          </p:grpSpPr>
          <p:sp>
            <p:nvSpPr>
              <p:cNvPr id="101" name="Circle"/>
              <p:cNvSpPr>
                <a:spLocks noChangeAspect="1" noEditPoints="1"/>
              </p:cNvSpPr>
              <p:nvPr/>
            </p:nvSpPr>
            <p:spPr bwMode="auto">
              <a:xfrm>
                <a:off x="9096375" y="2044700"/>
                <a:ext cx="157163" cy="157162"/>
              </a:xfrm>
              <a:custGeom>
                <a:avLst/>
                <a:gdLst>
                  <a:gd name="T0" fmla="*/ 103 w 206"/>
                  <a:gd name="T1" fmla="*/ 0 h 206"/>
                  <a:gd name="T2" fmla="*/ 0 w 206"/>
                  <a:gd name="T3" fmla="*/ 103 h 206"/>
                  <a:gd name="T4" fmla="*/ 103 w 206"/>
                  <a:gd name="T5" fmla="*/ 206 h 206"/>
                  <a:gd name="T6" fmla="*/ 206 w 206"/>
                  <a:gd name="T7" fmla="*/ 103 h 206"/>
                  <a:gd name="T8" fmla="*/ 103 w 206"/>
                  <a:gd name="T9" fmla="*/ 0 h 206"/>
                  <a:gd name="T10" fmla="*/ 103 w 206"/>
                  <a:gd name="T11" fmla="*/ 9 h 206"/>
                  <a:gd name="T12" fmla="*/ 197 w 206"/>
                  <a:gd name="T13" fmla="*/ 103 h 206"/>
                  <a:gd name="T14" fmla="*/ 103 w 206"/>
                  <a:gd name="T15" fmla="*/ 197 h 206"/>
                  <a:gd name="T16" fmla="*/ 10 w 206"/>
                  <a:gd name="T17" fmla="*/ 103 h 206"/>
                  <a:gd name="T18" fmla="*/ 103 w 206"/>
                  <a:gd name="T19" fmla="*/ 9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6" h="206">
                    <a:moveTo>
                      <a:pt x="103" y="0"/>
                    </a:move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ubicBezTo>
                      <a:pt x="160" y="206"/>
                      <a:pt x="206" y="160"/>
                      <a:pt x="206" y="103"/>
                    </a:cubicBezTo>
                    <a:cubicBezTo>
                      <a:pt x="206" y="46"/>
                      <a:pt x="160" y="0"/>
                      <a:pt x="103" y="0"/>
                    </a:cubicBezTo>
                    <a:moveTo>
                      <a:pt x="103" y="9"/>
                    </a:moveTo>
                    <a:cubicBezTo>
                      <a:pt x="155" y="9"/>
                      <a:pt x="197" y="51"/>
                      <a:pt x="197" y="103"/>
                    </a:cubicBezTo>
                    <a:cubicBezTo>
                      <a:pt x="197" y="155"/>
                      <a:pt x="155" y="197"/>
                      <a:pt x="103" y="197"/>
                    </a:cubicBezTo>
                    <a:cubicBezTo>
                      <a:pt x="52" y="197"/>
                      <a:pt x="10" y="155"/>
                      <a:pt x="10" y="103"/>
                    </a:cubicBezTo>
                    <a:cubicBezTo>
                      <a:pt x="10" y="51"/>
                      <a:pt x="52" y="9"/>
                      <a:pt x="103" y="9"/>
                    </a:cubicBezTo>
                  </a:path>
                </a:pathLst>
              </a:custGeom>
              <a:solidFill>
                <a:srgbClr val="007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Add"/>
              <p:cNvSpPr>
                <a:spLocks noChangeAspect="1"/>
              </p:cNvSpPr>
              <p:nvPr/>
            </p:nvSpPr>
            <p:spPr bwMode="auto">
              <a:xfrm>
                <a:off x="9135269" y="2084388"/>
                <a:ext cx="79375" cy="77787"/>
              </a:xfrm>
              <a:custGeom>
                <a:avLst/>
                <a:gdLst>
                  <a:gd name="T0" fmla="*/ 50 w 50"/>
                  <a:gd name="T1" fmla="*/ 22 h 49"/>
                  <a:gd name="T2" fmla="*/ 27 w 50"/>
                  <a:gd name="T3" fmla="*/ 22 h 49"/>
                  <a:gd name="T4" fmla="*/ 27 w 50"/>
                  <a:gd name="T5" fmla="*/ 0 h 49"/>
                  <a:gd name="T6" fmla="*/ 23 w 50"/>
                  <a:gd name="T7" fmla="*/ 0 h 49"/>
                  <a:gd name="T8" fmla="*/ 23 w 50"/>
                  <a:gd name="T9" fmla="*/ 22 h 49"/>
                  <a:gd name="T10" fmla="*/ 0 w 50"/>
                  <a:gd name="T11" fmla="*/ 22 h 49"/>
                  <a:gd name="T12" fmla="*/ 0 w 50"/>
                  <a:gd name="T13" fmla="*/ 27 h 49"/>
                  <a:gd name="T14" fmla="*/ 23 w 50"/>
                  <a:gd name="T15" fmla="*/ 27 h 49"/>
                  <a:gd name="T16" fmla="*/ 23 w 50"/>
                  <a:gd name="T17" fmla="*/ 49 h 49"/>
                  <a:gd name="T18" fmla="*/ 27 w 50"/>
                  <a:gd name="T19" fmla="*/ 49 h 49"/>
                  <a:gd name="T20" fmla="*/ 27 w 50"/>
                  <a:gd name="T21" fmla="*/ 27 h 49"/>
                  <a:gd name="T22" fmla="*/ 50 w 50"/>
                  <a:gd name="T23" fmla="*/ 27 h 49"/>
                  <a:gd name="T24" fmla="*/ 50 w 50"/>
                  <a:gd name="T25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49">
                    <a:moveTo>
                      <a:pt x="50" y="22"/>
                    </a:moveTo>
                    <a:lnTo>
                      <a:pt x="27" y="22"/>
                    </a:lnTo>
                    <a:lnTo>
                      <a:pt x="27" y="0"/>
                    </a:lnTo>
                    <a:lnTo>
                      <a:pt x="23" y="0"/>
                    </a:lnTo>
                    <a:lnTo>
                      <a:pt x="23" y="22"/>
                    </a:lnTo>
                    <a:lnTo>
                      <a:pt x="0" y="22"/>
                    </a:lnTo>
                    <a:lnTo>
                      <a:pt x="0" y="27"/>
                    </a:lnTo>
                    <a:lnTo>
                      <a:pt x="23" y="27"/>
                    </a:lnTo>
                    <a:lnTo>
                      <a:pt x="23" y="49"/>
                    </a:lnTo>
                    <a:lnTo>
                      <a:pt x="27" y="49"/>
                    </a:lnTo>
                    <a:lnTo>
                      <a:pt x="27" y="27"/>
                    </a:lnTo>
                    <a:lnTo>
                      <a:pt x="50" y="27"/>
                    </a:lnTo>
                    <a:lnTo>
                      <a:pt x="50" y="22"/>
                    </a:lnTo>
                    <a:close/>
                  </a:path>
                </a:pathLst>
              </a:custGeom>
              <a:solidFill>
                <a:srgbClr val="007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03" name="직사각형 102"/>
            <p:cNvSpPr/>
            <p:nvPr/>
          </p:nvSpPr>
          <p:spPr>
            <a:xfrm>
              <a:off x="3232648" y="4465681"/>
              <a:ext cx="974853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00" b="1" dirty="0" err="1" smtClean="0">
                  <a:latin typeface="나눔고딕" pitchFamily="50" charset="-127"/>
                  <a:ea typeface="나눔고딕" pitchFamily="50" charset="-127"/>
                </a:rPr>
                <a:t>환</a:t>
              </a:r>
              <a:r>
                <a:rPr lang="ko-KR" altLang="en-US" sz="700" b="1" dirty="0" err="1">
                  <a:latin typeface="나눔고딕" pitchFamily="50" charset="-127"/>
                  <a:ea typeface="나눔고딕" pitchFamily="50" charset="-127"/>
                </a:rPr>
                <a:t>승</a:t>
              </a:r>
              <a:r>
                <a:rPr lang="ko-KR" altLang="en-US" sz="700" b="1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700" b="1" dirty="0" err="1" smtClean="0">
                  <a:latin typeface="나눔고딕" pitchFamily="50" charset="-127"/>
                  <a:ea typeface="나눔고딕" pitchFamily="50" charset="-127"/>
                </a:rPr>
                <a:t>마일리지</a:t>
              </a:r>
              <a:endParaRPr lang="ko-KR" altLang="en-US" sz="7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4089531" y="4487127"/>
              <a:ext cx="157163" cy="157162"/>
              <a:chOff x="2831425" y="4504358"/>
              <a:chExt cx="157163" cy="157162"/>
            </a:xfrm>
          </p:grpSpPr>
          <p:sp>
            <p:nvSpPr>
              <p:cNvPr id="105" name="Circle"/>
              <p:cNvSpPr>
                <a:spLocks noChangeAspect="1" noEditPoints="1"/>
              </p:cNvSpPr>
              <p:nvPr/>
            </p:nvSpPr>
            <p:spPr bwMode="auto">
              <a:xfrm>
                <a:off x="2831425" y="4504358"/>
                <a:ext cx="157163" cy="157162"/>
              </a:xfrm>
              <a:custGeom>
                <a:avLst/>
                <a:gdLst>
                  <a:gd name="T0" fmla="*/ 103 w 206"/>
                  <a:gd name="T1" fmla="*/ 0 h 206"/>
                  <a:gd name="T2" fmla="*/ 0 w 206"/>
                  <a:gd name="T3" fmla="*/ 103 h 206"/>
                  <a:gd name="T4" fmla="*/ 103 w 206"/>
                  <a:gd name="T5" fmla="*/ 206 h 206"/>
                  <a:gd name="T6" fmla="*/ 206 w 206"/>
                  <a:gd name="T7" fmla="*/ 103 h 206"/>
                  <a:gd name="T8" fmla="*/ 103 w 206"/>
                  <a:gd name="T9" fmla="*/ 0 h 206"/>
                  <a:gd name="T10" fmla="*/ 103 w 206"/>
                  <a:gd name="T11" fmla="*/ 9 h 206"/>
                  <a:gd name="T12" fmla="*/ 197 w 206"/>
                  <a:gd name="T13" fmla="*/ 103 h 206"/>
                  <a:gd name="T14" fmla="*/ 103 w 206"/>
                  <a:gd name="T15" fmla="*/ 197 h 206"/>
                  <a:gd name="T16" fmla="*/ 10 w 206"/>
                  <a:gd name="T17" fmla="*/ 103 h 206"/>
                  <a:gd name="T18" fmla="*/ 103 w 206"/>
                  <a:gd name="T19" fmla="*/ 9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6" h="206">
                    <a:moveTo>
                      <a:pt x="103" y="0"/>
                    </a:move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ubicBezTo>
                      <a:pt x="160" y="206"/>
                      <a:pt x="206" y="160"/>
                      <a:pt x="206" y="103"/>
                    </a:cubicBezTo>
                    <a:cubicBezTo>
                      <a:pt x="206" y="46"/>
                      <a:pt x="160" y="0"/>
                      <a:pt x="103" y="0"/>
                    </a:cubicBezTo>
                    <a:moveTo>
                      <a:pt x="103" y="9"/>
                    </a:moveTo>
                    <a:cubicBezTo>
                      <a:pt x="155" y="9"/>
                      <a:pt x="197" y="51"/>
                      <a:pt x="197" y="103"/>
                    </a:cubicBezTo>
                    <a:cubicBezTo>
                      <a:pt x="197" y="155"/>
                      <a:pt x="155" y="197"/>
                      <a:pt x="103" y="197"/>
                    </a:cubicBezTo>
                    <a:cubicBezTo>
                      <a:pt x="52" y="197"/>
                      <a:pt x="10" y="155"/>
                      <a:pt x="10" y="103"/>
                    </a:cubicBezTo>
                    <a:cubicBezTo>
                      <a:pt x="10" y="51"/>
                      <a:pt x="52" y="9"/>
                      <a:pt x="103" y="9"/>
                    </a:cubicBezTo>
                  </a:path>
                </a:pathLst>
              </a:custGeom>
              <a:solidFill>
                <a:srgbClr val="007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06" name="직선 연결선 105"/>
              <p:cNvCxnSpPr/>
              <p:nvPr/>
            </p:nvCxnSpPr>
            <p:spPr>
              <a:xfrm>
                <a:off x="2874002" y="4582939"/>
                <a:ext cx="7200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직사각형 106"/>
            <p:cNvSpPr/>
            <p:nvPr/>
          </p:nvSpPr>
          <p:spPr>
            <a:xfrm>
              <a:off x="3394164" y="4830652"/>
              <a:ext cx="2164209" cy="3180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8" name="Add Button"/>
            <p:cNvGrpSpPr>
              <a:grpSpLocks noChangeAspect="1"/>
            </p:cNvGrpSpPr>
            <p:nvPr/>
          </p:nvGrpSpPr>
          <p:grpSpPr>
            <a:xfrm>
              <a:off x="5292900" y="4897575"/>
              <a:ext cx="157163" cy="157162"/>
              <a:chOff x="9096375" y="2044700"/>
              <a:chExt cx="157163" cy="157162"/>
            </a:xfrm>
          </p:grpSpPr>
          <p:sp>
            <p:nvSpPr>
              <p:cNvPr id="109" name="Circle"/>
              <p:cNvSpPr>
                <a:spLocks noChangeAspect="1" noEditPoints="1"/>
              </p:cNvSpPr>
              <p:nvPr/>
            </p:nvSpPr>
            <p:spPr bwMode="auto">
              <a:xfrm>
                <a:off x="9096375" y="2044700"/>
                <a:ext cx="157163" cy="157162"/>
              </a:xfrm>
              <a:custGeom>
                <a:avLst/>
                <a:gdLst>
                  <a:gd name="T0" fmla="*/ 103 w 206"/>
                  <a:gd name="T1" fmla="*/ 0 h 206"/>
                  <a:gd name="T2" fmla="*/ 0 w 206"/>
                  <a:gd name="T3" fmla="*/ 103 h 206"/>
                  <a:gd name="T4" fmla="*/ 103 w 206"/>
                  <a:gd name="T5" fmla="*/ 206 h 206"/>
                  <a:gd name="T6" fmla="*/ 206 w 206"/>
                  <a:gd name="T7" fmla="*/ 103 h 206"/>
                  <a:gd name="T8" fmla="*/ 103 w 206"/>
                  <a:gd name="T9" fmla="*/ 0 h 206"/>
                  <a:gd name="T10" fmla="*/ 103 w 206"/>
                  <a:gd name="T11" fmla="*/ 9 h 206"/>
                  <a:gd name="T12" fmla="*/ 197 w 206"/>
                  <a:gd name="T13" fmla="*/ 103 h 206"/>
                  <a:gd name="T14" fmla="*/ 103 w 206"/>
                  <a:gd name="T15" fmla="*/ 197 h 206"/>
                  <a:gd name="T16" fmla="*/ 10 w 206"/>
                  <a:gd name="T17" fmla="*/ 103 h 206"/>
                  <a:gd name="T18" fmla="*/ 103 w 206"/>
                  <a:gd name="T19" fmla="*/ 9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6" h="206">
                    <a:moveTo>
                      <a:pt x="103" y="0"/>
                    </a:move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ubicBezTo>
                      <a:pt x="160" y="206"/>
                      <a:pt x="206" y="160"/>
                      <a:pt x="206" y="103"/>
                    </a:cubicBezTo>
                    <a:cubicBezTo>
                      <a:pt x="206" y="46"/>
                      <a:pt x="160" y="0"/>
                      <a:pt x="103" y="0"/>
                    </a:cubicBezTo>
                    <a:moveTo>
                      <a:pt x="103" y="9"/>
                    </a:moveTo>
                    <a:cubicBezTo>
                      <a:pt x="155" y="9"/>
                      <a:pt x="197" y="51"/>
                      <a:pt x="197" y="103"/>
                    </a:cubicBezTo>
                    <a:cubicBezTo>
                      <a:pt x="197" y="155"/>
                      <a:pt x="155" y="197"/>
                      <a:pt x="103" y="197"/>
                    </a:cubicBezTo>
                    <a:cubicBezTo>
                      <a:pt x="52" y="197"/>
                      <a:pt x="10" y="155"/>
                      <a:pt x="10" y="103"/>
                    </a:cubicBezTo>
                    <a:cubicBezTo>
                      <a:pt x="10" y="51"/>
                      <a:pt x="52" y="9"/>
                      <a:pt x="103" y="9"/>
                    </a:cubicBezTo>
                  </a:path>
                </a:pathLst>
              </a:custGeom>
              <a:solidFill>
                <a:srgbClr val="007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0" name="Add"/>
              <p:cNvSpPr>
                <a:spLocks noChangeAspect="1"/>
              </p:cNvSpPr>
              <p:nvPr/>
            </p:nvSpPr>
            <p:spPr bwMode="auto">
              <a:xfrm>
                <a:off x="9135269" y="2084388"/>
                <a:ext cx="79375" cy="77787"/>
              </a:xfrm>
              <a:custGeom>
                <a:avLst/>
                <a:gdLst>
                  <a:gd name="T0" fmla="*/ 50 w 50"/>
                  <a:gd name="T1" fmla="*/ 22 h 49"/>
                  <a:gd name="T2" fmla="*/ 27 w 50"/>
                  <a:gd name="T3" fmla="*/ 22 h 49"/>
                  <a:gd name="T4" fmla="*/ 27 w 50"/>
                  <a:gd name="T5" fmla="*/ 0 h 49"/>
                  <a:gd name="T6" fmla="*/ 23 w 50"/>
                  <a:gd name="T7" fmla="*/ 0 h 49"/>
                  <a:gd name="T8" fmla="*/ 23 w 50"/>
                  <a:gd name="T9" fmla="*/ 22 h 49"/>
                  <a:gd name="T10" fmla="*/ 0 w 50"/>
                  <a:gd name="T11" fmla="*/ 22 h 49"/>
                  <a:gd name="T12" fmla="*/ 0 w 50"/>
                  <a:gd name="T13" fmla="*/ 27 h 49"/>
                  <a:gd name="T14" fmla="*/ 23 w 50"/>
                  <a:gd name="T15" fmla="*/ 27 h 49"/>
                  <a:gd name="T16" fmla="*/ 23 w 50"/>
                  <a:gd name="T17" fmla="*/ 49 h 49"/>
                  <a:gd name="T18" fmla="*/ 27 w 50"/>
                  <a:gd name="T19" fmla="*/ 49 h 49"/>
                  <a:gd name="T20" fmla="*/ 27 w 50"/>
                  <a:gd name="T21" fmla="*/ 27 h 49"/>
                  <a:gd name="T22" fmla="*/ 50 w 50"/>
                  <a:gd name="T23" fmla="*/ 27 h 49"/>
                  <a:gd name="T24" fmla="*/ 50 w 50"/>
                  <a:gd name="T25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49">
                    <a:moveTo>
                      <a:pt x="50" y="22"/>
                    </a:moveTo>
                    <a:lnTo>
                      <a:pt x="27" y="22"/>
                    </a:lnTo>
                    <a:lnTo>
                      <a:pt x="27" y="0"/>
                    </a:lnTo>
                    <a:lnTo>
                      <a:pt x="23" y="0"/>
                    </a:lnTo>
                    <a:lnTo>
                      <a:pt x="23" y="22"/>
                    </a:lnTo>
                    <a:lnTo>
                      <a:pt x="0" y="22"/>
                    </a:lnTo>
                    <a:lnTo>
                      <a:pt x="0" y="27"/>
                    </a:lnTo>
                    <a:lnTo>
                      <a:pt x="23" y="27"/>
                    </a:lnTo>
                    <a:lnTo>
                      <a:pt x="23" y="49"/>
                    </a:lnTo>
                    <a:lnTo>
                      <a:pt x="27" y="49"/>
                    </a:lnTo>
                    <a:lnTo>
                      <a:pt x="27" y="27"/>
                    </a:lnTo>
                    <a:lnTo>
                      <a:pt x="50" y="27"/>
                    </a:lnTo>
                    <a:lnTo>
                      <a:pt x="50" y="22"/>
                    </a:lnTo>
                    <a:close/>
                  </a:path>
                </a:pathLst>
              </a:custGeom>
              <a:solidFill>
                <a:srgbClr val="007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12" name="직사각형 111"/>
            <p:cNvSpPr/>
            <p:nvPr/>
          </p:nvSpPr>
          <p:spPr>
            <a:xfrm>
              <a:off x="3232648" y="4876129"/>
              <a:ext cx="974853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00" b="1" dirty="0" smtClean="0">
                  <a:latin typeface="나눔고딕" pitchFamily="50" charset="-127"/>
                  <a:ea typeface="나눔고딕" pitchFamily="50" charset="-127"/>
                </a:rPr>
                <a:t>이</a:t>
              </a:r>
              <a:r>
                <a:rPr lang="ko-KR" altLang="en-US" sz="700" b="1" dirty="0">
                  <a:latin typeface="나눔고딕" pitchFamily="50" charset="-127"/>
                  <a:ea typeface="나눔고딕" pitchFamily="50" charset="-127"/>
                </a:rPr>
                <a:t>전</a:t>
              </a:r>
              <a:r>
                <a:rPr lang="ko-KR" altLang="en-US" sz="700" b="1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700" b="1" dirty="0" err="1" smtClean="0">
                  <a:latin typeface="나눔고딕" pitchFamily="50" charset="-127"/>
                  <a:ea typeface="나눔고딕" pitchFamily="50" charset="-127"/>
                </a:rPr>
                <a:t>마일리지</a:t>
              </a:r>
              <a:endParaRPr lang="ko-KR" altLang="en-US" sz="7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114" name="그룹 113"/>
            <p:cNvGrpSpPr/>
            <p:nvPr/>
          </p:nvGrpSpPr>
          <p:grpSpPr>
            <a:xfrm>
              <a:off x="4089531" y="4897575"/>
              <a:ext cx="157163" cy="157162"/>
              <a:chOff x="2831425" y="4504358"/>
              <a:chExt cx="157163" cy="157162"/>
            </a:xfrm>
          </p:grpSpPr>
          <p:sp>
            <p:nvSpPr>
              <p:cNvPr id="127" name="Circle"/>
              <p:cNvSpPr>
                <a:spLocks noChangeAspect="1" noEditPoints="1"/>
              </p:cNvSpPr>
              <p:nvPr/>
            </p:nvSpPr>
            <p:spPr bwMode="auto">
              <a:xfrm>
                <a:off x="2831425" y="4504358"/>
                <a:ext cx="157163" cy="157162"/>
              </a:xfrm>
              <a:custGeom>
                <a:avLst/>
                <a:gdLst>
                  <a:gd name="T0" fmla="*/ 103 w 206"/>
                  <a:gd name="T1" fmla="*/ 0 h 206"/>
                  <a:gd name="T2" fmla="*/ 0 w 206"/>
                  <a:gd name="T3" fmla="*/ 103 h 206"/>
                  <a:gd name="T4" fmla="*/ 103 w 206"/>
                  <a:gd name="T5" fmla="*/ 206 h 206"/>
                  <a:gd name="T6" fmla="*/ 206 w 206"/>
                  <a:gd name="T7" fmla="*/ 103 h 206"/>
                  <a:gd name="T8" fmla="*/ 103 w 206"/>
                  <a:gd name="T9" fmla="*/ 0 h 206"/>
                  <a:gd name="T10" fmla="*/ 103 w 206"/>
                  <a:gd name="T11" fmla="*/ 9 h 206"/>
                  <a:gd name="T12" fmla="*/ 197 w 206"/>
                  <a:gd name="T13" fmla="*/ 103 h 206"/>
                  <a:gd name="T14" fmla="*/ 103 w 206"/>
                  <a:gd name="T15" fmla="*/ 197 h 206"/>
                  <a:gd name="T16" fmla="*/ 10 w 206"/>
                  <a:gd name="T17" fmla="*/ 103 h 206"/>
                  <a:gd name="T18" fmla="*/ 103 w 206"/>
                  <a:gd name="T19" fmla="*/ 9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6" h="206">
                    <a:moveTo>
                      <a:pt x="103" y="0"/>
                    </a:moveTo>
                    <a:cubicBezTo>
                      <a:pt x="46" y="0"/>
                      <a:pt x="0" y="46"/>
                      <a:pt x="0" y="103"/>
                    </a:cubicBezTo>
                    <a:cubicBezTo>
                      <a:pt x="0" y="160"/>
                      <a:pt x="46" y="206"/>
                      <a:pt x="103" y="206"/>
                    </a:cubicBezTo>
                    <a:cubicBezTo>
                      <a:pt x="160" y="206"/>
                      <a:pt x="206" y="160"/>
                      <a:pt x="206" y="103"/>
                    </a:cubicBezTo>
                    <a:cubicBezTo>
                      <a:pt x="206" y="46"/>
                      <a:pt x="160" y="0"/>
                      <a:pt x="103" y="0"/>
                    </a:cubicBezTo>
                    <a:moveTo>
                      <a:pt x="103" y="9"/>
                    </a:moveTo>
                    <a:cubicBezTo>
                      <a:pt x="155" y="9"/>
                      <a:pt x="197" y="51"/>
                      <a:pt x="197" y="103"/>
                    </a:cubicBezTo>
                    <a:cubicBezTo>
                      <a:pt x="197" y="155"/>
                      <a:pt x="155" y="197"/>
                      <a:pt x="103" y="197"/>
                    </a:cubicBezTo>
                    <a:cubicBezTo>
                      <a:pt x="52" y="197"/>
                      <a:pt x="10" y="155"/>
                      <a:pt x="10" y="103"/>
                    </a:cubicBezTo>
                    <a:cubicBezTo>
                      <a:pt x="10" y="51"/>
                      <a:pt x="52" y="9"/>
                      <a:pt x="103" y="9"/>
                    </a:cubicBezTo>
                  </a:path>
                </a:pathLst>
              </a:custGeom>
              <a:solidFill>
                <a:srgbClr val="007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28" name="직선 연결선 127"/>
              <p:cNvCxnSpPr/>
              <p:nvPr/>
            </p:nvCxnSpPr>
            <p:spPr>
              <a:xfrm>
                <a:off x="2874002" y="4582939"/>
                <a:ext cx="7200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직선 연결선 128"/>
            <p:cNvCxnSpPr/>
            <p:nvPr/>
          </p:nvCxnSpPr>
          <p:spPr>
            <a:xfrm>
              <a:off x="4292258" y="4159841"/>
              <a:ext cx="95715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/>
            <p:cNvCxnSpPr/>
            <p:nvPr/>
          </p:nvCxnSpPr>
          <p:spPr>
            <a:xfrm>
              <a:off x="4292258" y="4575335"/>
              <a:ext cx="95715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/>
            <p:nvPr/>
          </p:nvCxnSpPr>
          <p:spPr>
            <a:xfrm>
              <a:off x="4292258" y="4974668"/>
              <a:ext cx="95715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직사각형 132"/>
            <p:cNvSpPr/>
            <p:nvPr/>
          </p:nvSpPr>
          <p:spPr>
            <a:xfrm>
              <a:off x="4025272" y="4190772"/>
              <a:ext cx="314480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dirty="0" smtClean="0">
                  <a:latin typeface="나눔고딕" pitchFamily="50" charset="-127"/>
                  <a:ea typeface="나눔고딕" pitchFamily="50" charset="-127"/>
                </a:rPr>
                <a:t>0</a:t>
              </a:r>
              <a:endParaRPr lang="ko-KR" altLang="en-US" sz="7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4025272" y="4621179"/>
              <a:ext cx="314480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dirty="0" smtClean="0">
                  <a:latin typeface="나눔고딕" pitchFamily="50" charset="-127"/>
                  <a:ea typeface="나눔고딕" pitchFamily="50" charset="-127"/>
                </a:rPr>
                <a:t>0</a:t>
              </a:r>
              <a:endParaRPr lang="ko-KR" altLang="en-US" sz="700" dirty="0">
                <a:latin typeface="나눔고딕" pitchFamily="50" charset="-127"/>
                <a:ea typeface="나눔고딕" pitchFamily="50" charset="-127"/>
              </a:endParaRPr>
            </a:p>
          </p:txBody>
        </p:sp>
        <p:cxnSp>
          <p:nvCxnSpPr>
            <p:cNvPr id="136" name="직선 연결선 135"/>
            <p:cNvCxnSpPr/>
            <p:nvPr/>
          </p:nvCxnSpPr>
          <p:spPr>
            <a:xfrm>
              <a:off x="4292258" y="4986544"/>
              <a:ext cx="957150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/>
            <p:cNvSpPr/>
            <p:nvPr/>
          </p:nvSpPr>
          <p:spPr>
            <a:xfrm>
              <a:off x="4025272" y="5017399"/>
              <a:ext cx="314480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dirty="0" smtClean="0">
                  <a:latin typeface="나눔고딕" pitchFamily="50" charset="-127"/>
                  <a:ea typeface="나눔고딕" pitchFamily="50" charset="-127"/>
                </a:rPr>
                <a:t>0</a:t>
              </a:r>
              <a:endParaRPr lang="ko-KR" altLang="en-US" sz="7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9" name="타원 138"/>
            <p:cNvSpPr/>
            <p:nvPr/>
          </p:nvSpPr>
          <p:spPr>
            <a:xfrm>
              <a:off x="4364391" y="4077344"/>
              <a:ext cx="144000" cy="144000"/>
            </a:xfrm>
            <a:prstGeom prst="ellipse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139"/>
            <p:cNvSpPr/>
            <p:nvPr/>
          </p:nvSpPr>
          <p:spPr>
            <a:xfrm>
              <a:off x="4364391" y="4480318"/>
              <a:ext cx="144000" cy="144000"/>
            </a:xfrm>
            <a:prstGeom prst="ellipse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/>
            <p:cNvSpPr/>
            <p:nvPr/>
          </p:nvSpPr>
          <p:spPr>
            <a:xfrm>
              <a:off x="4364391" y="4910737"/>
              <a:ext cx="144000" cy="144000"/>
            </a:xfrm>
            <a:prstGeom prst="ellipse">
              <a:avLst/>
            </a:prstGeom>
            <a:solidFill>
              <a:srgbClr val="349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3449208" y="4182580"/>
              <a:ext cx="560695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b="1" dirty="0" smtClean="0">
                  <a:solidFill>
                    <a:srgbClr val="3498DB"/>
                  </a:solidFill>
                  <a:latin typeface="나눔고딕" pitchFamily="50" charset="-127"/>
                  <a:ea typeface="나눔고딕" pitchFamily="50" charset="-127"/>
                </a:rPr>
                <a:t>200</a:t>
              </a:r>
              <a:endParaRPr lang="ko-KR" altLang="en-US" sz="700" b="1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3441632" y="4621178"/>
              <a:ext cx="560695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b="1" dirty="0" smtClean="0">
                  <a:solidFill>
                    <a:srgbClr val="3498DB"/>
                  </a:solidFill>
                  <a:latin typeface="나눔고딕" pitchFamily="50" charset="-127"/>
                  <a:ea typeface="나눔고딕" pitchFamily="50" charset="-127"/>
                </a:rPr>
                <a:t>200</a:t>
              </a:r>
              <a:endParaRPr lang="ko-KR" altLang="en-US" sz="700" b="1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3437671" y="5024340"/>
              <a:ext cx="560695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b="1" dirty="0" smtClean="0">
                  <a:solidFill>
                    <a:srgbClr val="3498DB"/>
                  </a:solidFill>
                  <a:latin typeface="나눔고딕" pitchFamily="50" charset="-127"/>
                  <a:ea typeface="나눔고딕" pitchFamily="50" charset="-127"/>
                </a:rPr>
                <a:t>200</a:t>
              </a:r>
              <a:endParaRPr lang="ko-KR" altLang="en-US" sz="700" b="1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3506808" y="5268721"/>
              <a:ext cx="929704" cy="21453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</a:rPr>
                <a:t>취소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4514878" y="5268721"/>
              <a:ext cx="929704" cy="21453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</a:rPr>
                <a:t>후원하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기</a:t>
              </a:r>
            </a:p>
          </p:txBody>
        </p:sp>
      </p:grpSp>
      <p:sp>
        <p:nvSpPr>
          <p:cNvPr id="191" name="직사각형 190"/>
          <p:cNvSpPr/>
          <p:nvPr/>
        </p:nvSpPr>
        <p:spPr>
          <a:xfrm>
            <a:off x="532119" y="5212398"/>
            <a:ext cx="2188923" cy="32995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/>
                </a:solidFill>
              </a:rPr>
              <a:t>포인트로 후원하기 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683568" y="4751396"/>
            <a:ext cx="99134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700" b="1" smtClean="0">
                <a:latin typeface="나눔고딕" pitchFamily="50" charset="-127"/>
                <a:ea typeface="나눔고딕" pitchFamily="50" charset="-127"/>
              </a:rPr>
              <a:t>총 포인트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14400" y="2126746"/>
            <a:ext cx="2016224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b="1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     내 </a:t>
            </a:r>
            <a:r>
              <a:rPr lang="ko-KR" altLang="en-US" sz="800" b="1" dirty="0" err="1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b="1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b="1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800" b="1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en-US" altLang="ko-KR" sz="800" b="1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[4,685]P</a:t>
            </a:r>
            <a:endParaRPr lang="ko-KR" altLang="en-US" sz="800" b="1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3" name="직사각형 252"/>
          <p:cNvSpPr/>
          <p:nvPr/>
        </p:nvSpPr>
        <p:spPr>
          <a:xfrm>
            <a:off x="607794" y="2378194"/>
            <a:ext cx="2023173" cy="90679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  <a:latin typeface="+mn-ea"/>
              </a:rPr>
              <a:t>   </a:t>
            </a:r>
            <a:endParaRPr lang="en-US" altLang="ko-KR" sz="12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54" name="그림 2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5572" y="3017543"/>
            <a:ext cx="231665" cy="150269"/>
          </a:xfrm>
          <a:prstGeom prst="rect">
            <a:avLst/>
          </a:prstGeom>
        </p:spPr>
      </p:pic>
      <p:sp>
        <p:nvSpPr>
          <p:cNvPr id="255" name="TextBox 254"/>
          <p:cNvSpPr txBox="1"/>
          <p:nvPr/>
        </p:nvSpPr>
        <p:spPr>
          <a:xfrm>
            <a:off x="884940" y="2419906"/>
            <a:ext cx="1693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주행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자전거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900438" y="2697690"/>
            <a:ext cx="1693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대중교통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57" name="그룹 256"/>
          <p:cNvGrpSpPr/>
          <p:nvPr/>
        </p:nvGrpSpPr>
        <p:grpSpPr>
          <a:xfrm>
            <a:off x="1842888" y="2685750"/>
            <a:ext cx="784896" cy="261610"/>
            <a:chOff x="1566307" y="2399895"/>
            <a:chExt cx="784896" cy="261610"/>
          </a:xfrm>
        </p:grpSpPr>
        <p:sp>
          <p:nvSpPr>
            <p:cNvPr id="258" name="직사각형 257"/>
            <p:cNvSpPr/>
            <p:nvPr/>
          </p:nvSpPr>
          <p:spPr>
            <a:xfrm>
              <a:off x="2084783" y="2399895"/>
              <a:ext cx="26642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P</a:t>
              </a:r>
              <a:endParaRPr lang="ko-KR" altLang="en-US" sz="1100" b="1" dirty="0"/>
            </a:p>
          </p:txBody>
        </p:sp>
        <p:sp>
          <p:nvSpPr>
            <p:cNvPr id="260" name="직사각형 259"/>
            <p:cNvSpPr/>
            <p:nvPr/>
          </p:nvSpPr>
          <p:spPr>
            <a:xfrm>
              <a:off x="1566307" y="2407095"/>
              <a:ext cx="579806" cy="246221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r" latinLnBrk="0"/>
              <a:r>
                <a:rPr lang="en-US" altLang="ko-KR" sz="900" b="1" dirty="0" smtClean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3,600</a:t>
              </a:r>
              <a:endParaRPr lang="ko-KR" altLang="en-US" sz="9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261" name="그룹 260"/>
          <p:cNvGrpSpPr/>
          <p:nvPr/>
        </p:nvGrpSpPr>
        <p:grpSpPr>
          <a:xfrm>
            <a:off x="1835696" y="2397718"/>
            <a:ext cx="784896" cy="261610"/>
            <a:chOff x="1541769" y="2403993"/>
            <a:chExt cx="784896" cy="261610"/>
          </a:xfrm>
        </p:grpSpPr>
        <p:sp>
          <p:nvSpPr>
            <p:cNvPr id="262" name="직사각형 261"/>
            <p:cNvSpPr/>
            <p:nvPr/>
          </p:nvSpPr>
          <p:spPr>
            <a:xfrm>
              <a:off x="2060245" y="2403993"/>
              <a:ext cx="26642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P</a:t>
              </a:r>
              <a:endParaRPr lang="ko-KR" altLang="en-US" sz="1100" b="1" dirty="0"/>
            </a:p>
          </p:txBody>
        </p:sp>
        <p:sp>
          <p:nvSpPr>
            <p:cNvPr id="264" name="직사각형 263"/>
            <p:cNvSpPr/>
            <p:nvPr/>
          </p:nvSpPr>
          <p:spPr>
            <a:xfrm>
              <a:off x="1541769" y="2411193"/>
              <a:ext cx="579806" cy="246221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r" latinLnBrk="0"/>
              <a:r>
                <a:rPr lang="en-US" altLang="ko-KR" sz="900" b="1" dirty="0" smtClean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985</a:t>
              </a:r>
              <a:endParaRPr lang="ko-KR" altLang="en-US" sz="9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65" name="TextBox 264"/>
          <p:cNvSpPr txBox="1"/>
          <p:nvPr/>
        </p:nvSpPr>
        <p:spPr>
          <a:xfrm>
            <a:off x="900438" y="2984956"/>
            <a:ext cx="1693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이전 자전거 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66" name="그룹 265"/>
          <p:cNvGrpSpPr/>
          <p:nvPr/>
        </p:nvGrpSpPr>
        <p:grpSpPr>
          <a:xfrm>
            <a:off x="1842888" y="2973782"/>
            <a:ext cx="784896" cy="261610"/>
            <a:chOff x="1566307" y="2407861"/>
            <a:chExt cx="784896" cy="261610"/>
          </a:xfrm>
        </p:grpSpPr>
        <p:sp>
          <p:nvSpPr>
            <p:cNvPr id="267" name="직사각형 266"/>
            <p:cNvSpPr/>
            <p:nvPr/>
          </p:nvSpPr>
          <p:spPr>
            <a:xfrm>
              <a:off x="2084783" y="2407861"/>
              <a:ext cx="26642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P</a:t>
              </a:r>
              <a:endParaRPr lang="ko-KR" altLang="en-US" sz="1100" b="1" dirty="0"/>
            </a:p>
          </p:txBody>
        </p:sp>
        <p:sp>
          <p:nvSpPr>
            <p:cNvPr id="269" name="직사각형 268"/>
            <p:cNvSpPr/>
            <p:nvPr/>
          </p:nvSpPr>
          <p:spPr>
            <a:xfrm>
              <a:off x="1566307" y="2415061"/>
              <a:ext cx="579806" cy="246221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r" latinLnBrk="0"/>
              <a:r>
                <a:rPr lang="en-US" altLang="ko-KR" sz="900" b="1" dirty="0" smtClean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100</a:t>
              </a:r>
              <a:endParaRPr lang="ko-KR" altLang="en-US" sz="9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270" name="그림 26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51" y="2446697"/>
            <a:ext cx="231665" cy="150269"/>
          </a:xfrm>
          <a:prstGeom prst="rect">
            <a:avLst/>
          </a:prstGeom>
        </p:spPr>
      </p:pic>
      <p:pic>
        <p:nvPicPr>
          <p:cNvPr id="271" name="그림 2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29" y="2743538"/>
            <a:ext cx="216107" cy="141862"/>
          </a:xfrm>
          <a:prstGeom prst="rect">
            <a:avLst/>
          </a:prstGeom>
        </p:spPr>
      </p:pic>
      <p:sp>
        <p:nvSpPr>
          <p:cNvPr id="272" name="TextBox 271"/>
          <p:cNvSpPr txBox="1"/>
          <p:nvPr/>
        </p:nvSpPr>
        <p:spPr>
          <a:xfrm>
            <a:off x="702249" y="3084928"/>
            <a:ext cx="452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ECO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5" name="직사각형 274"/>
          <p:cNvSpPr/>
          <p:nvPr/>
        </p:nvSpPr>
        <p:spPr>
          <a:xfrm>
            <a:off x="3363773" y="1675114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포인트로 후원하기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6" name="Close Window"/>
          <p:cNvSpPr>
            <a:spLocks noChangeAspect="1" noEditPoints="1"/>
          </p:cNvSpPr>
          <p:nvPr/>
        </p:nvSpPr>
        <p:spPr bwMode="auto">
          <a:xfrm>
            <a:off x="3417702" y="1729267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283" name="정육면체 282"/>
          <p:cNvSpPr/>
          <p:nvPr/>
        </p:nvSpPr>
        <p:spPr>
          <a:xfrm>
            <a:off x="3778650" y="2614732"/>
            <a:ext cx="485107" cy="866684"/>
          </a:xfrm>
          <a:prstGeom prst="cube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4" name="정육면체 283"/>
          <p:cNvSpPr/>
          <p:nvPr/>
        </p:nvSpPr>
        <p:spPr>
          <a:xfrm>
            <a:off x="4642746" y="3005341"/>
            <a:ext cx="485107" cy="456275"/>
          </a:xfrm>
          <a:prstGeom prst="cube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직사각형 284"/>
          <p:cNvSpPr/>
          <p:nvPr/>
        </p:nvSpPr>
        <p:spPr>
          <a:xfrm>
            <a:off x="4200701" y="2915212"/>
            <a:ext cx="56318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▶▶▶▶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6" name="직사각형 285"/>
          <p:cNvSpPr/>
          <p:nvPr/>
        </p:nvSpPr>
        <p:spPr>
          <a:xfrm>
            <a:off x="4389624" y="3488856"/>
            <a:ext cx="99134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700" b="1" dirty="0" smtClean="0">
                <a:latin typeface="나눔고딕" pitchFamily="50" charset="-127"/>
                <a:ea typeface="나눔고딕" pitchFamily="50" charset="-127"/>
              </a:rPr>
              <a:t>기부 포인트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7" name="직사각형 286"/>
          <p:cNvSpPr/>
          <p:nvPr/>
        </p:nvSpPr>
        <p:spPr>
          <a:xfrm>
            <a:off x="3524436" y="3505080"/>
            <a:ext cx="99134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700" b="1" smtClean="0">
                <a:latin typeface="나눔고딕" pitchFamily="50" charset="-127"/>
                <a:ea typeface="나눔고딕" pitchFamily="50" charset="-127"/>
              </a:rPr>
              <a:t>총 포인트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0" name="타원 289"/>
          <p:cNvSpPr/>
          <p:nvPr/>
        </p:nvSpPr>
        <p:spPr>
          <a:xfrm>
            <a:off x="389453" y="172926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1" name="타원 290"/>
          <p:cNvSpPr/>
          <p:nvPr/>
        </p:nvSpPr>
        <p:spPr>
          <a:xfrm>
            <a:off x="974292" y="215054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2" name="타원 291"/>
          <p:cNvSpPr/>
          <p:nvPr/>
        </p:nvSpPr>
        <p:spPr>
          <a:xfrm>
            <a:off x="532119" y="230771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3" name="타원 292"/>
          <p:cNvSpPr/>
          <p:nvPr/>
        </p:nvSpPr>
        <p:spPr>
          <a:xfrm>
            <a:off x="855777" y="344258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98572" y="3429000"/>
            <a:ext cx="1550765" cy="230832"/>
            <a:chOff x="898572" y="3440317"/>
            <a:chExt cx="1550765" cy="230832"/>
          </a:xfrm>
        </p:grpSpPr>
        <p:sp>
          <p:nvSpPr>
            <p:cNvPr id="274" name="직사각형 273"/>
            <p:cNvSpPr/>
            <p:nvPr/>
          </p:nvSpPr>
          <p:spPr>
            <a:xfrm>
              <a:off x="898572" y="3448097"/>
              <a:ext cx="99134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b="1" dirty="0" smtClean="0">
                  <a:latin typeface="나눔고딕" pitchFamily="50" charset="-127"/>
                  <a:ea typeface="나눔고딕" pitchFamily="50" charset="-127"/>
                </a:rPr>
                <a:t>기부할 포인트</a:t>
              </a:r>
              <a:endParaRPr lang="ko-KR" altLang="en-US" sz="8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94" name="직사각형 293"/>
            <p:cNvSpPr/>
            <p:nvPr/>
          </p:nvSpPr>
          <p:spPr>
            <a:xfrm>
              <a:off x="1457988" y="3440317"/>
              <a:ext cx="99134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 smtClean="0">
                  <a:solidFill>
                    <a:srgbClr val="3498DB"/>
                  </a:solidFill>
                  <a:latin typeface="나눔고딕" pitchFamily="50" charset="-127"/>
                  <a:ea typeface="나눔고딕" pitchFamily="50" charset="-127"/>
                </a:rPr>
                <a:t>0 P</a:t>
              </a:r>
              <a:endParaRPr lang="ko-KR" altLang="en-US" sz="900" b="1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96" name="직사각형 295"/>
          <p:cNvSpPr/>
          <p:nvPr/>
        </p:nvSpPr>
        <p:spPr>
          <a:xfrm>
            <a:off x="3779912" y="2233344"/>
            <a:ext cx="99134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기부할 포인트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7" name="직사각형 296"/>
          <p:cNvSpPr/>
          <p:nvPr/>
        </p:nvSpPr>
        <p:spPr>
          <a:xfrm>
            <a:off x="4273228" y="2232764"/>
            <a:ext cx="99134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r>
              <a:rPr lang="en-US" altLang="ko-KR" sz="900" b="1" dirty="0" smtClean="0">
                <a:solidFill>
                  <a:srgbClr val="3498DB"/>
                </a:solidFill>
                <a:latin typeface="나눔고딕" pitchFamily="50" charset="-127"/>
                <a:ea typeface="나눔고딕" pitchFamily="50" charset="-127"/>
              </a:rPr>
              <a:t>00 P</a:t>
            </a:r>
            <a:endParaRPr lang="ko-KR" altLang="en-US" sz="900" b="1" dirty="0">
              <a:solidFill>
                <a:srgbClr val="3498DB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9" name="타원 298"/>
          <p:cNvSpPr/>
          <p:nvPr/>
        </p:nvSpPr>
        <p:spPr>
          <a:xfrm>
            <a:off x="500030" y="513439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0" name="타원 299"/>
          <p:cNvSpPr/>
          <p:nvPr/>
        </p:nvSpPr>
        <p:spPr>
          <a:xfrm>
            <a:off x="3273773" y="383217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1" name="타원 300"/>
          <p:cNvSpPr/>
          <p:nvPr/>
        </p:nvSpPr>
        <p:spPr>
          <a:xfrm>
            <a:off x="4064396" y="383217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2" name="타원 301"/>
          <p:cNvSpPr/>
          <p:nvPr/>
        </p:nvSpPr>
        <p:spPr>
          <a:xfrm>
            <a:off x="4324668" y="383217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4" name="타원 303"/>
          <p:cNvSpPr/>
          <p:nvPr/>
        </p:nvSpPr>
        <p:spPr>
          <a:xfrm>
            <a:off x="5257097" y="383217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5" name="타원 304"/>
          <p:cNvSpPr/>
          <p:nvPr/>
        </p:nvSpPr>
        <p:spPr>
          <a:xfrm>
            <a:off x="3419309" y="41907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7" name="타원 306"/>
          <p:cNvSpPr/>
          <p:nvPr/>
        </p:nvSpPr>
        <p:spPr>
          <a:xfrm>
            <a:off x="3419309" y="463091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8" name="타원 307"/>
          <p:cNvSpPr/>
          <p:nvPr/>
        </p:nvSpPr>
        <p:spPr>
          <a:xfrm>
            <a:off x="3419309" y="502742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9" name="타원 308"/>
          <p:cNvSpPr/>
          <p:nvPr/>
        </p:nvSpPr>
        <p:spPr>
          <a:xfrm>
            <a:off x="4277858" y="517872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0" name="타원 309"/>
          <p:cNvSpPr/>
          <p:nvPr/>
        </p:nvSpPr>
        <p:spPr>
          <a:xfrm>
            <a:off x="5290973" y="516498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" name="꺾인 연결선 5"/>
          <p:cNvCxnSpPr>
            <a:stCxn id="191" idx="3"/>
            <a:endCxn id="99" idx="1"/>
          </p:cNvCxnSpPr>
          <p:nvPr/>
        </p:nvCxnSpPr>
        <p:spPr>
          <a:xfrm flipV="1">
            <a:off x="2721042" y="4579210"/>
            <a:ext cx="658722" cy="798166"/>
          </a:xfrm>
          <a:prstGeom prst="bentConnector3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타원 310"/>
          <p:cNvSpPr/>
          <p:nvPr/>
        </p:nvSpPr>
        <p:spPr>
          <a:xfrm>
            <a:off x="680030" y="385445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2" name="타원 311"/>
          <p:cNvSpPr/>
          <p:nvPr/>
        </p:nvSpPr>
        <p:spPr>
          <a:xfrm>
            <a:off x="1799921" y="4382635"/>
            <a:ext cx="325678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5-1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3" name="타원 312"/>
          <p:cNvSpPr/>
          <p:nvPr/>
        </p:nvSpPr>
        <p:spPr>
          <a:xfrm>
            <a:off x="4642746" y="2790738"/>
            <a:ext cx="308865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5-2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4" name="타원 313"/>
          <p:cNvSpPr/>
          <p:nvPr/>
        </p:nvSpPr>
        <p:spPr>
          <a:xfrm>
            <a:off x="3599309" y="2247199"/>
            <a:ext cx="269341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4-1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04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751683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sponsor_point_2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720505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후원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포인트로 후원하기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완료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닫기 버튼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이전 페이지 이동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[]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안에 사용한 포인트 노출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홈으로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[main]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으로 이동</a:t>
                      </a: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endParaRPr lang="en-US" altLang="ko-KR" sz="1000" b="0" u="non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46234" y="1679671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포인트로 후원하기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479116" y="15613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7544" y="2993881"/>
            <a:ext cx="2383807" cy="435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900" dirty="0" smtClean="0">
                <a:latin typeface="+mn-ea"/>
              </a:rPr>
              <a:t>[800]P </a:t>
            </a:r>
            <a:r>
              <a:rPr lang="ko-KR" altLang="en-US" sz="900" dirty="0" smtClean="0">
                <a:latin typeface="+mn-ea"/>
              </a:rPr>
              <a:t>가</a:t>
            </a:r>
            <a:r>
              <a:rPr lang="en-US" altLang="ko-KR" sz="900" dirty="0" smtClean="0">
                <a:latin typeface="+mn-ea"/>
              </a:rPr>
              <a:t> </a:t>
            </a:r>
            <a:r>
              <a:rPr lang="ko-KR" altLang="en-US" sz="900" dirty="0" smtClean="0">
                <a:latin typeface="+mn-ea"/>
              </a:rPr>
              <a:t>기부되었습니다</a:t>
            </a:r>
            <a:r>
              <a:rPr lang="en-US" altLang="ko-KR" sz="900" dirty="0" smtClean="0">
                <a:latin typeface="+mn-ea"/>
              </a:rPr>
              <a:t>.</a:t>
            </a:r>
          </a:p>
          <a:p>
            <a:pPr algn="ctr">
              <a:lnSpc>
                <a:spcPct val="130000"/>
              </a:lnSpc>
            </a:pPr>
            <a:r>
              <a:rPr lang="ko-KR" altLang="en-US" sz="900" dirty="0" smtClean="0">
                <a:latin typeface="+mn-ea"/>
              </a:rPr>
              <a:t>감사합니다</a:t>
            </a:r>
            <a:r>
              <a:rPr lang="en-US" altLang="ko-KR" sz="900" dirty="0" smtClean="0">
                <a:latin typeface="+mn-ea"/>
              </a:rPr>
              <a:t>.</a:t>
            </a:r>
          </a:p>
        </p:txBody>
      </p:sp>
      <p:sp>
        <p:nvSpPr>
          <p:cNvPr id="189" name="Close Window"/>
          <p:cNvSpPr>
            <a:spLocks noChangeAspect="1" noEditPoints="1"/>
          </p:cNvSpPr>
          <p:nvPr/>
        </p:nvSpPr>
        <p:spPr bwMode="auto">
          <a:xfrm>
            <a:off x="572023" y="1736832"/>
            <a:ext cx="183215" cy="180000"/>
          </a:xfrm>
          <a:custGeom>
            <a:avLst/>
            <a:gdLst>
              <a:gd name="T0" fmla="*/ 13 w 247"/>
              <a:gd name="T1" fmla="*/ 15 h 241"/>
              <a:gd name="T2" fmla="*/ 13 w 247"/>
              <a:gd name="T3" fmla="*/ 56 h 241"/>
              <a:gd name="T4" fmla="*/ 81 w 247"/>
              <a:gd name="T5" fmla="*/ 122 h 241"/>
              <a:gd name="T6" fmla="*/ 13 w 247"/>
              <a:gd name="T7" fmla="*/ 188 h 241"/>
              <a:gd name="T8" fmla="*/ 13 w 247"/>
              <a:gd name="T9" fmla="*/ 229 h 241"/>
              <a:gd name="T10" fmla="*/ 57 w 247"/>
              <a:gd name="T11" fmla="*/ 229 h 241"/>
              <a:gd name="T12" fmla="*/ 124 w 247"/>
              <a:gd name="T13" fmla="*/ 165 h 241"/>
              <a:gd name="T14" fmla="*/ 191 w 247"/>
              <a:gd name="T15" fmla="*/ 229 h 241"/>
              <a:gd name="T16" fmla="*/ 235 w 247"/>
              <a:gd name="T17" fmla="*/ 229 h 241"/>
              <a:gd name="T18" fmla="*/ 235 w 247"/>
              <a:gd name="T19" fmla="*/ 188 h 241"/>
              <a:gd name="T20" fmla="*/ 167 w 247"/>
              <a:gd name="T21" fmla="*/ 122 h 241"/>
              <a:gd name="T22" fmla="*/ 235 w 247"/>
              <a:gd name="T23" fmla="*/ 56 h 241"/>
              <a:gd name="T24" fmla="*/ 235 w 247"/>
              <a:gd name="T25" fmla="*/ 15 h 241"/>
              <a:gd name="T26" fmla="*/ 191 w 247"/>
              <a:gd name="T27" fmla="*/ 15 h 241"/>
              <a:gd name="T28" fmla="*/ 124 w 247"/>
              <a:gd name="T29" fmla="*/ 79 h 241"/>
              <a:gd name="T30" fmla="*/ 57 w 247"/>
              <a:gd name="T31" fmla="*/ 15 h 241"/>
              <a:gd name="T32" fmla="*/ 13 w 247"/>
              <a:gd name="T33" fmla="*/ 15 h 241"/>
              <a:gd name="T34" fmla="*/ 45 w 247"/>
              <a:gd name="T35" fmla="*/ 26 h 241"/>
              <a:gd name="T36" fmla="*/ 124 w 247"/>
              <a:gd name="T37" fmla="*/ 103 h 241"/>
              <a:gd name="T38" fmla="*/ 203 w 247"/>
              <a:gd name="T39" fmla="*/ 26 h 241"/>
              <a:gd name="T40" fmla="*/ 223 w 247"/>
              <a:gd name="T41" fmla="*/ 26 h 241"/>
              <a:gd name="T42" fmla="*/ 223 w 247"/>
              <a:gd name="T43" fmla="*/ 45 h 241"/>
              <a:gd name="T44" fmla="*/ 143 w 247"/>
              <a:gd name="T45" fmla="*/ 122 h 241"/>
              <a:gd name="T46" fmla="*/ 223 w 247"/>
              <a:gd name="T47" fmla="*/ 199 h 241"/>
              <a:gd name="T48" fmla="*/ 223 w 247"/>
              <a:gd name="T49" fmla="*/ 218 h 241"/>
              <a:gd name="T50" fmla="*/ 203 w 247"/>
              <a:gd name="T51" fmla="*/ 218 h 241"/>
              <a:gd name="T52" fmla="*/ 124 w 247"/>
              <a:gd name="T53" fmla="*/ 142 h 241"/>
              <a:gd name="T54" fmla="*/ 45 w 247"/>
              <a:gd name="T55" fmla="*/ 218 h 241"/>
              <a:gd name="T56" fmla="*/ 25 w 247"/>
              <a:gd name="T57" fmla="*/ 218 h 241"/>
              <a:gd name="T58" fmla="*/ 25 w 247"/>
              <a:gd name="T59" fmla="*/ 199 h 241"/>
              <a:gd name="T60" fmla="*/ 104 w 247"/>
              <a:gd name="T61" fmla="*/ 122 h 241"/>
              <a:gd name="T62" fmla="*/ 25 w 247"/>
              <a:gd name="T63" fmla="*/ 45 h 241"/>
              <a:gd name="T64" fmla="*/ 25 w 247"/>
              <a:gd name="T65" fmla="*/ 26 h 241"/>
              <a:gd name="T66" fmla="*/ 45 w 247"/>
              <a:gd name="T67" fmla="*/ 2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7" h="241">
                <a:moveTo>
                  <a:pt x="13" y="15"/>
                </a:moveTo>
                <a:cubicBezTo>
                  <a:pt x="0" y="26"/>
                  <a:pt x="1" y="45"/>
                  <a:pt x="13" y="56"/>
                </a:cubicBezTo>
                <a:lnTo>
                  <a:pt x="81" y="122"/>
                </a:lnTo>
                <a:lnTo>
                  <a:pt x="13" y="188"/>
                </a:lnTo>
                <a:cubicBezTo>
                  <a:pt x="1" y="199"/>
                  <a:pt x="1" y="218"/>
                  <a:pt x="13" y="229"/>
                </a:cubicBezTo>
                <a:cubicBezTo>
                  <a:pt x="25" y="241"/>
                  <a:pt x="45" y="241"/>
                  <a:pt x="57" y="229"/>
                </a:cubicBezTo>
                <a:lnTo>
                  <a:pt x="124" y="165"/>
                </a:lnTo>
                <a:lnTo>
                  <a:pt x="191" y="229"/>
                </a:lnTo>
                <a:cubicBezTo>
                  <a:pt x="203" y="241"/>
                  <a:pt x="223" y="241"/>
                  <a:pt x="235" y="229"/>
                </a:cubicBezTo>
                <a:cubicBezTo>
                  <a:pt x="247" y="218"/>
                  <a:pt x="247" y="199"/>
                  <a:pt x="235" y="188"/>
                </a:cubicBezTo>
                <a:lnTo>
                  <a:pt x="167" y="122"/>
                </a:lnTo>
                <a:lnTo>
                  <a:pt x="235" y="56"/>
                </a:lnTo>
                <a:cubicBezTo>
                  <a:pt x="247" y="45"/>
                  <a:pt x="247" y="26"/>
                  <a:pt x="235" y="15"/>
                </a:cubicBezTo>
                <a:cubicBezTo>
                  <a:pt x="223" y="3"/>
                  <a:pt x="203" y="3"/>
                  <a:pt x="191" y="15"/>
                </a:cubicBezTo>
                <a:lnTo>
                  <a:pt x="124" y="79"/>
                </a:lnTo>
                <a:lnTo>
                  <a:pt x="57" y="15"/>
                </a:lnTo>
                <a:cubicBezTo>
                  <a:pt x="42" y="0"/>
                  <a:pt x="27" y="3"/>
                  <a:pt x="13" y="15"/>
                </a:cubicBezTo>
                <a:close/>
                <a:moveTo>
                  <a:pt x="45" y="26"/>
                </a:moveTo>
                <a:cubicBezTo>
                  <a:pt x="71" y="51"/>
                  <a:pt x="97" y="77"/>
                  <a:pt x="124" y="103"/>
                </a:cubicBezTo>
                <a:cubicBezTo>
                  <a:pt x="149" y="76"/>
                  <a:pt x="177" y="51"/>
                  <a:pt x="203" y="26"/>
                </a:cubicBezTo>
                <a:cubicBezTo>
                  <a:pt x="209" y="20"/>
                  <a:pt x="217" y="20"/>
                  <a:pt x="223" y="26"/>
                </a:cubicBezTo>
                <a:cubicBezTo>
                  <a:pt x="228" y="31"/>
                  <a:pt x="228" y="40"/>
                  <a:pt x="223" y="45"/>
                </a:cubicBezTo>
                <a:cubicBezTo>
                  <a:pt x="196" y="71"/>
                  <a:pt x="170" y="96"/>
                  <a:pt x="143" y="122"/>
                </a:cubicBezTo>
                <a:cubicBezTo>
                  <a:pt x="170" y="148"/>
                  <a:pt x="196" y="173"/>
                  <a:pt x="223" y="199"/>
                </a:cubicBezTo>
                <a:cubicBezTo>
                  <a:pt x="228" y="204"/>
                  <a:pt x="228" y="213"/>
                  <a:pt x="223" y="218"/>
                </a:cubicBezTo>
                <a:cubicBezTo>
                  <a:pt x="217" y="224"/>
                  <a:pt x="209" y="224"/>
                  <a:pt x="203" y="218"/>
                </a:cubicBezTo>
                <a:cubicBezTo>
                  <a:pt x="177" y="193"/>
                  <a:pt x="150" y="167"/>
                  <a:pt x="124" y="142"/>
                </a:cubicBezTo>
                <a:cubicBezTo>
                  <a:pt x="97" y="166"/>
                  <a:pt x="71" y="193"/>
                  <a:pt x="45" y="218"/>
                </a:cubicBezTo>
                <a:cubicBezTo>
                  <a:pt x="39" y="224"/>
                  <a:pt x="31" y="224"/>
                  <a:pt x="25" y="218"/>
                </a:cubicBezTo>
                <a:cubicBezTo>
                  <a:pt x="19" y="213"/>
                  <a:pt x="19" y="204"/>
                  <a:pt x="25" y="199"/>
                </a:cubicBezTo>
                <a:cubicBezTo>
                  <a:pt x="51" y="173"/>
                  <a:pt x="78" y="148"/>
                  <a:pt x="104" y="122"/>
                </a:cubicBezTo>
                <a:cubicBezTo>
                  <a:pt x="78" y="96"/>
                  <a:pt x="51" y="71"/>
                  <a:pt x="25" y="45"/>
                </a:cubicBezTo>
                <a:cubicBezTo>
                  <a:pt x="19" y="40"/>
                  <a:pt x="19" y="31"/>
                  <a:pt x="25" y="26"/>
                </a:cubicBezTo>
                <a:cubicBezTo>
                  <a:pt x="32" y="19"/>
                  <a:pt x="41" y="22"/>
                  <a:pt x="45" y="26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059832" y="737748"/>
            <a:ext cx="2664296" cy="585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827584" y="4765781"/>
            <a:ext cx="1557993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홈으로</a:t>
            </a:r>
            <a:endParaRPr lang="ko-KR" altLang="en-US" sz="9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827584" y="28889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784057" y="46757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23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43808" y="2708920"/>
            <a:ext cx="3528392" cy="601907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ko-KR" altLang="en-US" sz="3400" b="1" dirty="0" smtClean="0"/>
              <a:t>설정</a:t>
            </a:r>
            <a:endParaRPr lang="ko-KR" altLang="en-US" sz="3400" b="1" dirty="0"/>
          </a:p>
        </p:txBody>
      </p:sp>
    </p:spTree>
    <p:extLst>
      <p:ext uri="{BB962C8B-B14F-4D97-AF65-F5344CB8AC3E}">
        <p14:creationId xmlns:p14="http://schemas.microsoft.com/office/powerpoint/2010/main" val="207139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08407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option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80929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설정 페이지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회원 프로필 사진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회원 이름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회원 구분 표시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자전거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NFC/QR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코드를 등록한 회원인지 아닌지 구분 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bike_certification_1 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페이지에서 </a:t>
                      </a:r>
                      <a:r>
                        <a:rPr lang="ko-KR" altLang="en-US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인증완료한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회원 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“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자전거 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NFC/QR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등록 회원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노출</a:t>
                      </a:r>
                      <a:endParaRPr lang="en-US" altLang="ko-KR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 bike_certification_1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페이지에서 인증 완료 하지 않은 회원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   “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자전거 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NFC/QR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미등록 회원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”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4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회원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ID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표시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4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총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표시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주행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4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사용하기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my-mileage_1]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페이지로 이동</a:t>
                      </a:r>
                      <a:endParaRPr lang="en-US" altLang="ko-KR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4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회원정보 수정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Info-modify]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4"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로그아웃 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ko-KR" altLang="en-US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로그아웃되며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[login]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이동함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9)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인증 방식 설정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certification</a:t>
                      </a:r>
                      <a:r>
                        <a:rPr lang="en-US" altLang="ko-KR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 이동</a:t>
                      </a:r>
                      <a:endParaRPr lang="en-US" altLang="ko-KR" sz="1000" b="0" u="none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자전거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NFC/QR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 신청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bike_register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11)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자전거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NFC/QR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코드 등록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등록 되지 않은 회원일 경우 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dirty="0" smtClean="0">
                          <a:solidFill>
                            <a:sysClr val="windowText" lastClr="000000"/>
                          </a:solidFill>
                        </a:rPr>
                        <a:t>bike_certification_1]</a:t>
                      </a:r>
                      <a:r>
                        <a:rPr lang="en-US" altLang="ko-KR" sz="100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ysClr val="windowText" lastClr="000000"/>
                          </a:solidFill>
                        </a:rPr>
                        <a:t>페이지로 이동</a:t>
                      </a:r>
                      <a:r>
                        <a:rPr lang="en-US" altLang="ko-KR" sz="1000" baseline="0" dirty="0" smtClean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ysClr val="windowText" lastClr="000000"/>
                          </a:solidFill>
                        </a:rPr>
                        <a:t>이미 등록한 회원일 경우 </a:t>
                      </a:r>
                      <a:r>
                        <a:rPr lang="en-US" altLang="ko-KR" sz="1000" baseline="0" dirty="0" smtClean="0">
                          <a:solidFill>
                            <a:sysClr val="windowText" lastClr="000000"/>
                          </a:solidFill>
                        </a:rPr>
                        <a:t>[</a:t>
                      </a:r>
                      <a:r>
                        <a:rPr lang="en-US" altLang="ko-KR" sz="1000" dirty="0" smtClean="0">
                          <a:solidFill>
                            <a:sysClr val="windowText" lastClr="000000"/>
                          </a:solidFill>
                        </a:rPr>
                        <a:t>bike_certification_3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12) </a:t>
                      </a:r>
                      <a:r>
                        <a:rPr lang="ko-KR" altLang="en-US" sz="1000" b="0" u="none" kern="1200" baseline="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데이터 가져오기 </a:t>
                      </a:r>
                      <a:r>
                        <a:rPr lang="en-US" altLang="ko-KR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[data-backup] </a:t>
                      </a:r>
                      <a:r>
                        <a:rPr lang="ko-KR" altLang="en-US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u="none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13)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기부회원 안내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버튼 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sponsor_info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14)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공지사항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버튼 클릭 시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[notice]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페이지로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15) </a:t>
                      </a:r>
                      <a:r>
                        <a:rPr lang="ko-KR" altLang="en-US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신고하기 </a:t>
                      </a:r>
                      <a:r>
                        <a:rPr lang="en-US" altLang="ko-KR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버튼</a:t>
                      </a:r>
                      <a:r>
                        <a:rPr lang="en-US" altLang="ko-KR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report]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u="none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16) </a:t>
                      </a:r>
                      <a:r>
                        <a:rPr lang="ko-KR" altLang="en-US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이용약관 </a:t>
                      </a:r>
                      <a:r>
                        <a:rPr lang="en-US" altLang="ko-KR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u="none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[agreement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55576" y="1613985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      설정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121789"/>
              </p:ext>
            </p:extLst>
          </p:nvPr>
        </p:nvGraphicFramePr>
        <p:xfrm>
          <a:off x="755576" y="5445224"/>
          <a:ext cx="2167656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336"/>
                <a:gridCol w="436080"/>
                <a:gridCol w="436080"/>
                <a:gridCol w="436080"/>
                <a:gridCol w="436080"/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rgbClr val="C00000"/>
                          </a:solidFill>
                        </a:rPr>
                        <a:t>홈</a:t>
                      </a:r>
                      <a:endParaRPr lang="ko-KR" altLang="en-US" sz="800" b="1" dirty="0">
                        <a:solidFill>
                          <a:srgbClr val="C00000"/>
                        </a:solidFill>
                      </a:endParaRPr>
                    </a:p>
                  </a:txBody>
                  <a:tcPr marL="0" marR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기록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정보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후원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설정</a:t>
                      </a:r>
                      <a:endParaRPr lang="ko-KR" altLang="en-US" sz="800" b="1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0" name="Text Area"/>
          <p:cNvSpPr/>
          <p:nvPr/>
        </p:nvSpPr>
        <p:spPr>
          <a:xfrm>
            <a:off x="819964" y="1952856"/>
            <a:ext cx="2052000" cy="1044096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noProof="1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1" name="Profile Picture"/>
          <p:cNvGrpSpPr>
            <a:grpSpLocks noChangeAspect="1"/>
          </p:cNvGrpSpPr>
          <p:nvPr/>
        </p:nvGrpSpPr>
        <p:grpSpPr>
          <a:xfrm>
            <a:off x="914459" y="2094267"/>
            <a:ext cx="468353" cy="468353"/>
            <a:chOff x="5459192" y="1847688"/>
            <a:chExt cx="1371600" cy="1371600"/>
          </a:xfrm>
        </p:grpSpPr>
        <p:sp>
          <p:nvSpPr>
            <p:cNvPr id="52" name="Background"/>
            <p:cNvSpPr>
              <a:spLocks noChangeAspect="1"/>
            </p:cNvSpPr>
            <p:nvPr/>
          </p:nvSpPr>
          <p:spPr>
            <a:xfrm>
              <a:off x="5459192" y="1847688"/>
              <a:ext cx="1371600" cy="1371600"/>
            </a:xfrm>
            <a:prstGeom prst="ellipse">
              <a:avLst/>
            </a:prstGeom>
            <a:solidFill>
              <a:srgbClr val="8F8F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Profile Icon"/>
            <p:cNvSpPr>
              <a:spLocks noChangeAspect="1" noEditPoints="1"/>
            </p:cNvSpPr>
            <p:nvPr/>
          </p:nvSpPr>
          <p:spPr bwMode="auto">
            <a:xfrm>
              <a:off x="5861992" y="2209476"/>
              <a:ext cx="566000" cy="648024"/>
            </a:xfrm>
            <a:custGeom>
              <a:avLst/>
              <a:gdLst>
                <a:gd name="T0" fmla="*/ 201 w 400"/>
                <a:gd name="T1" fmla="*/ 0 h 455"/>
                <a:gd name="T2" fmla="*/ 60 w 400"/>
                <a:gd name="T3" fmla="*/ 141 h 455"/>
                <a:gd name="T4" fmla="*/ 138 w 400"/>
                <a:gd name="T5" fmla="*/ 265 h 455"/>
                <a:gd name="T6" fmla="*/ 0 w 400"/>
                <a:gd name="T7" fmla="*/ 455 h 455"/>
                <a:gd name="T8" fmla="*/ 26 w 400"/>
                <a:gd name="T9" fmla="*/ 455 h 455"/>
                <a:gd name="T10" fmla="*/ 201 w 400"/>
                <a:gd name="T11" fmla="*/ 283 h 455"/>
                <a:gd name="T12" fmla="*/ 375 w 400"/>
                <a:gd name="T13" fmla="*/ 455 h 455"/>
                <a:gd name="T14" fmla="*/ 400 w 400"/>
                <a:gd name="T15" fmla="*/ 455 h 455"/>
                <a:gd name="T16" fmla="*/ 263 w 400"/>
                <a:gd name="T17" fmla="*/ 265 h 455"/>
                <a:gd name="T18" fmla="*/ 340 w 400"/>
                <a:gd name="T19" fmla="*/ 141 h 455"/>
                <a:gd name="T20" fmla="*/ 201 w 400"/>
                <a:gd name="T21" fmla="*/ 0 h 455"/>
                <a:gd name="T22" fmla="*/ 201 w 400"/>
                <a:gd name="T23" fmla="*/ 28 h 455"/>
                <a:gd name="T24" fmla="*/ 312 w 400"/>
                <a:gd name="T25" fmla="*/ 141 h 455"/>
                <a:gd name="T26" fmla="*/ 201 w 400"/>
                <a:gd name="T27" fmla="*/ 252 h 455"/>
                <a:gd name="T28" fmla="*/ 88 w 400"/>
                <a:gd name="T29" fmla="*/ 141 h 455"/>
                <a:gd name="T30" fmla="*/ 201 w 400"/>
                <a:gd name="T31" fmla="*/ 2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455">
                  <a:moveTo>
                    <a:pt x="201" y="0"/>
                  </a:moveTo>
                  <a:cubicBezTo>
                    <a:pt x="124" y="0"/>
                    <a:pt x="60" y="64"/>
                    <a:pt x="60" y="141"/>
                  </a:cubicBezTo>
                  <a:cubicBezTo>
                    <a:pt x="60" y="196"/>
                    <a:pt x="92" y="243"/>
                    <a:pt x="138" y="265"/>
                  </a:cubicBezTo>
                  <a:cubicBezTo>
                    <a:pt x="63" y="292"/>
                    <a:pt x="8" y="366"/>
                    <a:pt x="0" y="455"/>
                  </a:cubicBezTo>
                  <a:lnTo>
                    <a:pt x="26" y="455"/>
                  </a:lnTo>
                  <a:cubicBezTo>
                    <a:pt x="35" y="359"/>
                    <a:pt x="111" y="283"/>
                    <a:pt x="201" y="283"/>
                  </a:cubicBezTo>
                  <a:cubicBezTo>
                    <a:pt x="292" y="283"/>
                    <a:pt x="365" y="359"/>
                    <a:pt x="375" y="455"/>
                  </a:cubicBezTo>
                  <a:lnTo>
                    <a:pt x="400" y="455"/>
                  </a:lnTo>
                  <a:cubicBezTo>
                    <a:pt x="393" y="366"/>
                    <a:pt x="338" y="292"/>
                    <a:pt x="263" y="265"/>
                  </a:cubicBezTo>
                  <a:cubicBezTo>
                    <a:pt x="309" y="243"/>
                    <a:pt x="340" y="196"/>
                    <a:pt x="340" y="141"/>
                  </a:cubicBezTo>
                  <a:cubicBezTo>
                    <a:pt x="340" y="64"/>
                    <a:pt x="278" y="0"/>
                    <a:pt x="201" y="0"/>
                  </a:cubicBezTo>
                  <a:close/>
                  <a:moveTo>
                    <a:pt x="201" y="28"/>
                  </a:moveTo>
                  <a:cubicBezTo>
                    <a:pt x="263" y="28"/>
                    <a:pt x="312" y="79"/>
                    <a:pt x="312" y="141"/>
                  </a:cubicBezTo>
                  <a:cubicBezTo>
                    <a:pt x="312" y="203"/>
                    <a:pt x="263" y="252"/>
                    <a:pt x="201" y="252"/>
                  </a:cubicBezTo>
                  <a:cubicBezTo>
                    <a:pt x="139" y="252"/>
                    <a:pt x="88" y="203"/>
                    <a:pt x="88" y="141"/>
                  </a:cubicBezTo>
                  <a:cubicBezTo>
                    <a:pt x="88" y="79"/>
                    <a:pt x="139" y="28"/>
                    <a:pt x="201" y="28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5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1524949" y="1948915"/>
            <a:ext cx="763813" cy="22882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홍길동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524949" y="2307008"/>
            <a:ext cx="1030187" cy="22882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ID : </a:t>
            </a:r>
            <a:r>
              <a:rPr lang="en-US" altLang="ko-KR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abcd1234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1929328" y="1987664"/>
            <a:ext cx="144000" cy="144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정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524949" y="2475213"/>
            <a:ext cx="1311239" cy="22882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8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1250p 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 rot="10800000" flipV="1">
            <a:off x="785292" y="5149256"/>
            <a:ext cx="2125743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법률정보</a:t>
            </a:r>
            <a:r>
              <a:rPr lang="en-US" altLang="ko-KR" sz="7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및 이용약관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6" name="Arrow"/>
          <p:cNvSpPr>
            <a:spLocks noEditPoints="1"/>
          </p:cNvSpPr>
          <p:nvPr/>
        </p:nvSpPr>
        <p:spPr bwMode="auto">
          <a:xfrm>
            <a:off x="2721962" y="5263452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cxnSp>
        <p:nvCxnSpPr>
          <p:cNvPr id="90" name="직선 연결선 89"/>
          <p:cNvCxnSpPr/>
          <p:nvPr/>
        </p:nvCxnSpPr>
        <p:spPr>
          <a:xfrm>
            <a:off x="773746" y="5197384"/>
            <a:ext cx="21547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Arrow"/>
          <p:cNvSpPr>
            <a:spLocks noEditPoints="1"/>
          </p:cNvSpPr>
          <p:nvPr/>
        </p:nvSpPr>
        <p:spPr bwMode="auto">
          <a:xfrm>
            <a:off x="2721962" y="4995111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98" name="직사각형 97"/>
          <p:cNvSpPr/>
          <p:nvPr/>
        </p:nvSpPr>
        <p:spPr>
          <a:xfrm rot="10800000" flipV="1">
            <a:off x="785292" y="4881651"/>
            <a:ext cx="2125743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신고하기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547664" y="2800499"/>
            <a:ext cx="1407140" cy="22882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u="sng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회원정보 수정 </a:t>
            </a:r>
            <a:r>
              <a:rPr lang="ko-KR" altLang="en-US" sz="8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ㅣ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u="sng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로그아웃</a:t>
            </a:r>
            <a:endParaRPr lang="ko-KR" altLang="en-US" sz="800" u="sng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0" name="Arrow"/>
          <p:cNvSpPr>
            <a:spLocks noEditPoints="1"/>
          </p:cNvSpPr>
          <p:nvPr/>
        </p:nvSpPr>
        <p:spPr bwMode="auto">
          <a:xfrm>
            <a:off x="2721962" y="4726769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101" name="직사각형 100"/>
          <p:cNvSpPr/>
          <p:nvPr/>
        </p:nvSpPr>
        <p:spPr>
          <a:xfrm rot="10800000" flipV="1">
            <a:off x="785292" y="4614045"/>
            <a:ext cx="2125743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공지사항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2" name="직선 연결선 101"/>
          <p:cNvCxnSpPr/>
          <p:nvPr/>
        </p:nvCxnSpPr>
        <p:spPr>
          <a:xfrm>
            <a:off x="771519" y="4923332"/>
            <a:ext cx="21547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756905" y="2996952"/>
            <a:ext cx="2177018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설정</a:t>
            </a:r>
            <a:endParaRPr lang="ko-KR" altLang="en-US" sz="800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759508" y="4192288"/>
            <a:ext cx="2177018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/>
              <a:t>고객센터</a:t>
            </a:r>
            <a:endParaRPr lang="ko-KR" altLang="en-US" sz="800" b="1" dirty="0"/>
          </a:p>
        </p:txBody>
      </p:sp>
      <p:sp>
        <p:nvSpPr>
          <p:cNvPr id="105" name="직사각형 104"/>
          <p:cNvSpPr/>
          <p:nvPr/>
        </p:nvSpPr>
        <p:spPr>
          <a:xfrm rot="10800000" flipV="1">
            <a:off x="785292" y="3140968"/>
            <a:ext cx="2125743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인증 방식 설정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 rot="10800000" flipV="1">
            <a:off x="785292" y="3891528"/>
            <a:ext cx="2125743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데이터 가져오기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7" name="직선 연결선 106"/>
          <p:cNvCxnSpPr/>
          <p:nvPr/>
        </p:nvCxnSpPr>
        <p:spPr>
          <a:xfrm>
            <a:off x="773746" y="3449707"/>
            <a:ext cx="21547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Arrow"/>
          <p:cNvSpPr>
            <a:spLocks noEditPoints="1"/>
          </p:cNvSpPr>
          <p:nvPr/>
        </p:nvSpPr>
        <p:spPr bwMode="auto">
          <a:xfrm>
            <a:off x="2721962" y="3246556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109" name="Arrow"/>
          <p:cNvSpPr>
            <a:spLocks noEditPoints="1"/>
          </p:cNvSpPr>
          <p:nvPr/>
        </p:nvSpPr>
        <p:spPr bwMode="auto">
          <a:xfrm>
            <a:off x="2721962" y="4008714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110" name="직사각형 109"/>
          <p:cNvSpPr/>
          <p:nvPr/>
        </p:nvSpPr>
        <p:spPr>
          <a:xfrm rot="10800000" flipV="1">
            <a:off x="1851124" y="2634875"/>
            <a:ext cx="1029735" cy="2483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u="sng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&gt;&gt; </a:t>
            </a:r>
            <a:r>
              <a:rPr lang="ko-KR" altLang="en-US" sz="700" b="1" u="sng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마일리</a:t>
            </a:r>
            <a:r>
              <a:rPr lang="ko-KR" altLang="en-US" sz="700" b="1" u="sng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지</a:t>
            </a:r>
            <a:r>
              <a:rPr lang="ko-KR" altLang="en-US" sz="700" b="1" u="sng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사용하기 </a:t>
            </a:r>
            <a:endParaRPr lang="ko-KR" altLang="en-US" sz="700" b="1" u="sng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1361092" y="18702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1361092" y="209980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1361092" y="232938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611560" y="323495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611560" y="396256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639188" y="443874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639188" y="495755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6" name="타원 125"/>
          <p:cNvSpPr/>
          <p:nvPr/>
        </p:nvSpPr>
        <p:spPr>
          <a:xfrm>
            <a:off x="639188" y="523825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 rot="10800000" flipV="1">
            <a:off x="785292" y="3390975"/>
            <a:ext cx="2125743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자전거 </a:t>
            </a:r>
            <a:r>
              <a:rPr lang="en-US" altLang="ko-KR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NFC/QR 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코드 신청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773746" y="3721279"/>
            <a:ext cx="21547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row"/>
          <p:cNvSpPr>
            <a:spLocks noEditPoints="1"/>
          </p:cNvSpPr>
          <p:nvPr/>
        </p:nvSpPr>
        <p:spPr bwMode="auto">
          <a:xfrm>
            <a:off x="2721962" y="3523650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611560" y="348496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 rot="10800000" flipV="1">
            <a:off x="778505" y="4346439"/>
            <a:ext cx="2125743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기부 회원 안내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771519" y="4639336"/>
            <a:ext cx="21547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"/>
          <p:cNvSpPr>
            <a:spLocks noEditPoints="1"/>
          </p:cNvSpPr>
          <p:nvPr/>
        </p:nvSpPr>
        <p:spPr bwMode="auto">
          <a:xfrm>
            <a:off x="2721962" y="4458427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872001" y="206849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1361092" y="255895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1734892" y="266902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1434949" y="281215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639188" y="470803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 rot="10800000" flipV="1">
            <a:off x="785292" y="3637087"/>
            <a:ext cx="2125743" cy="36797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자전거 </a:t>
            </a:r>
            <a:r>
              <a:rPr lang="en-US" altLang="ko-KR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NFC/QR </a:t>
            </a:r>
            <a:r>
              <a:rPr lang="ko-KR" altLang="en-US" sz="7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코드 등록</a:t>
            </a:r>
            <a:endParaRPr lang="ko-KR" altLang="en-US" sz="7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773746" y="3955916"/>
            <a:ext cx="215475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Arrow"/>
          <p:cNvSpPr>
            <a:spLocks noEditPoints="1"/>
          </p:cNvSpPr>
          <p:nvPr/>
        </p:nvSpPr>
        <p:spPr bwMode="auto">
          <a:xfrm>
            <a:off x="2721962" y="3789056"/>
            <a:ext cx="108000" cy="144000"/>
          </a:xfrm>
          <a:custGeom>
            <a:avLst/>
            <a:gdLst>
              <a:gd name="T0" fmla="*/ 37 w 233"/>
              <a:gd name="T1" fmla="*/ 3 h 317"/>
              <a:gd name="T2" fmla="*/ 10 w 233"/>
              <a:gd name="T3" fmla="*/ 33 h 317"/>
              <a:gd name="T4" fmla="*/ 23 w 233"/>
              <a:gd name="T5" fmla="*/ 70 h 317"/>
              <a:gd name="T6" fmla="*/ 132 w 233"/>
              <a:gd name="T7" fmla="*/ 157 h 317"/>
              <a:gd name="T8" fmla="*/ 24 w 233"/>
              <a:gd name="T9" fmla="*/ 243 h 317"/>
              <a:gd name="T10" fmla="*/ 14 w 233"/>
              <a:gd name="T11" fmla="*/ 299 h 317"/>
              <a:gd name="T12" fmla="*/ 70 w 233"/>
              <a:gd name="T13" fmla="*/ 302 h 317"/>
              <a:gd name="T14" fmla="*/ 214 w 233"/>
              <a:gd name="T15" fmla="*/ 186 h 317"/>
              <a:gd name="T16" fmla="*/ 215 w 233"/>
              <a:gd name="T17" fmla="*/ 127 h 317"/>
              <a:gd name="T18" fmla="*/ 69 w 233"/>
              <a:gd name="T19" fmla="*/ 11 h 317"/>
              <a:gd name="T20" fmla="*/ 37 w 233"/>
              <a:gd name="T21" fmla="*/ 3 h 317"/>
              <a:gd name="T22" fmla="*/ 43 w 233"/>
              <a:gd name="T23" fmla="*/ 20 h 317"/>
              <a:gd name="T24" fmla="*/ 58 w 233"/>
              <a:gd name="T25" fmla="*/ 25 h 317"/>
              <a:gd name="T26" fmla="*/ 203 w 233"/>
              <a:gd name="T27" fmla="*/ 141 h 317"/>
              <a:gd name="T28" fmla="*/ 204 w 233"/>
              <a:gd name="T29" fmla="*/ 172 h 317"/>
              <a:gd name="T30" fmla="*/ 58 w 233"/>
              <a:gd name="T31" fmla="*/ 289 h 317"/>
              <a:gd name="T32" fmla="*/ 27 w 233"/>
              <a:gd name="T33" fmla="*/ 288 h 317"/>
              <a:gd name="T34" fmla="*/ 33 w 233"/>
              <a:gd name="T35" fmla="*/ 258 h 317"/>
              <a:gd name="T36" fmla="*/ 160 w 233"/>
              <a:gd name="T37" fmla="*/ 157 h 317"/>
              <a:gd name="T38" fmla="*/ 34 w 233"/>
              <a:gd name="T39" fmla="*/ 56 h 317"/>
              <a:gd name="T40" fmla="*/ 34 w 233"/>
              <a:gd name="T41" fmla="*/ 56 h 317"/>
              <a:gd name="T42" fmla="*/ 27 w 233"/>
              <a:gd name="T43" fmla="*/ 36 h 317"/>
              <a:gd name="T44" fmla="*/ 43 w 233"/>
              <a:gd name="T45" fmla="*/ 2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3" h="317">
                <a:moveTo>
                  <a:pt x="37" y="3"/>
                </a:moveTo>
                <a:cubicBezTo>
                  <a:pt x="22" y="7"/>
                  <a:pt x="13" y="20"/>
                  <a:pt x="10" y="33"/>
                </a:cubicBezTo>
                <a:cubicBezTo>
                  <a:pt x="7" y="46"/>
                  <a:pt x="11" y="61"/>
                  <a:pt x="23" y="70"/>
                </a:cubicBezTo>
                <a:lnTo>
                  <a:pt x="132" y="157"/>
                </a:lnTo>
                <a:lnTo>
                  <a:pt x="24" y="243"/>
                </a:lnTo>
                <a:cubicBezTo>
                  <a:pt x="5" y="257"/>
                  <a:pt x="0" y="281"/>
                  <a:pt x="14" y="299"/>
                </a:cubicBezTo>
                <a:cubicBezTo>
                  <a:pt x="27" y="317"/>
                  <a:pt x="52" y="316"/>
                  <a:pt x="70" y="302"/>
                </a:cubicBezTo>
                <a:cubicBezTo>
                  <a:pt x="118" y="264"/>
                  <a:pt x="166" y="225"/>
                  <a:pt x="214" y="186"/>
                </a:cubicBezTo>
                <a:cubicBezTo>
                  <a:pt x="233" y="172"/>
                  <a:pt x="233" y="143"/>
                  <a:pt x="215" y="127"/>
                </a:cubicBezTo>
                <a:cubicBezTo>
                  <a:pt x="164" y="87"/>
                  <a:pt x="113" y="46"/>
                  <a:pt x="69" y="11"/>
                </a:cubicBezTo>
                <a:cubicBezTo>
                  <a:pt x="51" y="0"/>
                  <a:pt x="46" y="1"/>
                  <a:pt x="37" y="3"/>
                </a:cubicBezTo>
                <a:close/>
                <a:moveTo>
                  <a:pt x="43" y="20"/>
                </a:moveTo>
                <a:cubicBezTo>
                  <a:pt x="50" y="20"/>
                  <a:pt x="55" y="22"/>
                  <a:pt x="58" y="25"/>
                </a:cubicBezTo>
                <a:cubicBezTo>
                  <a:pt x="109" y="65"/>
                  <a:pt x="160" y="106"/>
                  <a:pt x="203" y="141"/>
                </a:cubicBezTo>
                <a:cubicBezTo>
                  <a:pt x="216" y="155"/>
                  <a:pt x="213" y="162"/>
                  <a:pt x="204" y="172"/>
                </a:cubicBezTo>
                <a:cubicBezTo>
                  <a:pt x="155" y="211"/>
                  <a:pt x="107" y="250"/>
                  <a:pt x="58" y="289"/>
                </a:cubicBezTo>
                <a:cubicBezTo>
                  <a:pt x="43" y="299"/>
                  <a:pt x="34" y="295"/>
                  <a:pt x="27" y="288"/>
                </a:cubicBezTo>
                <a:cubicBezTo>
                  <a:pt x="21" y="279"/>
                  <a:pt x="23" y="268"/>
                  <a:pt x="33" y="258"/>
                </a:cubicBezTo>
                <a:cubicBezTo>
                  <a:pt x="79" y="222"/>
                  <a:pt x="120" y="189"/>
                  <a:pt x="160" y="157"/>
                </a:cubicBezTo>
                <a:cubicBezTo>
                  <a:pt x="118" y="123"/>
                  <a:pt x="76" y="90"/>
                  <a:pt x="34" y="56"/>
                </a:cubicBezTo>
                <a:lnTo>
                  <a:pt x="34" y="56"/>
                </a:lnTo>
                <a:cubicBezTo>
                  <a:pt x="28" y="51"/>
                  <a:pt x="26" y="44"/>
                  <a:pt x="27" y="36"/>
                </a:cubicBezTo>
                <a:cubicBezTo>
                  <a:pt x="28" y="29"/>
                  <a:pt x="33" y="22"/>
                  <a:pt x="43" y="20"/>
                </a:cubicBez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611560" y="371703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523555" y="2136170"/>
            <a:ext cx="1305013" cy="22882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자전거 </a:t>
            </a:r>
            <a:r>
              <a:rPr lang="en-US" altLang="ko-KR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NFC/QR </a:t>
            </a:r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등록 회원</a:t>
            </a:r>
            <a:endParaRPr lang="ko-KR" altLang="en-US" sz="7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2775962" y="281215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46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/>
          <p:cNvSpPr/>
          <p:nvPr/>
        </p:nvSpPr>
        <p:spPr>
          <a:xfrm>
            <a:off x="3131840" y="908720"/>
            <a:ext cx="2664296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295694"/>
              </p:ext>
            </p:extLst>
          </p:nvPr>
        </p:nvGraphicFramePr>
        <p:xfrm>
          <a:off x="3563888" y="758276"/>
          <a:ext cx="5516611" cy="593750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55166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11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※ </a:t>
                      </a:r>
                      <a:r>
                        <a:rPr lang="ko-KR" altLang="en-US" sz="11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회원가입 화면</a:t>
                      </a:r>
                      <a:r>
                        <a:rPr lang="en-US" altLang="ko-KR" sz="11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1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일반 계정 가입</a:t>
                      </a:r>
                      <a:r>
                        <a:rPr lang="en-US" altLang="ko-KR" sz="1100" b="1" u="none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)</a:t>
                      </a:r>
                      <a:endParaRPr lang="ko-KR" altLang="en-US" sz="1100" b="1" u="none" baseline="0" dirty="0" smtClean="0"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Step</a:t>
                      </a:r>
                      <a:r>
                        <a:rPr lang="en-US" altLang="ko-KR" sz="1100" b="1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1. </a:t>
                      </a:r>
                      <a:r>
                        <a:rPr lang="ko-KR" altLang="en-US" sz="1100" b="1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기본 정보 작성</a:t>
                      </a:r>
                      <a:endParaRPr lang="en-US" altLang="ko-KR" sz="1100" b="1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뒤로 가기 버튼 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[join]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아이디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입력창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터치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아이디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”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가이드 텍스트 사라짐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아이디 “중복확인” 버튼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중복확인 결과에 따라  메시지 표시</a:t>
                      </a:r>
                      <a:b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중복확인 결과 가이드 텍스트</a:t>
                      </a:r>
                      <a:b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중복된 아이디 입력 시 텍스트 “사용 중인 아이디입니다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</a:t>
                      </a:r>
                      <a:b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</a:b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아이디 형식이 올바르지 않을 경우 텍스트 “사용할 수 없는 아이디입니다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</a:t>
                      </a: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중복 아닌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이메일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입력 시 텍스트 “사용 가능한 아이디 입니다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</a:t>
                      </a: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 입력 창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필수값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).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터치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”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가이드 텍스트 사라짐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6)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 확인 창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터치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 확인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”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가이드 텍스트 사라짐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7)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 다시 입력 시 결과에 따라 메시지 표시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기존 입력한 비밀번호와 일치하지 않는 경우 텍스트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비밀번호가 일치하지 않습니다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</a:t>
                      </a: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기존 입력한 비밀번호와 일치하는 경우 텍스트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비밀번호가 확인되었습니다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</a:t>
                      </a: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8)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이메일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주소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입력창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터치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“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이메일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주소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”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가이드 텍스트 사라짐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영문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키패드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메일 입력용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lvl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9)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우편번호 검색 버튼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우편번호 검색 창 팝업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kumimoji="1" lang="en-US" altLang="ko-KR" sz="1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postcode_road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페이지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우편번호 검색 창에서 선택한 우편번호 자동 기입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11)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우편번호 검색 창에서 선택한 상세 주소 자동 기입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상세주소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터치 시 입력가능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한글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키패드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12)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다음 단계로 버튼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아이디 중복확인이 되지 않았을 경우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“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이메일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중복 확인을 해주세요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얼럿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생성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비밀번호가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 미만인 경우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비밀번호는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 이상 입력해주세요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얼럿창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생성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주소가 입력되지 않은 경우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주소를 입력해주세요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.”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얼럿창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생성</a:t>
                      </a:r>
                      <a:b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필수값이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모두 입력되고 중복확인까지 완료 한경우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다음단계인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[join_id_2]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endParaRPr lang="ko-KR" altLang="en-US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49276" y="1685993"/>
            <a:ext cx="2175900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회원가입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3563" y="167708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03920" y="2926289"/>
            <a:ext cx="1872208" cy="14754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사용할 수 있는 아이디입니다</a:t>
            </a:r>
            <a:r>
              <a:rPr lang="en-US" altLang="ko-KR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13357" y="3749325"/>
            <a:ext cx="1872208" cy="14754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비밀번호가 일치하지 않습니다</a:t>
            </a:r>
            <a:r>
              <a:rPr lang="en-US" altLang="ko-KR" sz="8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51408" y="2636913"/>
            <a:ext cx="1208471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아이디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51408" y="3142313"/>
            <a:ext cx="1877492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비밀번호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(4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자 이상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51408" y="3456725"/>
            <a:ext cx="1877492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비밀번호 확인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65582" y="4064549"/>
            <a:ext cx="1891776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이메일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주소 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22917" y="2636912"/>
            <a:ext cx="697725" cy="246221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중복확인</a:t>
            </a:r>
            <a:endParaRPr lang="ko-KR" altLang="en-US" sz="8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65582" y="4422240"/>
            <a:ext cx="604235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우편번호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38807" y="4422238"/>
            <a:ext cx="697725" cy="246221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우편번호 검색</a:t>
            </a:r>
            <a:endParaRPr lang="ko-KR" altLang="en-US" sz="8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65582" y="4746736"/>
            <a:ext cx="1891776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상세 주소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30072" y="2204864"/>
            <a:ext cx="139017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b="1" smtClean="0"/>
              <a:t>스마트교통마일리지</a:t>
            </a:r>
            <a:endParaRPr lang="en-US" altLang="ko-KR" sz="1050" b="1" dirty="0"/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565491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join_id_1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7" name="타원 46"/>
          <p:cNvSpPr/>
          <p:nvPr/>
        </p:nvSpPr>
        <p:spPr>
          <a:xfrm>
            <a:off x="489171" y="17474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48" name="타원 47"/>
          <p:cNvSpPr/>
          <p:nvPr/>
        </p:nvSpPr>
        <p:spPr>
          <a:xfrm>
            <a:off x="555280" y="25346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50" name="타원 49"/>
          <p:cNvSpPr/>
          <p:nvPr/>
        </p:nvSpPr>
        <p:spPr>
          <a:xfrm>
            <a:off x="1115616" y="291006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53" name="타원 52"/>
          <p:cNvSpPr/>
          <p:nvPr/>
        </p:nvSpPr>
        <p:spPr>
          <a:xfrm>
            <a:off x="525003" y="342902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54" name="타원 53"/>
          <p:cNvSpPr/>
          <p:nvPr/>
        </p:nvSpPr>
        <p:spPr>
          <a:xfrm>
            <a:off x="1859879" y="25346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55" name="타원 54"/>
          <p:cNvSpPr/>
          <p:nvPr/>
        </p:nvSpPr>
        <p:spPr>
          <a:xfrm>
            <a:off x="524174" y="308542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56" name="타원 55"/>
          <p:cNvSpPr/>
          <p:nvPr/>
        </p:nvSpPr>
        <p:spPr>
          <a:xfrm>
            <a:off x="1074088" y="373408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57" name="타원 56"/>
          <p:cNvSpPr/>
          <p:nvPr/>
        </p:nvSpPr>
        <p:spPr>
          <a:xfrm>
            <a:off x="553726" y="400506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58" name="타원 57"/>
          <p:cNvSpPr/>
          <p:nvPr/>
        </p:nvSpPr>
        <p:spPr>
          <a:xfrm>
            <a:off x="553726" y="436535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10</a:t>
            </a:r>
            <a:endParaRPr lang="ko-KR" altLang="en-US" sz="700" dirty="0"/>
          </a:p>
        </p:txBody>
      </p:sp>
      <p:sp>
        <p:nvSpPr>
          <p:cNvPr id="59" name="타원 58"/>
          <p:cNvSpPr/>
          <p:nvPr/>
        </p:nvSpPr>
        <p:spPr>
          <a:xfrm>
            <a:off x="553726" y="466846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11</a:t>
            </a:r>
            <a:endParaRPr lang="ko-KR" altLang="en-US" sz="700" dirty="0"/>
          </a:p>
        </p:txBody>
      </p:sp>
      <p:sp>
        <p:nvSpPr>
          <p:cNvPr id="60" name="타원 59"/>
          <p:cNvSpPr/>
          <p:nvPr/>
        </p:nvSpPr>
        <p:spPr>
          <a:xfrm>
            <a:off x="1268262" y="433223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sp>
        <p:nvSpPr>
          <p:cNvPr id="61" name="직사각형 60"/>
          <p:cNvSpPr/>
          <p:nvPr/>
        </p:nvSpPr>
        <p:spPr>
          <a:xfrm>
            <a:off x="663075" y="5042512"/>
            <a:ext cx="1891776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상세 주소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2181779" y="171709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12</a:t>
            </a:r>
            <a:endParaRPr lang="ko-KR" altLang="en-US" sz="700" dirty="0"/>
          </a:p>
        </p:txBody>
      </p:sp>
      <p:sp>
        <p:nvSpPr>
          <p:cNvPr id="4" name="직사각형 3"/>
          <p:cNvSpPr/>
          <p:nvPr/>
        </p:nvSpPr>
        <p:spPr>
          <a:xfrm>
            <a:off x="2267744" y="1710458"/>
            <a:ext cx="4379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05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나눔고딕" pitchFamily="50" charset="-127"/>
                <a:ea typeface="나눔고딕" pitchFamily="50" charset="-127"/>
              </a:rPr>
              <a:t>다</a:t>
            </a:r>
            <a:r>
              <a:rPr lang="ko-KR" altLang="en-US" sz="105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고딕" pitchFamily="50" charset="-127"/>
                <a:ea typeface="나눔고딕" pitchFamily="50" charset="-127"/>
              </a:rPr>
              <a:t>음</a:t>
            </a:r>
          </a:p>
        </p:txBody>
      </p:sp>
    </p:spTree>
    <p:extLst>
      <p:ext uri="{BB962C8B-B14F-4D97-AF65-F5344CB8AC3E}">
        <p14:creationId xmlns:p14="http://schemas.microsoft.com/office/powerpoint/2010/main" val="368297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2204" y="4119828"/>
            <a:ext cx="231665" cy="150269"/>
          </a:xfrm>
          <a:prstGeom prst="rect">
            <a:avLst/>
          </a:prstGeom>
        </p:spPr>
      </p:pic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901736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my-mileage_1</a:t>
                      </a:r>
                      <a:endParaRPr lang="ko-KR" altLang="en-US" sz="1100" b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049810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물품 신청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내 </a:t>
                      </a:r>
                      <a:r>
                        <a:rPr kumimoji="0" lang="ko-KR" altLang="en-US" sz="1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뒤로 버튼 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[option]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내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탭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이용 내역 탭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[my-mileage_2]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내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내 주행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내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내 이전 자전거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포인트로 후원하기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sponsor_point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물품신청 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a.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정회원인 경우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클릭 시 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mileage-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apply_bike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b.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준회원인 경우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10)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정회원 인증 안내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취소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닫음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확인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Info-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modify_sns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521469" y="168599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</a:t>
            </a:r>
            <a:r>
              <a:rPr lang="ko-KR" altLang="en-US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사용하기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49461" y="167708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48376" y="2462699"/>
            <a:ext cx="1728192" cy="246221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내 </a:t>
            </a:r>
            <a:r>
              <a:rPr lang="ko-KR" altLang="en-US" sz="800" dirty="0" err="1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800" b="1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en-US" altLang="ko-KR" sz="800" b="1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4,685P</a:t>
            </a:r>
            <a:endParaRPr lang="ko-KR" altLang="en-US" sz="800" b="1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1572" y="3019933"/>
            <a:ext cx="1693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주행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자전거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27070" y="3557529"/>
            <a:ext cx="1693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대중교통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186319" y="3789806"/>
            <a:ext cx="1427073" cy="261610"/>
            <a:chOff x="924130" y="2622512"/>
            <a:chExt cx="1427073" cy="261610"/>
          </a:xfrm>
        </p:grpSpPr>
        <p:sp>
          <p:nvSpPr>
            <p:cNvPr id="22" name="직사각형 21"/>
            <p:cNvSpPr/>
            <p:nvPr/>
          </p:nvSpPr>
          <p:spPr>
            <a:xfrm>
              <a:off x="2084783" y="2622512"/>
              <a:ext cx="26642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P</a:t>
              </a:r>
              <a:endParaRPr lang="ko-KR" altLang="en-US" sz="11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24130" y="2660614"/>
              <a:ext cx="839558" cy="215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atin typeface="나눔고딕" pitchFamily="50" charset="-127"/>
                  <a:ea typeface="나눔고딕" pitchFamily="50" charset="-127"/>
                </a:rPr>
                <a:t>총</a:t>
              </a:r>
              <a:r>
                <a:rPr lang="en-US" altLang="ko-KR" sz="800" b="1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800" b="1" dirty="0" err="1" smtClean="0">
                  <a:latin typeface="나눔고딕" pitchFamily="50" charset="-127"/>
                  <a:ea typeface="나눔고딕" pitchFamily="50" charset="-127"/>
                </a:rPr>
                <a:t>마일리지</a:t>
              </a:r>
              <a:endParaRPr lang="ko-KR" altLang="en-US" sz="8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566307" y="2629712"/>
              <a:ext cx="579806" cy="246221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r" latinLnBrk="0"/>
              <a:r>
                <a:rPr lang="en-US" altLang="ko-KR" sz="900" b="1" dirty="0" smtClean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3,600</a:t>
              </a:r>
              <a:endParaRPr lang="ko-KR" altLang="en-US" sz="9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cxnSp>
        <p:nvCxnSpPr>
          <p:cNvPr id="29" name="직선 연결선 28"/>
          <p:cNvCxnSpPr/>
          <p:nvPr/>
        </p:nvCxnSpPr>
        <p:spPr>
          <a:xfrm>
            <a:off x="539552" y="2852936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3059832" y="910685"/>
            <a:ext cx="2664296" cy="5565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210857" y="3260052"/>
            <a:ext cx="1402535" cy="261610"/>
            <a:chOff x="924130" y="2622512"/>
            <a:chExt cx="1402535" cy="261610"/>
          </a:xfrm>
        </p:grpSpPr>
        <p:sp>
          <p:nvSpPr>
            <p:cNvPr id="2" name="직사각형 1"/>
            <p:cNvSpPr/>
            <p:nvPr/>
          </p:nvSpPr>
          <p:spPr>
            <a:xfrm>
              <a:off x="2060245" y="2622512"/>
              <a:ext cx="26642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P</a:t>
              </a:r>
              <a:endParaRPr lang="ko-KR" altLang="en-US" sz="11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4130" y="2660614"/>
              <a:ext cx="839558" cy="215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atin typeface="나눔고딕" pitchFamily="50" charset="-127"/>
                  <a:ea typeface="나눔고딕" pitchFamily="50" charset="-127"/>
                </a:rPr>
                <a:t>총</a:t>
              </a:r>
              <a:r>
                <a:rPr lang="en-US" altLang="ko-KR" sz="800" b="1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800" b="1" dirty="0" err="1" smtClean="0">
                  <a:latin typeface="나눔고딕" pitchFamily="50" charset="-127"/>
                  <a:ea typeface="나눔고딕" pitchFamily="50" charset="-127"/>
                </a:rPr>
                <a:t>마일리지</a:t>
              </a:r>
              <a:endParaRPr lang="ko-KR" altLang="en-US" sz="8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541769" y="2629712"/>
              <a:ext cx="579806" cy="246221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r" latinLnBrk="0"/>
              <a:r>
                <a:rPr lang="en-US" altLang="ko-KR" sz="900" b="1" dirty="0" smtClean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985</a:t>
              </a:r>
              <a:endParaRPr lang="ko-KR" altLang="en-US" sz="9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27070" y="4087241"/>
            <a:ext cx="1693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이전 자전거 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186319" y="4319518"/>
            <a:ext cx="1427073" cy="261610"/>
            <a:chOff x="924130" y="2622512"/>
            <a:chExt cx="1427073" cy="261610"/>
          </a:xfrm>
        </p:grpSpPr>
        <p:sp>
          <p:nvSpPr>
            <p:cNvPr id="34" name="직사각형 33"/>
            <p:cNvSpPr/>
            <p:nvPr/>
          </p:nvSpPr>
          <p:spPr>
            <a:xfrm>
              <a:off x="2084783" y="2622512"/>
              <a:ext cx="26642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P</a:t>
              </a:r>
              <a:endParaRPr lang="ko-KR" altLang="en-US" sz="11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24130" y="2660614"/>
              <a:ext cx="839558" cy="215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 smtClean="0">
                  <a:latin typeface="나눔고딕" pitchFamily="50" charset="-127"/>
                  <a:ea typeface="나눔고딕" pitchFamily="50" charset="-127"/>
                </a:rPr>
                <a:t>총</a:t>
              </a:r>
              <a:r>
                <a:rPr lang="en-US" altLang="ko-KR" sz="800" b="1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800" b="1" dirty="0" err="1" smtClean="0">
                  <a:latin typeface="나눔고딕" pitchFamily="50" charset="-127"/>
                  <a:ea typeface="나눔고딕" pitchFamily="50" charset="-127"/>
                </a:rPr>
                <a:t>마일리지</a:t>
              </a:r>
              <a:endParaRPr lang="ko-KR" altLang="en-US" sz="8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566307" y="2629712"/>
              <a:ext cx="579806" cy="246221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r" latinLnBrk="0"/>
              <a:r>
                <a:rPr lang="en-US" altLang="ko-KR" sz="900" b="1" dirty="0" smtClean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100</a:t>
              </a:r>
              <a:endParaRPr lang="ko-KR" altLang="en-US" sz="90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83" y="3046724"/>
            <a:ext cx="231665" cy="1502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61" y="3603377"/>
            <a:ext cx="216107" cy="141862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28881" y="4187213"/>
            <a:ext cx="452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ECO</a:t>
            </a:r>
            <a:endParaRPr lang="ko-KR" altLang="en-US" sz="7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905127" y="3052718"/>
            <a:ext cx="1343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인증 완료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782561" y="2333690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3207549" y="1951166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3498090" y="2068083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정회원 인증 안내</a:t>
            </a:r>
            <a:endParaRPr lang="ko-KR" altLang="en-US" sz="11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3308718" y="2419934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마일리지</a:t>
            </a:r>
            <a:r>
              <a:rPr lang="ko-KR" altLang="en-US" sz="900" dirty="0" smtClean="0"/>
              <a:t> 물품 신청은 정회원만 가능합니다</a:t>
            </a:r>
            <a:r>
              <a:rPr lang="en-US" altLang="ko-KR" sz="900" dirty="0" smtClean="0"/>
              <a:t>. </a:t>
            </a:r>
            <a:r>
              <a:rPr lang="ko-KR" altLang="en-US" sz="900" dirty="0" smtClean="0"/>
              <a:t>정회원 인증을 위해 회원정보 페이지로 이동합니다</a:t>
            </a:r>
            <a:r>
              <a:rPr lang="en-US" altLang="ko-KR" sz="900" dirty="0" smtClean="0"/>
              <a:t>.</a:t>
            </a:r>
            <a:endParaRPr lang="en-US" altLang="ko-KR" sz="900" dirty="0"/>
          </a:p>
        </p:txBody>
      </p:sp>
      <p:cxnSp>
        <p:nvCxnSpPr>
          <p:cNvPr id="75" name="직선 연결선 74"/>
          <p:cNvCxnSpPr>
            <a:endCxn id="72" idx="2"/>
          </p:cNvCxnSpPr>
          <p:nvPr/>
        </p:nvCxnSpPr>
        <p:spPr>
          <a:xfrm flipH="1">
            <a:off x="4234846" y="2979894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3215214" y="2985090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294217" y="3032919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78" name="TextBox 77"/>
          <p:cNvSpPr txBox="1"/>
          <p:nvPr/>
        </p:nvSpPr>
        <p:spPr>
          <a:xfrm>
            <a:off x="4296196" y="3038733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mtClean="0"/>
              <a:t>확인</a:t>
            </a:r>
            <a:endParaRPr lang="en-US" altLang="ko-KR" sz="1050" b="1" dirty="0" smtClean="0"/>
          </a:p>
        </p:txBody>
      </p:sp>
      <p:cxnSp>
        <p:nvCxnSpPr>
          <p:cNvPr id="80" name="직선 연결선 79"/>
          <p:cNvCxnSpPr/>
          <p:nvPr/>
        </p:nvCxnSpPr>
        <p:spPr>
          <a:xfrm>
            <a:off x="539552" y="2294858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76616" y="2046462"/>
            <a:ext cx="999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dirty="0" smtClean="0"/>
              <a:t>내 </a:t>
            </a:r>
            <a:r>
              <a:rPr lang="ko-KR" altLang="en-US" sz="900" dirty="0" err="1" smtClean="0"/>
              <a:t>마일리지</a:t>
            </a:r>
            <a:endParaRPr lang="ko-KR" altLang="en-US" sz="900" dirty="0"/>
          </a:p>
        </p:txBody>
      </p:sp>
      <p:cxnSp>
        <p:nvCxnSpPr>
          <p:cNvPr id="82" name="직선 연결선 81"/>
          <p:cNvCxnSpPr/>
          <p:nvPr/>
        </p:nvCxnSpPr>
        <p:spPr>
          <a:xfrm>
            <a:off x="788516" y="2294858"/>
            <a:ext cx="75464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695707" y="2046462"/>
            <a:ext cx="999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b="0" dirty="0" smtClean="0"/>
              <a:t>이용 내역</a:t>
            </a:r>
            <a:endParaRPr lang="ko-KR" altLang="en-US" sz="900" b="0" dirty="0"/>
          </a:p>
        </p:txBody>
      </p:sp>
      <p:sp>
        <p:nvSpPr>
          <p:cNvPr id="86" name="Text Area"/>
          <p:cNvSpPr/>
          <p:nvPr/>
        </p:nvSpPr>
        <p:spPr>
          <a:xfrm>
            <a:off x="615753" y="4941168"/>
            <a:ext cx="947373" cy="34200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 b="1" noProof="1" smtClean="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  <a:cs typeface="Segoe UI" panose="020B0502040204020203" pitchFamily="34" charset="0"/>
              </a:rPr>
              <a:t>포인트로 후원하기</a:t>
            </a:r>
            <a:endParaRPr lang="en-US" sz="800" b="1" noProof="1" smtClean="0">
              <a:solidFill>
                <a:srgbClr val="5F5F5F"/>
              </a:solidFill>
              <a:latin typeface="나눔고딕" pitchFamily="50" charset="-127"/>
              <a:ea typeface="나눔고딕" pitchFamily="50" charset="-127"/>
              <a:cs typeface="Segoe UI" panose="020B0502040204020203" pitchFamily="34" charset="0"/>
            </a:endParaRPr>
          </a:p>
        </p:txBody>
      </p:sp>
      <p:sp>
        <p:nvSpPr>
          <p:cNvPr id="87" name="Text Area"/>
          <p:cNvSpPr/>
          <p:nvPr/>
        </p:nvSpPr>
        <p:spPr>
          <a:xfrm>
            <a:off x="1651884" y="4941168"/>
            <a:ext cx="947373" cy="34200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 b="1" noProof="1" smtClean="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  <a:cs typeface="Segoe UI" panose="020B0502040204020203" pitchFamily="34" charset="0"/>
              </a:rPr>
              <a:t>마일리지</a:t>
            </a:r>
            <a:endParaRPr lang="en-US" altLang="ko-KR" sz="800" b="1" noProof="1" smtClean="0">
              <a:solidFill>
                <a:srgbClr val="5F5F5F"/>
              </a:solidFill>
              <a:latin typeface="나눔고딕" pitchFamily="50" charset="-127"/>
              <a:ea typeface="나눔고딕" pitchFamily="50" charset="-127"/>
              <a:cs typeface="Segoe UI" panose="020B0502040204020203" pitchFamily="34" charset="0"/>
            </a:endParaRPr>
          </a:p>
          <a:p>
            <a:pPr algn="r"/>
            <a:r>
              <a:rPr lang="ko-KR" altLang="en-US" sz="800" b="1" noProof="1" smtClean="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  <a:cs typeface="Segoe UI" panose="020B0502040204020203" pitchFamily="34" charset="0"/>
              </a:rPr>
              <a:t>물품신</a:t>
            </a:r>
            <a:r>
              <a:rPr lang="ko-KR" altLang="en-US" sz="800" b="1" noProof="1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  <a:cs typeface="Segoe UI" panose="020B0502040204020203" pitchFamily="34" charset="0"/>
              </a:rPr>
              <a:t>청</a:t>
            </a:r>
            <a:endParaRPr lang="en-US" sz="800" b="1" noProof="1" smtClean="0">
              <a:solidFill>
                <a:srgbClr val="5F5F5F"/>
              </a:solidFill>
              <a:latin typeface="나눔고딕" pitchFamily="50" charset="-127"/>
              <a:ea typeface="나눔고딕" pitchFamily="50" charset="-127"/>
              <a:cs typeface="Segoe UI" panose="020B0502040204020203" pitchFamily="34" charset="0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521469" y="158708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665052" y="204646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758329" y="204646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882581" y="249580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979650" y="331587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969603" y="384563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969603" y="438726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68376" y="485116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1605707" y="485116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3128718" y="188808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368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Area"/>
          <p:cNvSpPr/>
          <p:nvPr/>
        </p:nvSpPr>
        <p:spPr>
          <a:xfrm>
            <a:off x="550873" y="2366706"/>
            <a:ext cx="2159519" cy="15778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800" b="1" noProof="1" smtClean="0">
              <a:solidFill>
                <a:srgbClr val="5F5F5F"/>
              </a:solidFill>
              <a:latin typeface="나눔고딕" pitchFamily="50" charset="-127"/>
              <a:ea typeface="나눔고딕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614721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my-mileage_2</a:t>
                      </a:r>
                      <a:endParaRPr lang="ko-KR" altLang="en-US" sz="1100" b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123076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물품 신청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내 </a:t>
                      </a:r>
                      <a:r>
                        <a:rPr kumimoji="0" lang="ko-KR" altLang="en-US" sz="1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뒤로 버튼 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[option]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내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탭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내 자전거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내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물품 안내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6" name="직사각형 95"/>
          <p:cNvSpPr/>
          <p:nvPr/>
        </p:nvSpPr>
        <p:spPr>
          <a:xfrm>
            <a:off x="3059832" y="910685"/>
            <a:ext cx="2664296" cy="5565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521469" y="168599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</a:t>
            </a:r>
            <a:r>
              <a:rPr lang="ko-KR" altLang="en-US" sz="105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사용하기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49461" y="167708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539552" y="2294858"/>
            <a:ext cx="21602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676616" y="2046462"/>
            <a:ext cx="999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b="0" dirty="0" smtClean="0"/>
              <a:t>내 </a:t>
            </a:r>
            <a:r>
              <a:rPr lang="ko-KR" altLang="en-US" sz="900" b="0" dirty="0" err="1" smtClean="0"/>
              <a:t>마일리지</a:t>
            </a:r>
            <a:endParaRPr lang="ko-KR" altLang="en-US" sz="900" b="0" dirty="0"/>
          </a:p>
        </p:txBody>
      </p:sp>
      <p:cxnSp>
        <p:nvCxnSpPr>
          <p:cNvPr id="84" name="직선 연결선 83"/>
          <p:cNvCxnSpPr/>
          <p:nvPr/>
        </p:nvCxnSpPr>
        <p:spPr>
          <a:xfrm>
            <a:off x="1801127" y="2294858"/>
            <a:ext cx="754649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695707" y="2046462"/>
            <a:ext cx="999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dirty="0" smtClean="0"/>
              <a:t>이용 내역</a:t>
            </a:r>
            <a:endParaRPr lang="ko-KR" altLang="en-US" sz="900" dirty="0"/>
          </a:p>
        </p:txBody>
      </p:sp>
      <p:sp>
        <p:nvSpPr>
          <p:cNvPr id="86" name="타원 85"/>
          <p:cNvSpPr/>
          <p:nvPr/>
        </p:nvSpPr>
        <p:spPr>
          <a:xfrm>
            <a:off x="667529" y="207187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87" name="타원 86"/>
          <p:cNvSpPr/>
          <p:nvPr/>
        </p:nvSpPr>
        <p:spPr>
          <a:xfrm>
            <a:off x="1740138" y="207187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3</a:t>
            </a:r>
            <a:endParaRPr lang="ko-KR" altLang="en-US" sz="700" dirty="0"/>
          </a:p>
        </p:txBody>
      </p:sp>
      <p:sp>
        <p:nvSpPr>
          <p:cNvPr id="91" name="TextBox 90"/>
          <p:cNvSpPr txBox="1"/>
          <p:nvPr/>
        </p:nvSpPr>
        <p:spPr>
          <a:xfrm>
            <a:off x="437280" y="2312527"/>
            <a:ext cx="2435282" cy="2523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 사용일자 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ㅣ사용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포인트ㅣ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포인트 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종류ㅣ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사용구분</a:t>
            </a:r>
            <a:endParaRPr lang="en-US" altLang="ko-KR" sz="8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78545" y="2524490"/>
            <a:ext cx="2538255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17.06.30          200p                 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주행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             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기부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    </a:t>
            </a:r>
          </a:p>
          <a:p>
            <a:pPr>
              <a:lnSpc>
                <a:spcPct val="130000"/>
              </a:lnSpc>
            </a:pP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 17.06.20          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200p         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         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주행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      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      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물품신청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    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 17.06.11          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200p          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        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주행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        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      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기부</a:t>
            </a:r>
            <a:endParaRPr lang="en-US" altLang="ko-KR" sz="7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 17.06.02          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200p          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        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주행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            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ko-KR" altLang="en-US" sz="700" dirty="0">
                <a:latin typeface="나눔고딕" pitchFamily="50" charset="-127"/>
                <a:ea typeface="나눔고딕" pitchFamily="50" charset="-127"/>
              </a:rPr>
              <a:t>기부</a:t>
            </a:r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    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    </a:t>
            </a:r>
            <a:endParaRPr lang="en-US" altLang="ko-KR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53974" y="158708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17" name="타원 16"/>
          <p:cNvSpPr/>
          <p:nvPr/>
        </p:nvSpPr>
        <p:spPr>
          <a:xfrm>
            <a:off x="366590" y="234449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9810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/>
          <p:cNvSpPr/>
          <p:nvPr/>
        </p:nvSpPr>
        <p:spPr>
          <a:xfrm>
            <a:off x="775727" y="5087165"/>
            <a:ext cx="2160000" cy="31017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094288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mileage-</a:t>
                      </a: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apply_bike</a:t>
                      </a:r>
                      <a:endParaRPr lang="ko-KR" altLang="en-US" sz="1100" b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389292"/>
              </p:ext>
            </p:extLst>
          </p:nvPr>
        </p:nvGraphicFramePr>
        <p:xfrm>
          <a:off x="5580112" y="758276"/>
          <a:ext cx="3500387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5003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물품 신청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신청서작성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자전거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뒤로 버튼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my-mileage_1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탭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mileage-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apply_transfer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총 주행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이전 자전거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아닌 현재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앱에서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적립한 주행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마일리지만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사용할 포인트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입력창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숫자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키패드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-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 시 해당 포인트만큼 나의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마일리지에서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차감됨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5)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 물품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입력창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터치 시 가이드 텍스트 사라짐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6)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물품 수령 주소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회원정보에 있는 데이터 자동으로 기입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7)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우편번호 검색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우편번호 찾기 창 팝업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8)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상세주소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8-1)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영역을 클릭 시 수정 가능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9)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신청자 정보 선택 영역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선택영역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-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성별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남자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여자 중 선택박스로 선택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-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연령대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선택박스에서 선택가능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-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직업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한글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키패드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입력창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9)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      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-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입력되지 않은 정보가 있는 경우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“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입력되지 않은 항목이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있습니다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알럿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생성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11)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신청 안내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- []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안에 차감 포인트 입력됨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-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취소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닫음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-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확인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차감되며 신청 데이터 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관리자웹으로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이동함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755576" y="1618248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ko-KR" altLang="en-US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마일리지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물품 신청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83568" y="1609343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8543" y="3307070"/>
            <a:ext cx="140724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물품 수령 주소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80024" y="3561879"/>
            <a:ext cx="604235" cy="22243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10258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53249" y="3561877"/>
            <a:ext cx="697725" cy="222439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우편번호 검색</a:t>
            </a:r>
            <a:endParaRPr lang="ko-KR" altLang="en-US" sz="8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80024" y="3832427"/>
            <a:ext cx="1891776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서울시 마포구 상암동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77517" y="4128203"/>
            <a:ext cx="1891776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123-1 AA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빌딩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102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755576" y="2227113"/>
            <a:ext cx="218892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24309" y="1978717"/>
            <a:ext cx="999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dirty="0" smtClean="0"/>
              <a:t>자전거 </a:t>
            </a:r>
            <a:r>
              <a:rPr lang="ko-KR" altLang="en-US" sz="900" dirty="0" err="1" smtClean="0"/>
              <a:t>마일리지</a:t>
            </a:r>
            <a:endParaRPr lang="ko-KR" alt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1870499" y="1978717"/>
            <a:ext cx="999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900" b="1"/>
            </a:lvl1pPr>
          </a:lstStyle>
          <a:p>
            <a:r>
              <a:rPr lang="ko-KR" altLang="en-US" b="0" dirty="0" err="1" smtClean="0"/>
              <a:t>환승</a:t>
            </a:r>
            <a:r>
              <a:rPr lang="ko-KR" altLang="en-US" b="0" dirty="0" smtClean="0"/>
              <a:t> </a:t>
            </a:r>
            <a:r>
              <a:rPr lang="ko-KR" altLang="en-US" b="0" dirty="0" err="1" smtClean="0"/>
              <a:t>마일리지</a:t>
            </a:r>
            <a:endParaRPr lang="ko-KR" altLang="en-US" b="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892480" y="2227113"/>
            <a:ext cx="828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3027" y="4443427"/>
            <a:ext cx="160357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물품 신청자 정보 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선택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76497" y="4668594"/>
            <a:ext cx="527151" cy="19572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성별  ▼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43972" y="4660663"/>
            <a:ext cx="653114" cy="19572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연령대   ▼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35303" y="4659734"/>
            <a:ext cx="653114" cy="19572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직업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855401" y="2730499"/>
            <a:ext cx="1759357" cy="261610"/>
            <a:chOff x="3447689" y="2816159"/>
            <a:chExt cx="1759357" cy="261610"/>
          </a:xfrm>
        </p:grpSpPr>
        <p:sp>
          <p:nvSpPr>
            <p:cNvPr id="32" name="직사각형 31"/>
            <p:cNvSpPr/>
            <p:nvPr/>
          </p:nvSpPr>
          <p:spPr>
            <a:xfrm>
              <a:off x="4348603" y="2837759"/>
              <a:ext cx="648155" cy="2175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3000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940626" y="2816159"/>
              <a:ext cx="26642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P</a:t>
              </a:r>
              <a:endParaRPr lang="ko-KR" altLang="en-US" sz="11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447689" y="2831916"/>
              <a:ext cx="99469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atin typeface="나눔고딕" pitchFamily="50" charset="-127"/>
                  <a:ea typeface="나눔고딕" pitchFamily="50" charset="-127"/>
                </a:rPr>
                <a:t>사용할 </a:t>
              </a:r>
              <a:r>
                <a:rPr lang="ko-KR" altLang="en-US" sz="800" dirty="0" err="1" smtClean="0">
                  <a:latin typeface="나눔고딕" pitchFamily="50" charset="-127"/>
                  <a:ea typeface="나눔고딕" pitchFamily="50" charset="-127"/>
                </a:rPr>
                <a:t>마일리지</a:t>
              </a:r>
              <a:r>
                <a:rPr lang="ko-KR" altLang="en-US" sz="800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800" dirty="0" smtClean="0">
                  <a:latin typeface="나눔고딕" pitchFamily="50" charset="-127"/>
                  <a:ea typeface="나눔고딕" pitchFamily="50" charset="-127"/>
                </a:rPr>
                <a:t>:</a:t>
              </a:r>
              <a:endParaRPr lang="ko-KR" altLang="en-US" sz="8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6" name="타원 35"/>
          <p:cNvSpPr/>
          <p:nvPr/>
        </p:nvSpPr>
        <p:spPr>
          <a:xfrm>
            <a:off x="633041" y="156937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37" name="타원 36"/>
          <p:cNvSpPr/>
          <p:nvPr/>
        </p:nvSpPr>
        <p:spPr>
          <a:xfrm>
            <a:off x="1823117" y="196707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38" name="타원 37"/>
          <p:cNvSpPr/>
          <p:nvPr/>
        </p:nvSpPr>
        <p:spPr>
          <a:xfrm>
            <a:off x="1849366" y="251355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/>
              <a:t>3</a:t>
            </a:r>
            <a:endParaRPr lang="ko-KR" altLang="en-US" sz="700" dirty="0"/>
          </a:p>
        </p:txBody>
      </p:sp>
      <p:sp>
        <p:nvSpPr>
          <p:cNvPr id="44" name="TextBox 43"/>
          <p:cNvSpPr txBox="1"/>
          <p:nvPr/>
        </p:nvSpPr>
        <p:spPr>
          <a:xfrm>
            <a:off x="782283" y="4828510"/>
            <a:ext cx="2394269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본 정보는 </a:t>
            </a:r>
            <a:r>
              <a:rPr lang="ko-KR" altLang="en-US" sz="600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 물품 제작 시 참고 사항으로만 활용됩니다</a:t>
            </a:r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304652" y="4813087"/>
            <a:ext cx="527151" cy="19572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성별  ▼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872127" y="4805156"/>
            <a:ext cx="653114" cy="19572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연령대  ▼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308179" y="5008810"/>
            <a:ext cx="527151" cy="42463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남자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5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여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자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3879942" y="5012856"/>
            <a:ext cx="636420" cy="1296464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20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30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lvl="0"/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40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</a:t>
            </a:r>
            <a:endParaRPr lang="en-US" altLang="ko-KR" sz="600" dirty="0">
              <a:solidFill>
                <a:prstClr val="black">
                  <a:lumMod val="65000"/>
                  <a:lumOff val="35000"/>
                </a:prstClr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7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50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7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60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대</a:t>
            </a: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939695" y="2011137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364683" y="1628613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689769" y="1727230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신청 완료 안내</a:t>
            </a:r>
            <a:endParaRPr lang="ko-KR" altLang="en-US" sz="11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3455876" y="2057073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마일리지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[3000] </a:t>
            </a:r>
            <a:r>
              <a:rPr lang="ko-KR" altLang="en-US" sz="900" dirty="0" smtClean="0"/>
              <a:t>포인트가 차감되며 신청 후 물품 배송은 </a:t>
            </a:r>
            <a:r>
              <a:rPr lang="en-US" altLang="ko-KR" sz="900" dirty="0" smtClean="0"/>
              <a:t>1~2</a:t>
            </a:r>
            <a:r>
              <a:rPr lang="ko-KR" altLang="en-US" sz="900" dirty="0" smtClean="0"/>
              <a:t>주 소요됩니다</a:t>
            </a:r>
            <a:r>
              <a:rPr lang="en-US" altLang="ko-KR" sz="900" dirty="0" smtClean="0"/>
              <a:t>.</a:t>
            </a:r>
            <a:endParaRPr lang="en-US" altLang="ko-KR" sz="900" dirty="0"/>
          </a:p>
        </p:txBody>
      </p:sp>
      <p:sp>
        <p:nvSpPr>
          <p:cNvPr id="58" name="타원 57"/>
          <p:cNvSpPr/>
          <p:nvPr/>
        </p:nvSpPr>
        <p:spPr>
          <a:xfrm>
            <a:off x="3318908" y="157074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11</a:t>
            </a:r>
            <a:endParaRPr lang="ko-KR" altLang="en-US" sz="700" dirty="0"/>
          </a:p>
        </p:txBody>
      </p:sp>
      <p:sp>
        <p:nvSpPr>
          <p:cNvPr id="59" name="타원 58"/>
          <p:cNvSpPr/>
          <p:nvPr/>
        </p:nvSpPr>
        <p:spPr>
          <a:xfrm>
            <a:off x="1496142" y="347187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cxnSp>
        <p:nvCxnSpPr>
          <p:cNvPr id="60" name="직선 연결선 59"/>
          <p:cNvCxnSpPr/>
          <p:nvPr/>
        </p:nvCxnSpPr>
        <p:spPr>
          <a:xfrm flipH="1">
            <a:off x="4383153" y="2650471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363521" y="2655667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442524" y="2703496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63" name="TextBox 62"/>
          <p:cNvSpPr txBox="1"/>
          <p:nvPr/>
        </p:nvSpPr>
        <p:spPr>
          <a:xfrm>
            <a:off x="4444503" y="2709310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mtClean="0"/>
              <a:t>확인</a:t>
            </a:r>
            <a:endParaRPr lang="en-US" altLang="ko-KR" sz="1050" b="1" dirty="0" smtClean="0"/>
          </a:p>
        </p:txBody>
      </p:sp>
      <p:sp>
        <p:nvSpPr>
          <p:cNvPr id="64" name="타원 63"/>
          <p:cNvSpPr/>
          <p:nvPr/>
        </p:nvSpPr>
        <p:spPr>
          <a:xfrm>
            <a:off x="3138908" y="473085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cxnSp>
        <p:nvCxnSpPr>
          <p:cNvPr id="71" name="꺾인 연결선 70"/>
          <p:cNvCxnSpPr>
            <a:stCxn id="25" idx="1"/>
            <a:endCxn id="49" idx="1"/>
          </p:cNvCxnSpPr>
          <p:nvPr/>
        </p:nvCxnSpPr>
        <p:spPr>
          <a:xfrm rot="10800000" flipH="1" flipV="1">
            <a:off x="876497" y="4766455"/>
            <a:ext cx="2431682" cy="454671"/>
          </a:xfrm>
          <a:prstGeom prst="bentConnector3">
            <a:avLst>
              <a:gd name="adj1" fmla="val -9401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27584" y="3049309"/>
            <a:ext cx="681664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신청 물품 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: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468947" y="3056179"/>
            <a:ext cx="1300346" cy="2239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물품명</a:t>
            </a:r>
            <a:r>
              <a:rPr lang="en-US" altLang="ko-KR" sz="800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800" dirty="0" smtClean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개수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367067" y="5060998"/>
            <a:ext cx="418370" cy="222439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신청</a:t>
            </a:r>
            <a:endParaRPr lang="ko-KR" altLang="en-US" sz="8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824309" y="380174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70" name="타원 69"/>
          <p:cNvSpPr/>
          <p:nvPr/>
        </p:nvSpPr>
        <p:spPr>
          <a:xfrm>
            <a:off x="790024" y="347187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39" name="타원 38"/>
          <p:cNvSpPr/>
          <p:nvPr/>
        </p:nvSpPr>
        <p:spPr>
          <a:xfrm>
            <a:off x="1654812" y="267397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57" name="타원 56"/>
          <p:cNvSpPr/>
          <p:nvPr/>
        </p:nvSpPr>
        <p:spPr>
          <a:xfrm>
            <a:off x="775294" y="459312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sp>
        <p:nvSpPr>
          <p:cNvPr id="56" name="TextBox 55"/>
          <p:cNvSpPr txBox="1"/>
          <p:nvPr/>
        </p:nvSpPr>
        <p:spPr>
          <a:xfrm>
            <a:off x="934270" y="2248652"/>
            <a:ext cx="1693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주행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자전거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물품 신청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979712" y="2465553"/>
            <a:ext cx="6479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,010 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P</a:t>
            </a:r>
            <a:endParaRPr lang="ko-KR" altLang="en-US" sz="11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841001" y="2495836"/>
            <a:ext cx="99469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800" smtClean="0">
                <a:latin typeface="나눔고딕" pitchFamily="50" charset="-127"/>
                <a:ea typeface="나눔고딕" pitchFamily="50" charset="-127"/>
              </a:rPr>
              <a:t>주행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: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419248" y="298302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84" name="타원 83"/>
          <p:cNvSpPr/>
          <p:nvPr/>
        </p:nvSpPr>
        <p:spPr>
          <a:xfrm>
            <a:off x="2258338" y="499716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10</a:t>
            </a:r>
            <a:endParaRPr lang="ko-KR" altLang="en-US" sz="700" dirty="0"/>
          </a:p>
        </p:txBody>
      </p:sp>
      <p:sp>
        <p:nvSpPr>
          <p:cNvPr id="67" name="타원 66"/>
          <p:cNvSpPr/>
          <p:nvPr/>
        </p:nvSpPr>
        <p:spPr>
          <a:xfrm>
            <a:off x="817934" y="4078648"/>
            <a:ext cx="225673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8-1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366058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6761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mileage-</a:t>
                      </a: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apply_transfer</a:t>
                      </a:r>
                      <a:endParaRPr lang="ko-KR" altLang="en-US" sz="1100" b="0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560138"/>
              </p:ext>
            </p:extLst>
          </p:nvPr>
        </p:nvGraphicFramePr>
        <p:xfrm>
          <a:off x="5580112" y="758276"/>
          <a:ext cx="3500387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5003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물품 신청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신청서작성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환승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마일리지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뒤로 버튼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my-mileage_1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탭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mileage-</a:t>
                      </a:r>
                      <a:r>
                        <a:rPr lang="en-US" altLang="ko-KR" sz="10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apply_bike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나의 총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사용할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입력창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숫자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키패드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-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 시 해당 포인트만큼 나의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마일리지에서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차감됨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5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환승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10000p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단위가 아닐 때 문구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5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상품권 선택 박스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5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쿠폰을 받을 전화번호 기입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5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요청사항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메모창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 startAt="5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a.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사용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입력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10000p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단위로 입력하지 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않았을 때 토스트 메시지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“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단위를 확인하세요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b.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제대로 입력 했을 때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10)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신청완료 안내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-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취소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닫음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확인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해당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마일리지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차감되며 신청되어 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               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데이터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관리자웹으로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이동함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877001" y="2758679"/>
            <a:ext cx="1737757" cy="261610"/>
            <a:chOff x="3469289" y="2816159"/>
            <a:chExt cx="1737757" cy="261610"/>
          </a:xfrm>
        </p:grpSpPr>
        <p:sp>
          <p:nvSpPr>
            <p:cNvPr id="32" name="직사각형 31"/>
            <p:cNvSpPr/>
            <p:nvPr/>
          </p:nvSpPr>
          <p:spPr>
            <a:xfrm>
              <a:off x="4348603" y="2837759"/>
              <a:ext cx="648155" cy="21755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10000</a:t>
              </a:r>
              <a:endPara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940626" y="2816159"/>
              <a:ext cx="26642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P</a:t>
              </a:r>
              <a:endParaRPr lang="ko-KR" altLang="en-US" sz="11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469289" y="2831916"/>
              <a:ext cx="99469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800" smtClean="0">
                  <a:latin typeface="나눔고딕" pitchFamily="50" charset="-127"/>
                  <a:ea typeface="나눔고딕" pitchFamily="50" charset="-127"/>
                </a:rPr>
                <a:t>사용할 </a:t>
              </a:r>
              <a:r>
                <a:rPr lang="ko-KR" altLang="en-US" sz="800" dirty="0" err="1" smtClean="0">
                  <a:latin typeface="나눔고딕" pitchFamily="50" charset="-127"/>
                  <a:ea typeface="나눔고딕" pitchFamily="50" charset="-127"/>
                </a:rPr>
                <a:t>마일리지</a:t>
              </a:r>
              <a:r>
                <a:rPr lang="ko-KR" altLang="en-US" sz="800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800" dirty="0" smtClean="0">
                  <a:latin typeface="나눔고딕" pitchFamily="50" charset="-127"/>
                  <a:ea typeface="나눔고딕" pitchFamily="50" charset="-127"/>
                </a:rPr>
                <a:t>:</a:t>
              </a:r>
              <a:endParaRPr lang="ko-KR" altLang="en-US" sz="8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8" name="타원 37"/>
          <p:cNvSpPr/>
          <p:nvPr/>
        </p:nvSpPr>
        <p:spPr>
          <a:xfrm>
            <a:off x="1813770" y="24673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/>
              <a:t>3</a:t>
            </a:r>
            <a:endParaRPr lang="ko-KR" altLang="en-US" sz="700" dirty="0"/>
          </a:p>
        </p:txBody>
      </p:sp>
      <p:sp>
        <p:nvSpPr>
          <p:cNvPr id="39" name="타원 38"/>
          <p:cNvSpPr/>
          <p:nvPr/>
        </p:nvSpPr>
        <p:spPr>
          <a:xfrm>
            <a:off x="1692217" y="268443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4</a:t>
            </a:r>
            <a:endParaRPr lang="ko-KR" altLang="en-US" sz="700" dirty="0"/>
          </a:p>
        </p:txBody>
      </p:sp>
      <p:sp>
        <p:nvSpPr>
          <p:cNvPr id="51" name="TextBox 50"/>
          <p:cNvSpPr txBox="1"/>
          <p:nvPr/>
        </p:nvSpPr>
        <p:spPr>
          <a:xfrm>
            <a:off x="3939695" y="2011137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3364683" y="1628613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689769" y="1727230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신청 완료 안내</a:t>
            </a:r>
            <a:endParaRPr lang="ko-KR" altLang="en-US" sz="11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3455876" y="2057073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 smtClean="0"/>
              <a:t>마일리지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[10000] </a:t>
            </a:r>
            <a:r>
              <a:rPr lang="ko-KR" altLang="en-US" sz="900" dirty="0" smtClean="0"/>
              <a:t>포인트가 차감되며 입력하신 전화번호로 상품권이 발송됩니다</a:t>
            </a:r>
            <a:r>
              <a:rPr lang="en-US" altLang="ko-KR" sz="900" dirty="0" smtClean="0"/>
              <a:t>.</a:t>
            </a:r>
            <a:endParaRPr lang="en-US" altLang="ko-KR" sz="900" dirty="0"/>
          </a:p>
        </p:txBody>
      </p:sp>
      <p:cxnSp>
        <p:nvCxnSpPr>
          <p:cNvPr id="60" name="직선 연결선 59"/>
          <p:cNvCxnSpPr/>
          <p:nvPr/>
        </p:nvCxnSpPr>
        <p:spPr>
          <a:xfrm flipH="1">
            <a:off x="4383153" y="2650471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363521" y="2655667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442524" y="2703496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63" name="TextBox 62"/>
          <p:cNvSpPr txBox="1"/>
          <p:nvPr/>
        </p:nvSpPr>
        <p:spPr>
          <a:xfrm>
            <a:off x="4444503" y="2709310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smtClean="0"/>
              <a:t>확인</a:t>
            </a:r>
            <a:endParaRPr lang="en-US" altLang="ko-KR" sz="1050" b="1" dirty="0" smtClean="0"/>
          </a:p>
        </p:txBody>
      </p:sp>
      <p:sp>
        <p:nvSpPr>
          <p:cNvPr id="55" name="TextBox 54"/>
          <p:cNvSpPr txBox="1"/>
          <p:nvPr/>
        </p:nvSpPr>
        <p:spPr>
          <a:xfrm>
            <a:off x="877683" y="3020289"/>
            <a:ext cx="201272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sz="600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6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600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마일리지는</a:t>
            </a:r>
            <a:r>
              <a:rPr lang="ko-KR" altLang="en-US" sz="6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6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10000p </a:t>
            </a:r>
            <a:r>
              <a:rPr lang="ko-KR" altLang="en-US" sz="6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단위로만 사용이 가능합니다</a:t>
            </a:r>
            <a:r>
              <a:rPr lang="en-US" altLang="ko-KR" sz="6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r"/>
            <a:r>
              <a:rPr lang="en-US" altLang="ko-KR" sz="6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(ex. 10000p, 20000p </a:t>
            </a:r>
            <a:r>
              <a:rPr lang="ko-KR" altLang="en-US" sz="6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등</a:t>
            </a:r>
            <a:r>
              <a:rPr lang="en-US" altLang="ko-KR" sz="6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348338" y="4941168"/>
            <a:ext cx="418370" cy="222439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신청</a:t>
            </a:r>
            <a:endParaRPr lang="ko-KR" altLang="en-US" sz="8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27584" y="3284984"/>
            <a:ext cx="132686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상품권 선택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9" name="Text Box" descr="&lt;SmartSettings&gt;&lt;SmartResize anchorLeft=&quot;Absolute&quot; anchorTop=&quot;Absolute&quot; anchorRight=&quot;Absolute&quot; anchorBottom=&quot;None&quot; /&gt;&lt;/SmartSettings&gt;"/>
          <p:cNvSpPr/>
          <p:nvPr>
            <p:custDataLst>
              <p:tags r:id="rId1"/>
            </p:custDataLst>
          </p:nvPr>
        </p:nvSpPr>
        <p:spPr>
          <a:xfrm>
            <a:off x="956733" y="3545517"/>
            <a:ext cx="1733678" cy="22570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 smtClean="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  <a:cs typeface="Segoe UI" panose="020B0502040204020203" pitchFamily="34" charset="0"/>
              </a:rPr>
              <a:t>상품</a:t>
            </a:r>
            <a:r>
              <a:rPr lang="ko-KR" altLang="en-US" sz="800" dirty="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  <a:cs typeface="Segoe UI" panose="020B0502040204020203" pitchFamily="34" charset="0"/>
              </a:rPr>
              <a:t>권</a:t>
            </a:r>
            <a:r>
              <a:rPr lang="ko-KR" altLang="en-US" sz="800" dirty="0" smtClean="0">
                <a:solidFill>
                  <a:srgbClr val="5F5F5F"/>
                </a:solidFill>
                <a:latin typeface="나눔고딕" pitchFamily="50" charset="-127"/>
                <a:ea typeface="나눔고딕" pitchFamily="50" charset="-127"/>
                <a:cs typeface="Segoe UI" panose="020B0502040204020203" pitchFamily="34" charset="0"/>
              </a:rPr>
              <a:t>을 선택해주세요</a:t>
            </a:r>
            <a:endParaRPr lang="en-US" sz="800" dirty="0" smtClean="0">
              <a:solidFill>
                <a:srgbClr val="5F5F5F"/>
              </a:solidFill>
              <a:latin typeface="나눔고딕" pitchFamily="50" charset="-127"/>
              <a:ea typeface="나눔고딕" pitchFamily="50" charset="-127"/>
              <a:cs typeface="Segoe UI" panose="020B0502040204020203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27584" y="3828908"/>
            <a:ext cx="1035132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쿠폰 받을 전화번호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958679" y="4070659"/>
            <a:ext cx="444907" cy="22243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504860" y="4070659"/>
            <a:ext cx="640539" cy="22243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2245504" y="4070659"/>
            <a:ext cx="444907" cy="22243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318288" y="4093041"/>
            <a:ext cx="285751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-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058961" y="4086217"/>
            <a:ext cx="285751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 smtClean="0">
                <a:latin typeface="나눔고딕" pitchFamily="50" charset="-127"/>
                <a:ea typeface="나눔고딕" pitchFamily="50" charset="-127"/>
              </a:rPr>
              <a:t>-</a:t>
            </a:r>
          </a:p>
        </p:txBody>
      </p:sp>
      <p:grpSp>
        <p:nvGrpSpPr>
          <p:cNvPr id="87" name="Drop-Down Box (Expanded)" descr="&lt;SmartSettings&gt;&lt;SmartResize enabled=&quot;True&quot; minWidth=&quot;0&quot; minHeight=&quot;0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3689769" y="3803401"/>
            <a:ext cx="1851241" cy="756951"/>
            <a:chOff x="595685" y="1279932"/>
            <a:chExt cx="1368151" cy="919352"/>
          </a:xfrm>
        </p:grpSpPr>
        <p:grpSp>
          <p:nvGrpSpPr>
            <p:cNvPr id="88" name="Drop-Down Box"/>
            <p:cNvGrpSpPr/>
            <p:nvPr/>
          </p:nvGrpSpPr>
          <p:grpSpPr>
            <a:xfrm>
              <a:off x="595685" y="1279932"/>
              <a:ext cx="1368150" cy="274126"/>
              <a:chOff x="595685" y="1279932"/>
              <a:chExt cx="1368150" cy="274126"/>
            </a:xfrm>
          </p:grpSpPr>
          <p:sp>
            <p:nvSpPr>
              <p:cNvPr id="92" name="Text Box" descr="&lt;SmartSettings&gt;&lt;SmartResize anchorLeft=&quot;Absolute&quot; anchorTop=&quot;Absolute&quot; anchorRight=&quot;Absolute&quot; anchorBottom=&quot;None&quot; /&gt;&lt;/SmartSettings&gt;"/>
              <p:cNvSpPr/>
              <p:nvPr>
                <p:custDataLst>
                  <p:tags r:id="rId6"/>
                </p:custDataLst>
              </p:nvPr>
            </p:nvSpPr>
            <p:spPr>
              <a:xfrm>
                <a:off x="595685" y="1279932"/>
                <a:ext cx="1368150" cy="274126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256032" bIns="508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800" dirty="0" smtClean="0">
                    <a:solidFill>
                      <a:srgbClr val="5F5F5F"/>
                    </a:solidFill>
                    <a:latin typeface="나눔고딕" pitchFamily="50" charset="-127"/>
                    <a:ea typeface="나눔고딕" pitchFamily="50" charset="-127"/>
                    <a:cs typeface="Segoe UI" panose="020B0502040204020203" pitchFamily="34" charset="0"/>
                  </a:rPr>
                  <a:t>상품</a:t>
                </a:r>
                <a:r>
                  <a:rPr lang="ko-KR" altLang="en-US" sz="800" dirty="0">
                    <a:solidFill>
                      <a:srgbClr val="5F5F5F"/>
                    </a:solidFill>
                    <a:latin typeface="나눔고딕" pitchFamily="50" charset="-127"/>
                    <a:ea typeface="나눔고딕" pitchFamily="50" charset="-127"/>
                    <a:cs typeface="Segoe UI" panose="020B0502040204020203" pitchFamily="34" charset="0"/>
                  </a:rPr>
                  <a:t>권</a:t>
                </a:r>
                <a:r>
                  <a:rPr lang="ko-KR" altLang="en-US" sz="800" dirty="0" smtClean="0">
                    <a:solidFill>
                      <a:srgbClr val="5F5F5F"/>
                    </a:solidFill>
                    <a:latin typeface="나눔고딕" pitchFamily="50" charset="-127"/>
                    <a:ea typeface="나눔고딕" pitchFamily="50" charset="-127"/>
                    <a:cs typeface="Segoe UI" panose="020B0502040204020203" pitchFamily="34" charset="0"/>
                  </a:rPr>
                  <a:t>을 선택해주세요</a:t>
                </a:r>
                <a:endParaRPr lang="en-US" sz="800" dirty="0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93" name="Arrow Down" descr="&lt;SmartSettings&gt;&lt;SmartResize anchorLeft=&quot;None&quot; anchorTop=&quot;Absolute&quot; anchorRight=&quot;Absolute&quot; anchorBottom=&quot;None&quot; /&gt;&lt;/SmartSettings&gt;"/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 bwMode="auto">
              <a:xfrm rot="10800000" flipH="1">
                <a:off x="1878845" y="1395027"/>
                <a:ext cx="47305" cy="43939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no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89" name="Drop-Down Menu"/>
            <p:cNvGrpSpPr/>
            <p:nvPr/>
          </p:nvGrpSpPr>
          <p:grpSpPr>
            <a:xfrm>
              <a:off x="595685" y="1563809"/>
              <a:ext cx="1368151" cy="635475"/>
              <a:chOff x="595685" y="1563809"/>
              <a:chExt cx="1368151" cy="635475"/>
            </a:xfrm>
          </p:grpSpPr>
          <p:sp>
            <p:nvSpPr>
              <p:cNvPr id="90" name="Box" descr="&lt;SmartSettings&gt;&lt;SmartResize anchorLeft=&quot;Absolute&quot; anchorTop=&quot;Absolute&quot; anchorRight=&quot;Absolute&quot; anchorBottom=&quot;Absolute&quot; /&gt;&lt;/SmartSettings&gt;"/>
              <p:cNvSpPr/>
              <p:nvPr>
                <p:custDataLst>
                  <p:tags r:id="rId4"/>
                </p:custDataLst>
              </p:nvPr>
            </p:nvSpPr>
            <p:spPr>
              <a:xfrm>
                <a:off x="595685" y="1563809"/>
                <a:ext cx="1368151" cy="635475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91440" bIns="50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200"/>
                  </a:spcAft>
                </a:pPr>
                <a:r>
                  <a:rPr lang="ko-KR" altLang="en-US" sz="800" noProof="1" smtClean="0">
                    <a:solidFill>
                      <a:srgbClr val="5F5F5F"/>
                    </a:solidFill>
                    <a:latin typeface="나눔고딕" pitchFamily="50" charset="-127"/>
                    <a:ea typeface="나눔고딕" pitchFamily="50" charset="-127"/>
                    <a:cs typeface="Segoe UI" panose="020B0502040204020203" pitchFamily="34" charset="0"/>
                  </a:rPr>
                  <a:t>티머니 상품권</a:t>
                </a:r>
                <a:endParaRPr lang="en-US" altLang="ko-KR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800" noProof="1" smtClean="0">
                    <a:solidFill>
                      <a:srgbClr val="5F5F5F"/>
                    </a:solidFill>
                    <a:latin typeface="나눔고딕" pitchFamily="50" charset="-127"/>
                    <a:ea typeface="나눔고딕" pitchFamily="50" charset="-127"/>
                    <a:cs typeface="Segoe UI" panose="020B0502040204020203" pitchFamily="34" charset="0"/>
                  </a:rPr>
                  <a:t>해피머니 상품권</a:t>
                </a:r>
                <a:endParaRPr lang="en-US" altLang="ko-KR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endParaRPr>
              </a:p>
              <a:p>
                <a:pPr>
                  <a:spcAft>
                    <a:spcPts val="200"/>
                  </a:spcAft>
                </a:pPr>
                <a:r>
                  <a:rPr lang="ko-KR" altLang="en-US" sz="800" noProof="1" smtClean="0">
                    <a:solidFill>
                      <a:srgbClr val="5F5F5F"/>
                    </a:solidFill>
                    <a:latin typeface="나눔고딕" pitchFamily="50" charset="-127"/>
                    <a:ea typeface="나눔고딕" pitchFamily="50" charset="-127"/>
                    <a:cs typeface="Segoe UI" panose="020B0502040204020203" pitchFamily="34" charset="0"/>
                  </a:rPr>
                  <a:t>도서</a:t>
                </a:r>
                <a:r>
                  <a:rPr lang="en-US" altLang="ko-KR" sz="800" noProof="1" smtClean="0">
                    <a:solidFill>
                      <a:srgbClr val="5F5F5F"/>
                    </a:solidFill>
                    <a:latin typeface="나눔고딕" pitchFamily="50" charset="-127"/>
                    <a:ea typeface="나눔고딕" pitchFamily="50" charset="-127"/>
                    <a:cs typeface="Segoe UI" panose="020B0502040204020203" pitchFamily="34" charset="0"/>
                  </a:rPr>
                  <a:t>/</a:t>
                </a:r>
                <a:r>
                  <a:rPr lang="ko-KR" altLang="en-US" sz="800" noProof="1" smtClean="0">
                    <a:solidFill>
                      <a:srgbClr val="5F5F5F"/>
                    </a:solidFill>
                    <a:latin typeface="나눔고딕" pitchFamily="50" charset="-127"/>
                    <a:ea typeface="나눔고딕" pitchFamily="50" charset="-127"/>
                    <a:cs typeface="Segoe UI" panose="020B0502040204020203" pitchFamily="34" charset="0"/>
                  </a:rPr>
                  <a:t>문화상품권</a:t>
                </a:r>
                <a:endParaRPr lang="en-US" sz="800" noProof="1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91" name="Selection Overlay" descr="&lt;SmartSettings&gt;&lt;SmartResize anchorLeft=&quot;Absolute&quot; anchorTop=&quot;Absolute&quot; anchorRight=&quot;Absolute&quot; anchorBottom=&quot;None&quot; /&gt;&lt;/SmartSettings&gt;"/>
              <p:cNvSpPr/>
              <p:nvPr>
                <p:custDataLst>
                  <p:tags r:id="rId5"/>
                </p:custDataLst>
              </p:nvPr>
            </p:nvSpPr>
            <p:spPr>
              <a:xfrm>
                <a:off x="595685" y="1790146"/>
                <a:ext cx="1368151" cy="201216"/>
              </a:xfrm>
              <a:prstGeom prst="rect">
                <a:avLst/>
              </a:prstGeom>
              <a:solidFill>
                <a:srgbClr val="5B9BD5">
                  <a:alpha val="21961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 smtClean="0">
                  <a:solidFill>
                    <a:srgbClr val="5F5F5F"/>
                  </a:solidFill>
                  <a:latin typeface="나눔고딕" pitchFamily="50" charset="-127"/>
                  <a:ea typeface="나눔고딕" pitchFamily="50" charset="-127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03" name="Arrow Down" descr="&lt;SmartSettings&gt;&lt;SmartResize anchorLeft=&quot;None&quot; anchorTop=&quot;None&quot; anchorRight=&quot;Absolute&quot; anchorBottom=&quot;None&quot; /&gt;&lt;/SmartSettings&gt;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 flipH="1">
            <a:off x="2510818" y="3632324"/>
            <a:ext cx="64008" cy="36177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solidFill>
            <a:srgbClr val="FFFFFF"/>
          </a:solidFill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827584" y="4365684"/>
            <a:ext cx="1035132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요청사항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963500" y="4581128"/>
            <a:ext cx="1726911" cy="22243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837064" y="30135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5</a:t>
            </a:r>
            <a:endParaRPr lang="ko-KR" altLang="en-US" sz="700" dirty="0"/>
          </a:p>
        </p:txBody>
      </p:sp>
      <p:sp>
        <p:nvSpPr>
          <p:cNvPr id="107" name="타원 106"/>
          <p:cNvSpPr/>
          <p:nvPr/>
        </p:nvSpPr>
        <p:spPr>
          <a:xfrm>
            <a:off x="824309" y="346138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56" name="타원 55"/>
          <p:cNvSpPr/>
          <p:nvPr/>
        </p:nvSpPr>
        <p:spPr>
          <a:xfrm>
            <a:off x="3596243" y="367768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6</a:t>
            </a:r>
            <a:endParaRPr lang="ko-KR" altLang="en-US" sz="700" dirty="0"/>
          </a:p>
        </p:txBody>
      </p:sp>
      <p:sp>
        <p:nvSpPr>
          <p:cNvPr id="58" name="타원 57"/>
          <p:cNvSpPr/>
          <p:nvPr/>
        </p:nvSpPr>
        <p:spPr>
          <a:xfrm>
            <a:off x="2229114" y="486761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9</a:t>
            </a:r>
            <a:endParaRPr lang="ko-KR" altLang="en-US" sz="700" dirty="0"/>
          </a:p>
        </p:txBody>
      </p:sp>
      <p:sp>
        <p:nvSpPr>
          <p:cNvPr id="57" name="타원 56"/>
          <p:cNvSpPr/>
          <p:nvPr/>
        </p:nvSpPr>
        <p:spPr>
          <a:xfrm>
            <a:off x="837064" y="452148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8</a:t>
            </a:r>
            <a:endParaRPr lang="ko-KR" altLang="en-US" sz="700" dirty="0"/>
          </a:p>
        </p:txBody>
      </p:sp>
      <p:sp>
        <p:nvSpPr>
          <p:cNvPr id="66" name="타원 65"/>
          <p:cNvSpPr/>
          <p:nvPr/>
        </p:nvSpPr>
        <p:spPr>
          <a:xfrm>
            <a:off x="824309" y="40103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7</a:t>
            </a:r>
            <a:endParaRPr lang="ko-KR" altLang="en-US" sz="700" dirty="0"/>
          </a:p>
        </p:txBody>
      </p:sp>
      <p:sp>
        <p:nvSpPr>
          <p:cNvPr id="59" name="타원 58"/>
          <p:cNvSpPr/>
          <p:nvPr/>
        </p:nvSpPr>
        <p:spPr>
          <a:xfrm>
            <a:off x="3362330" y="154723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10</a:t>
            </a:r>
            <a:endParaRPr lang="ko-KR" altLang="en-US" sz="700" dirty="0"/>
          </a:p>
        </p:txBody>
      </p:sp>
      <p:cxnSp>
        <p:nvCxnSpPr>
          <p:cNvPr id="64" name="꺾인 연결선 63"/>
          <p:cNvCxnSpPr>
            <a:stCxn id="79" idx="3"/>
          </p:cNvCxnSpPr>
          <p:nvPr/>
        </p:nvCxnSpPr>
        <p:spPr>
          <a:xfrm>
            <a:off x="2690411" y="3658368"/>
            <a:ext cx="995832" cy="25788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755576" y="1618248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ko-KR" altLang="en-US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마일리지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물품 신청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683568" y="1609343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755576" y="2227113"/>
            <a:ext cx="218892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824309" y="1978717"/>
            <a:ext cx="999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algn="ctr"/>
            <a:r>
              <a:rPr lang="ko-KR" altLang="en-US" sz="900" b="0" dirty="0" smtClean="0"/>
              <a:t>자전거 </a:t>
            </a:r>
            <a:r>
              <a:rPr lang="ko-KR" altLang="en-US" sz="900" b="0" dirty="0" err="1" smtClean="0"/>
              <a:t>마일리지</a:t>
            </a:r>
            <a:endParaRPr lang="ko-KR" altLang="en-US" sz="900" b="0" dirty="0"/>
          </a:p>
        </p:txBody>
      </p:sp>
      <p:sp>
        <p:nvSpPr>
          <p:cNvPr id="72" name="TextBox 71"/>
          <p:cNvSpPr txBox="1"/>
          <p:nvPr/>
        </p:nvSpPr>
        <p:spPr>
          <a:xfrm>
            <a:off x="1870499" y="1978717"/>
            <a:ext cx="9990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900" b="1"/>
            </a:lvl1pPr>
          </a:lstStyle>
          <a:p>
            <a:r>
              <a:rPr lang="ko-KR" altLang="en-US" dirty="0" err="1" smtClean="0"/>
              <a:t>환승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마일리지</a:t>
            </a:r>
            <a:endParaRPr lang="ko-KR" altLang="en-US" dirty="0"/>
          </a:p>
        </p:txBody>
      </p:sp>
      <p:cxnSp>
        <p:nvCxnSpPr>
          <p:cNvPr id="73" name="직선 연결선 72"/>
          <p:cNvCxnSpPr/>
          <p:nvPr/>
        </p:nvCxnSpPr>
        <p:spPr>
          <a:xfrm>
            <a:off x="1943800" y="2227113"/>
            <a:ext cx="8280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/>
          <p:cNvSpPr/>
          <p:nvPr/>
        </p:nvSpPr>
        <p:spPr>
          <a:xfrm>
            <a:off x="633041" y="156937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1</a:t>
            </a:r>
            <a:endParaRPr lang="ko-KR" altLang="en-US" sz="700" dirty="0"/>
          </a:p>
        </p:txBody>
      </p:sp>
      <p:sp>
        <p:nvSpPr>
          <p:cNvPr id="75" name="타원 74"/>
          <p:cNvSpPr/>
          <p:nvPr/>
        </p:nvSpPr>
        <p:spPr>
          <a:xfrm>
            <a:off x="771279" y="198884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113" name="TextBox 112"/>
          <p:cNvSpPr txBox="1"/>
          <p:nvPr/>
        </p:nvSpPr>
        <p:spPr>
          <a:xfrm>
            <a:off x="996897" y="2277452"/>
            <a:ext cx="1693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환</a:t>
            </a:r>
            <a:r>
              <a:rPr lang="ko-KR" altLang="en-US" sz="800" b="1" dirty="0" err="1">
                <a:latin typeface="나눔고딕" pitchFamily="50" charset="-127"/>
                <a:ea typeface="나눔고딕" pitchFamily="50" charset="-127"/>
              </a:rPr>
              <a:t>승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대중교</a:t>
            </a:r>
            <a:r>
              <a:rPr lang="ko-KR" altLang="en-US" sz="800" b="1" dirty="0">
                <a:latin typeface="나눔고딕" pitchFamily="50" charset="-127"/>
                <a:ea typeface="나눔고딕" pitchFamily="50" charset="-127"/>
              </a:rPr>
              <a:t>통</a:t>
            </a:r>
            <a:r>
              <a:rPr lang="en-US" altLang="ko-KR" sz="800" b="1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 물품 신청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1909318" y="2519318"/>
            <a:ext cx="7184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25,010 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P</a:t>
            </a:r>
            <a:endParaRPr lang="ko-KR" altLang="en-US" sz="1100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841139" y="2536684"/>
            <a:ext cx="994695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총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: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23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059832" y="809756"/>
            <a:ext cx="2664296" cy="585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직사각형 145"/>
          <p:cNvSpPr/>
          <p:nvPr/>
        </p:nvSpPr>
        <p:spPr>
          <a:xfrm>
            <a:off x="1424695" y="2132856"/>
            <a:ext cx="763813" cy="22882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홍길동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884976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Info-modify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275043"/>
              </p:ext>
            </p:extLst>
          </p:nvPr>
        </p:nvGraphicFramePr>
        <p:xfrm>
          <a:off x="5364089" y="758276"/>
          <a:ext cx="3816424" cy="6294120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8164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회원정보 변경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일반 회원가입 시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기존 회원가입 시 작성했던 데이터 들어가 있는 상태로 노출되어</a:t>
                      </a:r>
                      <a:endParaRPr kumimoji="0" lang="en-US" altLang="ko-KR" sz="1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입력창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클릭 시 수정이 가능함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아이디 제외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[option]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돌아감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이름 표시 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아이디 표시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수정 불가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 변경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오른쪽 페이지로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휴대폰 번호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인증번호 요청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해당 휴대폰 번호로 인증번호 발송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인증번호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입력창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숫자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키패드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인증번호 확인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결과에 따라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9)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문구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8)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클릭 시 결과에 따라 텍스트 표시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이미 가입된 휴대폰인 경우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이미 가입된 휴대폰 번호입니다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인증번호가 올바르지 않은 경우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인증번호가 일치하지 않습니다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인증번호가 올바른 경우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인증번호가 확인되었습니다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10)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이메일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주소 표시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11)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주소 표시 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12)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우편번호 검색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우편번호 찾기 창 팝업    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                  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</a:rPr>
                        <a:t>[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</a:rPr>
                        <a:t>postcode_road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</a:rPr>
                        <a:t>]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</a:rPr>
                        <a:t>팝업창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</a:rPr>
                        <a:t>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13)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상세 주소 영역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편집 가능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14)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저장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회원정보 저장됨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15)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회원등급 표시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정회원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=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16)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후원회원 표시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관리자가 수기 등록한 후원회원일 경우만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17(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탈퇴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17-1)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17-1)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취소버튼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닫음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      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확인버튼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계정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데이터 삭제되며 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       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탈퇴처리가 완료되었습니다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토스트 메시지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      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이후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[join]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이동함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521469" y="168599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회원정보 변경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31469" y="164851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49461" y="167708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257144" y="1700808"/>
            <a:ext cx="514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저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장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591271" y="3140968"/>
            <a:ext cx="1356723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01012345678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591271" y="3429000"/>
            <a:ext cx="1356723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인증번호 입력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611560" y="4072823"/>
            <a:ext cx="1891776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abcd1234@gmail.com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614067" y="4621939"/>
            <a:ext cx="604235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10258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1287292" y="4621937"/>
            <a:ext cx="697725" cy="246221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우편번호 검색</a:t>
            </a:r>
            <a:endParaRPr lang="ko-KR" altLang="en-US" sz="8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614067" y="4946435"/>
            <a:ext cx="1891776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서울시 마포구 상암동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2" name="타원 141"/>
          <p:cNvSpPr/>
          <p:nvPr/>
        </p:nvSpPr>
        <p:spPr>
          <a:xfrm>
            <a:off x="539481" y="455547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611560" y="5242211"/>
            <a:ext cx="1891776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123-1 AA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빌딩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102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47" name="Picture 2" descr="https://case.edu/medicine/admissions/media/school-of-medicine/admissions/classpro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56817"/>
            <a:ext cx="695450" cy="70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12" descr="http://www.clipartbest.com/cliparts/ace/Kjx/aceKjxkc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82201"/>
            <a:ext cx="311508" cy="26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직사각형 148"/>
          <p:cNvSpPr/>
          <p:nvPr/>
        </p:nvSpPr>
        <p:spPr>
          <a:xfrm>
            <a:off x="1352687" y="2370480"/>
            <a:ext cx="1030187" cy="22882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ID : abcd1234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1980467" y="3141601"/>
            <a:ext cx="697725" cy="246221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인증번호 요청</a:t>
            </a:r>
            <a:endParaRPr lang="ko-KR" altLang="en-US" sz="8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1411047" y="2607998"/>
            <a:ext cx="763813" cy="246221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비밀번호 변경</a:t>
            </a:r>
            <a:endParaRPr lang="ko-KR" altLang="en-US" sz="8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547586" y="3832828"/>
            <a:ext cx="1693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이메일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547586" y="4365104"/>
            <a:ext cx="1693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주소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556891" y="2924944"/>
            <a:ext cx="1693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휴대폰 번호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0" name="타원 159"/>
          <p:cNvSpPr/>
          <p:nvPr/>
        </p:nvSpPr>
        <p:spPr>
          <a:xfrm>
            <a:off x="1284450" y="20682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3" name="타원 172"/>
          <p:cNvSpPr/>
          <p:nvPr/>
        </p:nvSpPr>
        <p:spPr>
          <a:xfrm>
            <a:off x="1270802" y="264110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827584" y="3713501"/>
            <a:ext cx="1872208" cy="14754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인증번호가 일치하지 않습니다</a:t>
            </a:r>
            <a:r>
              <a:rPr lang="en-US" altLang="ko-KR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284450" y="23551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412142" y="310004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950485" y="305038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34067" y="341678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094569" y="36972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500609" y="406792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500609" y="527532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980467" y="3437495"/>
            <a:ext cx="697725" cy="246221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인증번호 확</a:t>
            </a:r>
            <a:r>
              <a:rPr lang="ko-KR" altLang="en-US" sz="800" dirty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인</a:t>
            </a:r>
          </a:p>
        </p:txBody>
      </p:sp>
      <p:sp>
        <p:nvSpPr>
          <p:cNvPr id="51" name="타원 50"/>
          <p:cNvSpPr/>
          <p:nvPr/>
        </p:nvSpPr>
        <p:spPr>
          <a:xfrm>
            <a:off x="1869187" y="335285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226077" y="453193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2149469" y="170383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144775" y="2392201"/>
            <a:ext cx="180000" cy="180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정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086558" y="227163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192536" y="2606131"/>
            <a:ext cx="442648" cy="246221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탈퇴</a:t>
            </a:r>
            <a:endParaRPr lang="ko-KR" altLang="en-US" sz="8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763559" y="3052718"/>
            <a:ext cx="1343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 smtClean="0">
                <a:latin typeface="나눔고딕" pitchFamily="50" charset="-127"/>
                <a:ea typeface="나눔고딕" pitchFamily="50" charset="-127"/>
              </a:rPr>
              <a:t>환승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인증 완료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640993" y="2333690"/>
            <a:ext cx="10693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smtClean="0"/>
              <a:t>성공확률 </a:t>
            </a:r>
            <a:r>
              <a:rPr lang="en-US" altLang="ko-KR" sz="900" b="1" dirty="0" smtClean="0"/>
              <a:t>50%</a:t>
            </a:r>
            <a:endParaRPr lang="ko-KR" altLang="en-US" sz="900" b="1" dirty="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3065981" y="1951166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3356522" y="2068083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탈퇴 안내</a:t>
            </a:r>
            <a:endParaRPr lang="ko-KR" altLang="en-US" sz="11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3167150" y="2419934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탈퇴하시면 지금까지의 기록</a:t>
            </a:r>
            <a:r>
              <a:rPr lang="en-US" altLang="ko-KR" sz="900" dirty="0" smtClean="0"/>
              <a:t>, </a:t>
            </a:r>
            <a:r>
              <a:rPr lang="ko-KR" altLang="en-US" sz="900" dirty="0" err="1" smtClean="0"/>
              <a:t>마일리지가</a:t>
            </a:r>
            <a:r>
              <a:rPr lang="ko-KR" altLang="en-US" sz="900" dirty="0" smtClean="0"/>
              <a:t> 모두 삭제되며 복구할 수 없습니다</a:t>
            </a:r>
            <a:r>
              <a:rPr lang="en-US" altLang="ko-KR" sz="900" dirty="0" smtClean="0"/>
              <a:t>. </a:t>
            </a:r>
            <a:r>
              <a:rPr lang="ko-KR" altLang="en-US" sz="900" dirty="0" smtClean="0"/>
              <a:t>탈퇴하시겠습니까</a:t>
            </a:r>
            <a:r>
              <a:rPr lang="en-US" altLang="ko-KR" sz="900" dirty="0" smtClean="0"/>
              <a:t>?</a:t>
            </a:r>
            <a:endParaRPr lang="en-US" altLang="ko-KR" sz="900" dirty="0"/>
          </a:p>
        </p:txBody>
      </p:sp>
      <p:cxnSp>
        <p:nvCxnSpPr>
          <p:cNvPr id="75" name="직선 연결선 74"/>
          <p:cNvCxnSpPr>
            <a:endCxn id="72" idx="2"/>
          </p:cNvCxnSpPr>
          <p:nvPr/>
        </p:nvCxnSpPr>
        <p:spPr>
          <a:xfrm flipH="1">
            <a:off x="4093278" y="2979894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3073646" y="2985090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152649" y="3032919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78" name="TextBox 77"/>
          <p:cNvSpPr txBox="1"/>
          <p:nvPr/>
        </p:nvSpPr>
        <p:spPr>
          <a:xfrm>
            <a:off x="4154628" y="3038733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sp>
        <p:nvSpPr>
          <p:cNvPr id="79" name="타원 78"/>
          <p:cNvSpPr/>
          <p:nvPr/>
        </p:nvSpPr>
        <p:spPr>
          <a:xfrm>
            <a:off x="2987824" y="1888083"/>
            <a:ext cx="290479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17-1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2117638" y="2397776"/>
            <a:ext cx="654162" cy="180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후원</a:t>
            </a:r>
            <a:endParaRPr lang="ko-KR" altLang="en-US" sz="7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2545184" y="226740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53400" y="2332406"/>
            <a:ext cx="164298" cy="1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타원 59"/>
          <p:cNvSpPr/>
          <p:nvPr/>
        </p:nvSpPr>
        <p:spPr>
          <a:xfrm>
            <a:off x="2530392" y="257648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969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/>
          <p:cNvSpPr/>
          <p:nvPr/>
        </p:nvSpPr>
        <p:spPr>
          <a:xfrm>
            <a:off x="3059832" y="857472"/>
            <a:ext cx="2664296" cy="585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직사각형 145"/>
          <p:cNvSpPr/>
          <p:nvPr/>
        </p:nvSpPr>
        <p:spPr>
          <a:xfrm>
            <a:off x="1475656" y="2132856"/>
            <a:ext cx="763813" cy="22882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홍길동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034051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Info-</a:t>
                      </a:r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modify_sns</a:t>
                      </a:r>
                      <a:endParaRPr lang="en-US" altLang="ko-KR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414726"/>
              </p:ext>
            </p:extLst>
          </p:nvPr>
        </p:nvGraphicFramePr>
        <p:xfrm>
          <a:off x="5220072" y="758276"/>
          <a:ext cx="3960440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9604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회원정보 변경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기존회원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SNS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회원으로 가입한 경우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기존 회원가입 시 작성했던 데이터 들어가 있는 상태로 노출되어 </a:t>
                      </a:r>
                      <a:r>
                        <a:rPr kumimoji="0" lang="ko-KR" altLang="en-US" sz="1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입력창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클릭 시 수정이 가능함</a:t>
                      </a: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[option]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돌아감</a:t>
                      </a: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이름 표시 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아이디 표시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수정 불가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 변경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change_pw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정회원 인증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[info-</a:t>
                      </a:r>
                      <a:r>
                        <a:rPr kumimoji="0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modify_sms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이메일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주소 표시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우편번호 표시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8)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에서 설정한 우편번호 자동 기입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우편번호 검색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우편번호 찾기 창 팝업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</a:rPr>
                        <a:t>[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</a:rPr>
                        <a:t>postcode_road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</a:rPr>
                        <a:t>]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</a:rPr>
                        <a:t>팝업창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itchFamily="34" charset="0"/>
                        </a:rPr>
                        <a:t> 노출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상세 주소 영역 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상세 주소 영역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2 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수정가능함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저장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회원정보 저장되며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[option]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회원등급 표시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준회원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=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준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SMS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인증을 받으면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‘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’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으로 변경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-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준회원 기준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기존 회원 가입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SNS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회원 가입으로 가입하여 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SMS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인증을 받지 않은 회원을 준회원이라고 함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13)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탈퇴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13-1)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13-1)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취소버튼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팝업창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닫음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       확인버튼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계정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데이터 삭제되며 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       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탈퇴처리가 완료되었습니다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토스트 메시지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      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이후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[join]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이동함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528293" y="1685993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회원정보 변경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38293" y="164851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56285" y="1677088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263968" y="1700808"/>
            <a:ext cx="514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저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장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661493" y="4029035"/>
            <a:ext cx="1891776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abcd1234@gmail.com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664000" y="4578151"/>
            <a:ext cx="604235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10258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1337225" y="4578149"/>
            <a:ext cx="697725" cy="246221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우편번호 검색</a:t>
            </a:r>
            <a:endParaRPr lang="ko-KR" altLang="en-US" sz="8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664000" y="4902647"/>
            <a:ext cx="1891776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서울시 마포구 상암동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661493" y="5198423"/>
            <a:ext cx="1891776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123-1 AA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빌딩 </a:t>
            </a:r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102</a:t>
            </a:r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호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47" name="Picture 2" descr="https://case.edu/medicine/admissions/media/school-of-medicine/admissions/classprofil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61" y="2056817"/>
            <a:ext cx="695450" cy="70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12" descr="http://www.clipartbest.com/cliparts/ace/Kjx/aceKjxkc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69" y="2482201"/>
            <a:ext cx="311508" cy="26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직사각형 148"/>
          <p:cNvSpPr/>
          <p:nvPr/>
        </p:nvSpPr>
        <p:spPr>
          <a:xfrm>
            <a:off x="1403648" y="2370480"/>
            <a:ext cx="1030187" cy="22882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ID : abcd1234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1462008" y="2607998"/>
            <a:ext cx="763813" cy="246221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비밀번호 변경</a:t>
            </a:r>
            <a:endParaRPr lang="ko-KR" altLang="en-US" sz="8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597519" y="3789040"/>
            <a:ext cx="1693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 smtClean="0">
                <a:latin typeface="나눔고딕" pitchFamily="50" charset="-127"/>
                <a:ea typeface="나눔고딕" pitchFamily="50" charset="-127"/>
              </a:rPr>
              <a:t>이메일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597519" y="4321316"/>
            <a:ext cx="1693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주소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0" name="타원 159"/>
          <p:cNvSpPr/>
          <p:nvPr/>
        </p:nvSpPr>
        <p:spPr>
          <a:xfrm>
            <a:off x="1335411" y="20682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3" name="타원 172"/>
          <p:cNvSpPr/>
          <p:nvPr/>
        </p:nvSpPr>
        <p:spPr>
          <a:xfrm>
            <a:off x="1335411" y="264110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335411" y="23551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546305" y="394988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597519" y="45198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597519" y="486546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286065" y="451168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83568" y="3068960"/>
            <a:ext cx="1785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현재 회원님은 준회원입니다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마일리지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 신청</a:t>
            </a:r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등의 메뉴를 이용하려면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SMS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정회원 인증이 필요합니다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801018" y="3526368"/>
            <a:ext cx="682272" cy="246221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7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정회원 인증</a:t>
            </a:r>
            <a:endParaRPr lang="ko-KR" altLang="en-US" sz="7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2173968" y="173851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711018" y="344062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597519" y="517771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2227519" y="2392201"/>
            <a:ext cx="180000" cy="180000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준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2370669" y="230489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2243497" y="2606131"/>
            <a:ext cx="442648" cy="246221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탈퇴</a:t>
            </a:r>
            <a:endParaRPr lang="ko-KR" altLang="en-US" sz="8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2556121" y="250930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3065981" y="1951166"/>
            <a:ext cx="2054594" cy="1409329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3356522" y="2068083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/>
              <a:t>탈퇴 안내</a:t>
            </a:r>
            <a:endParaRPr lang="ko-KR" altLang="en-US" sz="1100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3167150" y="2419934"/>
            <a:ext cx="18722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탈퇴하시면 지금까지의 기록</a:t>
            </a:r>
            <a:r>
              <a:rPr lang="en-US" altLang="ko-KR" sz="900" dirty="0" smtClean="0"/>
              <a:t>, </a:t>
            </a:r>
            <a:r>
              <a:rPr lang="ko-KR" altLang="en-US" sz="900" dirty="0" err="1" smtClean="0"/>
              <a:t>마일리지가</a:t>
            </a:r>
            <a:r>
              <a:rPr lang="ko-KR" altLang="en-US" sz="900" dirty="0" smtClean="0"/>
              <a:t> 모두 삭제되며 복구할 수 없습니다</a:t>
            </a:r>
            <a:r>
              <a:rPr lang="en-US" altLang="ko-KR" sz="900" dirty="0" smtClean="0"/>
              <a:t>. </a:t>
            </a:r>
            <a:r>
              <a:rPr lang="ko-KR" altLang="en-US" sz="900" dirty="0" smtClean="0"/>
              <a:t>탈퇴하시겠습니까</a:t>
            </a:r>
            <a:r>
              <a:rPr lang="en-US" altLang="ko-KR" sz="900" dirty="0" smtClean="0"/>
              <a:t>?</a:t>
            </a:r>
            <a:endParaRPr lang="en-US" altLang="ko-KR" sz="900" dirty="0"/>
          </a:p>
        </p:txBody>
      </p:sp>
      <p:sp>
        <p:nvSpPr>
          <p:cNvPr id="85" name="TextBox 84"/>
          <p:cNvSpPr txBox="1"/>
          <p:nvPr/>
        </p:nvSpPr>
        <p:spPr>
          <a:xfrm>
            <a:off x="3152649" y="3032919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취소</a:t>
            </a:r>
            <a:endParaRPr lang="en-US" altLang="ko-KR" sz="1050" b="1" dirty="0" smtClean="0"/>
          </a:p>
        </p:txBody>
      </p:sp>
      <p:sp>
        <p:nvSpPr>
          <p:cNvPr id="86" name="TextBox 85"/>
          <p:cNvSpPr txBox="1"/>
          <p:nvPr/>
        </p:nvSpPr>
        <p:spPr>
          <a:xfrm>
            <a:off x="4154628" y="3038733"/>
            <a:ext cx="8592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/>
              <a:t>확</a:t>
            </a:r>
            <a:r>
              <a:rPr lang="ko-KR" altLang="en-US" sz="1050" b="1" dirty="0"/>
              <a:t>인</a:t>
            </a:r>
            <a:endParaRPr lang="en-US" altLang="ko-KR" sz="1050" b="1" dirty="0" smtClean="0"/>
          </a:p>
        </p:txBody>
      </p:sp>
      <p:sp>
        <p:nvSpPr>
          <p:cNvPr id="87" name="타원 86"/>
          <p:cNvSpPr/>
          <p:nvPr/>
        </p:nvSpPr>
        <p:spPr>
          <a:xfrm>
            <a:off x="2987824" y="1888083"/>
            <a:ext cx="290479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13-1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8" name="직선 연결선 87"/>
          <p:cNvCxnSpPr/>
          <p:nvPr/>
        </p:nvCxnSpPr>
        <p:spPr>
          <a:xfrm flipH="1">
            <a:off x="4093278" y="2979894"/>
            <a:ext cx="439" cy="3806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3073646" y="2985090"/>
            <a:ext cx="2054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95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027289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kumimoji="0" lang="en-US" altLang="ko-KR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info-</a:t>
                      </a:r>
                      <a:r>
                        <a:rPr kumimoji="0" lang="en-US" altLang="ko-KR" sz="11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modify_sms</a:t>
                      </a:r>
                      <a:endParaRPr lang="en-US" altLang="ko-KR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101446"/>
              </p:ext>
            </p:extLst>
          </p:nvPr>
        </p:nvGraphicFramePr>
        <p:xfrm>
          <a:off x="5148064" y="758276"/>
          <a:ext cx="393243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9324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정회원 인증페이지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(SMS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뒤로 버튼 클릭 시 이전 페이지로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휴대폰 번호 입력 창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인증번호 요청 버튼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해당 휴대폰 번호로 인증번호 발송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인증번호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입력창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182563" marR="0" indent="-182563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인증번호 확인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결과에 따라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영역에 텍스트 노출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6) 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인증번호 결과에 따라 텍스트 표시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이미 가입된 휴대폰인 경우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이미 가입된 휴대폰 번호입니다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인증번호가 올바르지 않은 경우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인증번호가 일치하지 않습니다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인증번호가 올바른 경우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인증번호가 확인되었습니다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7)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저장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저장되며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인증이 완료되었습니다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          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토스트 메시지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노출 후 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Info-modify]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           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Info-modify] 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페이지에서 회원등급 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“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정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”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으로 </a:t>
                      </a:r>
                      <a:endParaRPr lang="en-US" altLang="ko-KR" sz="1000" b="0" kern="1200" dirty="0" smtClean="0">
                        <a:solidFill>
                          <a:sysClr val="windowText" lastClr="000000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             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변경됨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829825" y="2970112"/>
            <a:ext cx="1356723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01012345678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29825" y="3258144"/>
            <a:ext cx="1356723" cy="24622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인증번호 입력</a:t>
            </a:r>
            <a:endParaRPr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219021" y="2970745"/>
            <a:ext cx="697725" cy="246221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인증번호 요청</a:t>
            </a:r>
            <a:endParaRPr lang="ko-KR" altLang="en-US" sz="8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95445" y="2754088"/>
            <a:ext cx="1693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atin typeface="나눔고딕" pitchFamily="50" charset="-127"/>
                <a:ea typeface="나눔고딕" pitchFamily="50" charset="-127"/>
              </a:rPr>
              <a:t>휴대폰 번호</a:t>
            </a:r>
            <a:endParaRPr lang="ko-KR" altLang="en-US" sz="8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66138" y="3542645"/>
            <a:ext cx="1872208" cy="14754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인증번호가 일치하지 않습니다</a:t>
            </a:r>
            <a:r>
              <a:rPr lang="en-US" altLang="ko-KR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55576" y="1603371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   정회원 인증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665576" y="156588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83568" y="1594466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491251" y="1618186"/>
            <a:ext cx="514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저장</a:t>
            </a:r>
            <a:endParaRPr lang="ko-KR" altLang="en-US" sz="1050" b="1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328186" y="354264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51072" y="2050234"/>
            <a:ext cx="1785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정회원 인증을 위해서는 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SMS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인증이</a:t>
            </a:r>
            <a:endParaRPr lang="en-US" altLang="ko-KR" sz="8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필요합니다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사용하고 있는 휴대폰 번호를 입력해주세요</a:t>
            </a:r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59" name="타원 58"/>
          <p:cNvSpPr/>
          <p:nvPr/>
        </p:nvSpPr>
        <p:spPr>
          <a:xfrm>
            <a:off x="705445" y="286181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2123728" y="286181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726711" y="320974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2401251" y="160337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219021" y="3258143"/>
            <a:ext cx="697725" cy="246221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/>
            <a:r>
              <a:rPr lang="ko-KR" altLang="en-US" sz="8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인증번호 확</a:t>
            </a:r>
            <a:r>
              <a:rPr lang="ko-KR" altLang="en-US" sz="800" dirty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인</a:t>
            </a:r>
          </a:p>
        </p:txBody>
      </p:sp>
      <p:sp>
        <p:nvSpPr>
          <p:cNvPr id="62" name="타원 61"/>
          <p:cNvSpPr/>
          <p:nvPr/>
        </p:nvSpPr>
        <p:spPr>
          <a:xfrm>
            <a:off x="2129021" y="320974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468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476465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change_pw</a:t>
                      </a:r>
                      <a:endParaRPr lang="en-US" altLang="ko-KR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839054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패스워드 변경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버튼 클릭 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[info-modify]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현재 비밀번호 입력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현재 비밀번호가 틀린 경우 텍스트 표시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비밀번호가 일치하지 않습니다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 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새로운 비밀번호 입력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새로운 비밀번호 재입력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확인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arabicParenR"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 값에 따라 텍스트 표시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현재 비밀번호가 틀린 경우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비밀번호가 일치하지 않습니다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-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새 비밀번호와 새 비밀번호 확인 값이 다를 경우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“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비밀번호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       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가 일치하지 않습니다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.”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7)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저장 버튼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 시 저장되며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[info-modify]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Arial" pitchFamily="34" charset="0"/>
                        <a:buNone/>
                      </a:pP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755576" y="1606627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      비밀번호 변경</a:t>
            </a:r>
            <a:endParaRPr lang="ko-KR" altLang="en-US" sz="105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83568" y="1597722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73168" y="1621442"/>
            <a:ext cx="514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저장</a:t>
            </a:r>
            <a:endParaRPr lang="ko-KR" altLang="en-US" sz="1050" b="1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43608" y="4111370"/>
            <a:ext cx="1872208" cy="14754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비밀번호가 일치하지 않습니다</a:t>
            </a:r>
            <a:r>
              <a:rPr lang="en-US" altLang="ko-KR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1296" y="2053490"/>
            <a:ext cx="16935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latin typeface="나눔고딕" pitchFamily="50" charset="-127"/>
                <a:ea typeface="나눔고딕" pitchFamily="50" charset="-127"/>
              </a:rPr>
              <a:t>현재 비밀번호</a:t>
            </a:r>
            <a:endParaRPr lang="ko-KR" altLang="en-US" sz="9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81296" y="2989594"/>
            <a:ext cx="16935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latin typeface="나눔고딕" pitchFamily="50" charset="-127"/>
                <a:ea typeface="나눔고딕" pitchFamily="50" charset="-127"/>
              </a:rPr>
              <a:t>새 비밀번호</a:t>
            </a:r>
            <a:endParaRPr lang="ko-KR" altLang="en-US" sz="9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1296" y="3530866"/>
            <a:ext cx="16935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latin typeface="나눔고딕" pitchFamily="50" charset="-127"/>
                <a:ea typeface="나눔고딕" pitchFamily="50" charset="-127"/>
              </a:rPr>
              <a:t>새 비밀번호 확인</a:t>
            </a:r>
            <a:endParaRPr lang="ko-KR" altLang="en-US" sz="9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35312" y="2295936"/>
            <a:ext cx="1944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비밀번호 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(4</a:t>
            </a:r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자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이상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35312" y="3220426"/>
            <a:ext cx="11657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비밀번호 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(4</a:t>
            </a:r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자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이상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35312" y="3773312"/>
            <a:ext cx="11657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비밀번호 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(4</a:t>
            </a:r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자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이상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53608" y="162144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704480" y="325353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35312" y="2284322"/>
            <a:ext cx="1935210" cy="24934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32810" y="3200683"/>
            <a:ext cx="1935210" cy="24934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32810" y="3753205"/>
            <a:ext cx="1935210" cy="24934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32917" y="230184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32917" y="377609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331640" y="254309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86037" y="2558956"/>
            <a:ext cx="1872208" cy="14754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비밀번호가 일치하지 않습니다</a:t>
            </a:r>
            <a:r>
              <a:rPr lang="en-US" altLang="ko-KR" sz="8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8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331640" y="409514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383168" y="161754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289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099193"/>
              </p:ext>
            </p:extLst>
          </p:nvPr>
        </p:nvGraphicFramePr>
        <p:xfrm>
          <a:off x="3275856" y="101600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</a:t>
                      </a:r>
                      <a:r>
                        <a:rPr lang="ko-KR" altLang="en-US" sz="1100" b="0" dirty="0" err="1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 dirty="0" err="1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bike_register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570436"/>
              </p:ext>
            </p:extLst>
          </p:nvPr>
        </p:nvGraphicFramePr>
        <p:xfrm>
          <a:off x="5436096" y="758276"/>
          <a:ext cx="3644403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6444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</a:t>
                      </a:r>
                      <a:r>
                        <a:rPr kumimoji="0" lang="en-US" altLang="ko-KR" sz="1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nfc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kumimoji="0" lang="en-US" altLang="ko-KR" sz="1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qr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코드 신청 페이지</a:t>
                      </a:r>
                      <a:endParaRPr lang="en-US" altLang="ko-KR" sz="1000" b="0" kern="1200" baseline="0" dirty="0" smtClean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뒤로 버튼 클릭 시 이전 페이지 이동</a:t>
                      </a:r>
                      <a:endParaRPr lang="en-US" altLang="ko-KR" sz="10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자전거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NFC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와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QR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코드 활용법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신청 안내 문구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추후전달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)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신청 버튼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클릭 시 해당 회원의 정보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관리자웹으로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이동하며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, 4)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노출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. 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AutoNum type="arabicParenR"/>
                      </a:pP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신청 완료 팝업 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: 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확인 버튼 클릭 시 </a:t>
                      </a:r>
                      <a:r>
                        <a:rPr lang="ko-KR" altLang="en-US" sz="1000" b="0" u="none" baseline="0" dirty="0" err="1" smtClean="0">
                          <a:latin typeface="+mn-lt"/>
                          <a:ea typeface="+mn-ea"/>
                        </a:rPr>
                        <a:t>팝업창</a:t>
                      </a:r>
                      <a:r>
                        <a:rPr lang="ko-KR" altLang="en-US" sz="1000" b="0" u="none" baseline="0" dirty="0" smtClean="0">
                          <a:latin typeface="+mn-lt"/>
                          <a:ea typeface="+mn-ea"/>
                        </a:rPr>
                        <a:t> 닫음</a:t>
                      </a:r>
                      <a:r>
                        <a:rPr lang="en-US" altLang="ko-KR" sz="10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55576" y="1613985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05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자전거 </a:t>
            </a: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NFC/QR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코드 신청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88458" y="149563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77230" y="1613985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  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55576" y="5029726"/>
            <a:ext cx="2193741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신청 버튼 클릭 시 </a:t>
            </a:r>
            <a:r>
              <a:rPr lang="ko-KR" altLang="en-US" sz="700" dirty="0" err="1" smtClean="0">
                <a:latin typeface="나눔고딕" pitchFamily="50" charset="-127"/>
                <a:ea typeface="나눔고딕" pitchFamily="50" charset="-127"/>
              </a:rPr>
              <a:t>회원가입한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 주소로 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NFC/QR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코드 </a:t>
            </a:r>
            <a:endParaRPr lang="en-US" altLang="ko-KR" sz="7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스티커가 발송됩니다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신청하기 전 회원정보의 주소를 </a:t>
            </a:r>
            <a:endParaRPr lang="en-US" altLang="ko-KR" sz="7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꼭 확인해주세요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203848" y="3227623"/>
            <a:ext cx="1944216" cy="32326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  <p:sp>
        <p:nvSpPr>
          <p:cNvPr id="32" name="직사각형 31"/>
          <p:cNvSpPr/>
          <p:nvPr/>
        </p:nvSpPr>
        <p:spPr>
          <a:xfrm>
            <a:off x="3203848" y="2333874"/>
            <a:ext cx="1944216" cy="8929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15574" y="2564904"/>
            <a:ext cx="16918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신청이 완료되었습니다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배송까지는 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1~2</a:t>
            </a:r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주 정도 소요됩니다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135574" y="22438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85944" y="1982371"/>
            <a:ext cx="1935210" cy="2472734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" name="Picture 2" descr="C:\Users\Administrator\Downloads\noun_1067030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" t="14073" r="6169" b="42762"/>
          <a:stretch/>
        </p:blipFill>
        <p:spPr bwMode="auto">
          <a:xfrm>
            <a:off x="931318" y="2271126"/>
            <a:ext cx="1768064" cy="86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/>
          <p:cNvSpPr/>
          <p:nvPr/>
        </p:nvSpPr>
        <p:spPr>
          <a:xfrm>
            <a:off x="1936710" y="2448928"/>
            <a:ext cx="288032" cy="28803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smtClean="0"/>
              <a:t>NFC</a:t>
            </a:r>
            <a:endParaRPr lang="ko-KR" altLang="en-US" sz="800" b="1" dirty="0"/>
          </a:p>
        </p:txBody>
      </p:sp>
      <p:sp>
        <p:nvSpPr>
          <p:cNvPr id="22" name="타원 21"/>
          <p:cNvSpPr/>
          <p:nvPr/>
        </p:nvSpPr>
        <p:spPr>
          <a:xfrm>
            <a:off x="1590401" y="2667994"/>
            <a:ext cx="288032" cy="28803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 smtClean="0"/>
              <a:t>NFC</a:t>
            </a:r>
            <a:endParaRPr lang="ko-KR" altLang="en-US" sz="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037270" y="2038631"/>
            <a:ext cx="1682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NFC </a:t>
            </a:r>
            <a:r>
              <a:rPr lang="ko-KR" altLang="en-US" sz="1100" b="1" dirty="0" smtClean="0"/>
              <a:t>부착 및 활용 안내</a:t>
            </a:r>
            <a:endParaRPr lang="ko-KR" altLang="en-US" sz="11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31319" y="3192650"/>
            <a:ext cx="181436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사용하기 편한 위치에 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NFC/QR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태그를 부착해주세요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5" name="Picture 3" descr="C:\Users\Administrator\Downloads\noun_892021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5" t="3794" r="25098" b="17647"/>
          <a:stretch/>
        </p:blipFill>
        <p:spPr bwMode="auto">
          <a:xfrm>
            <a:off x="1006792" y="3576688"/>
            <a:ext cx="501566" cy="78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Administrator\Desktop\nfc_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043" y="3814564"/>
            <a:ext cx="281063" cy="28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590400" y="3647318"/>
            <a:ext cx="1230753" cy="6309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88900" indent="-88900">
              <a:buFont typeface="Arial" charset="0"/>
              <a:buChar char="•"/>
            </a:pPr>
            <a:r>
              <a:rPr lang="ko-KR" altLang="en-US" sz="700" dirty="0" err="1" smtClean="0">
                <a:latin typeface="나눔고딕" pitchFamily="50" charset="-127"/>
                <a:ea typeface="나눔고딕" pitchFamily="50" charset="-127"/>
              </a:rPr>
              <a:t>스마트폰의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NFC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기능을 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ON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상태로 두고 태그에 가까이 대세요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88900" indent="-88900">
              <a:buFont typeface="Arial" charset="0"/>
              <a:buChar char="•"/>
            </a:pP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QR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코드 태그를 촬영하세요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46792" y="191683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31320" y="4640333"/>
            <a:ext cx="1859910" cy="30083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신청하</a:t>
            </a:r>
            <a:r>
              <a:rPr lang="ko-KR" altLang="en-US" sz="800" b="1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기</a:t>
            </a:r>
          </a:p>
        </p:txBody>
      </p:sp>
      <p:sp>
        <p:nvSpPr>
          <p:cNvPr id="13" name="타원 12"/>
          <p:cNvSpPr/>
          <p:nvPr/>
        </p:nvSpPr>
        <p:spPr>
          <a:xfrm>
            <a:off x="795944" y="457483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16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3381756" y="4149080"/>
            <a:ext cx="2160240" cy="7920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8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NFC/QR</a:t>
            </a:r>
            <a:r>
              <a:rPr lang="ko-KR" altLang="en-US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코드 등록이 완료되었습니다</a:t>
            </a:r>
            <a:r>
              <a:rPr lang="en-US" altLang="ko-KR" sz="8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ctr"/>
            <a:endParaRPr lang="en-US" altLang="ko-KR" sz="8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8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551591"/>
              </p:ext>
            </p:extLst>
          </p:nvPr>
        </p:nvGraphicFramePr>
        <p:xfrm>
          <a:off x="3275856" y="116632"/>
          <a:ext cx="5804647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248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75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21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4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Project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에코 마일리지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Navigation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77925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bike_certification_1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2017.05.15</a:t>
                      </a:r>
                      <a:endParaRPr lang="ko-KR" altLang="en-US" sz="11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999027"/>
              </p:ext>
            </p:extLst>
          </p:nvPr>
        </p:nvGraphicFramePr>
        <p:xfrm>
          <a:off x="5868144" y="758276"/>
          <a:ext cx="3212355" cy="5911084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32123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/>
                        <a:t>Description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52004">
                <a:tc>
                  <a:txBody>
                    <a:bodyPr/>
                    <a:lstStyle/>
                    <a:p>
                      <a:pPr marL="0" marR="0" lvl="0" indent="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※ 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자전거 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NFC/QR</a:t>
                      </a:r>
                      <a:r>
                        <a:rPr kumimoji="0" lang="ko-KR" altLang="en-US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코드 등록 페이지</a:t>
                      </a:r>
                      <a:r>
                        <a:rPr kumimoji="0" lang="en-US" altLang="ko-KR" sz="1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_1</a:t>
                      </a: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뒤로 버튼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option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]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페이지로 이동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예시 이미지 영역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228600" marR="0" lvl="0" indent="-228600" algn="l" defTabSz="779252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AutoNum type="arabicParenR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사진 업로드 </a:t>
                      </a:r>
                      <a:r>
                        <a:rPr kumimoji="0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클릭시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카메라로 촬영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사진 앨범에서 선택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/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취소 팝업 노출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한번 업로드 되면 비활성화</a:t>
                      </a:r>
                      <a:endParaRPr kumimoji="0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4)   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카메라로 촬영 버튼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카메라 기능 실행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촬영한 이미지 프로필 이미지로 첨부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5)   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사진 앨범에서 선택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갤러리 이미지 화면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1000" baseline="0" dirty="0" err="1" smtClean="0">
                          <a:solidFill>
                            <a:schemeClr val="tx1"/>
                          </a:solidFill>
                        </a:rPr>
                        <a:t>img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edit]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표시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6)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취소 버튼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클릭 시 팝업 닫음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7)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사진 업로드가 완료되면 뜨는 문구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8)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다음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버튼 클릭 시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bike_certification_2]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1000" b="0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545890" y="1675630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자전거 </a:t>
            </a: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NFC/QR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코드 등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록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67544" y="1675630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  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61290" y="2544178"/>
            <a:ext cx="17520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부착된 스티커를 자전거가</a:t>
            </a:r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나오도록 촬영하세요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69714" y="2986589"/>
            <a:ext cx="1935210" cy="73472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예시 이미지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77024" y="3776237"/>
            <a:ext cx="1927900" cy="30083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사진 업로드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55426" y="5181648"/>
            <a:ext cx="2188923" cy="360040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000" dirty="0" smtClean="0">
                <a:solidFill>
                  <a:srgbClr val="262626"/>
                </a:solidFill>
                <a:latin typeface="나눔고딕" pitchFamily="50" charset="-127"/>
                <a:ea typeface="나눔고딕" pitchFamily="50" charset="-127"/>
              </a:rPr>
              <a:t>가입 완료</a:t>
            </a:r>
            <a:endParaRPr lang="ko-KR" altLang="en-US" sz="1000" dirty="0">
              <a:solidFill>
                <a:srgbClr val="262626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11560" y="4437112"/>
            <a:ext cx="2054594" cy="720080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2101" y="4509120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itchFamily="50" charset="-127"/>
                <a:ea typeface="나눔고딕" pitchFamily="50" charset="-127"/>
              </a:rPr>
              <a:t>카메라로 촬영</a:t>
            </a:r>
            <a:endParaRPr lang="ko-KR" altLang="en-US" sz="11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5220" y="4842738"/>
            <a:ext cx="1720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고딕" pitchFamily="50" charset="-127"/>
                <a:ea typeface="나눔고딕" pitchFamily="50" charset="-127"/>
              </a:rPr>
              <a:t>사진 앨범에서 선택</a:t>
            </a:r>
            <a:endParaRPr lang="ko-KR" altLang="en-US" sz="110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674673" y="4786410"/>
            <a:ext cx="19442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611560" y="5201816"/>
            <a:ext cx="2054594" cy="315416"/>
          </a:xfrm>
          <a:prstGeom prst="roundRect">
            <a:avLst>
              <a:gd name="adj" fmla="val 85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01305" y="5255622"/>
            <a:ext cx="1386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취소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392781" y="1675630"/>
            <a:ext cx="2188923" cy="3028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r>
              <a:rPr lang="ko-KR" altLang="en-U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자전거 </a:t>
            </a: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NFC/QR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코드 등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록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3314435" y="1675630"/>
            <a:ext cx="360040" cy="30284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&lt;  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608181" y="2492896"/>
            <a:ext cx="17520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부착된 스티커를 자전거가</a:t>
            </a:r>
            <a:endParaRPr lang="en-US" altLang="ko-KR" sz="9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나오도록 촬영하세요</a:t>
            </a:r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516605" y="2988769"/>
            <a:ext cx="1935210" cy="73472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예시 이미지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520260" y="3778417"/>
            <a:ext cx="1927900" cy="30083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사진 업로드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688458" y="149563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587024" y="291351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566822" y="374665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902101" y="454992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824239" y="488354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1187624" y="529758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3311024" y="407244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7800" y="2235731"/>
            <a:ext cx="151195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STEP 1. NFC/QR </a:t>
            </a:r>
            <a:r>
              <a:rPr lang="ko-KR" altLang="en-US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스티커 등록</a:t>
            </a:r>
            <a:endParaRPr lang="ko-KR" altLang="en-US" sz="8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674475" y="2235731"/>
            <a:ext cx="151195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STEP 1. NFC/QR </a:t>
            </a:r>
            <a:r>
              <a:rPr lang="ko-KR" altLang="en-US" sz="8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스티커 등록</a:t>
            </a:r>
            <a:endParaRPr lang="ko-KR" altLang="en-US" sz="800" b="1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3721793" y="4989740"/>
            <a:ext cx="1464633" cy="30083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다음</a:t>
            </a:r>
            <a:endParaRPr lang="ko-KR" altLang="en-US" sz="80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3674475" y="506817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9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O5BEPk+TERpG/cAMDYk/6viURsjkffXJRWdnJPUxpg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UItfbbf56VsV801Tm1+ZLniuImKs/t58DPI7x5bnHgM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UItfbbf56VsV801Tm1+ZLniuImKs/t58DPI7x5bnHgM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O5BEPk+TERpG/cAMDYk/6viURsjkffXJRWdnJPUxpg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YNCVjCPV1IzMKXKl9/fgBjVQoFrENqHg4RSYVydCDrE=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76502</TotalTime>
  <Words>17743</Words>
  <Application>Microsoft Office PowerPoint</Application>
  <PresentationFormat>화면 슬라이드 쇼(4:3)</PresentationFormat>
  <Paragraphs>4973</Paragraphs>
  <Slides>105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15" baseType="lpstr">
      <vt:lpstr>굴림</vt:lpstr>
      <vt:lpstr>Arial</vt:lpstr>
      <vt:lpstr>맑은 고딕</vt:lpstr>
      <vt:lpstr>Times New Roman</vt:lpstr>
      <vt:lpstr>Gill Sans</vt:lpstr>
      <vt:lpstr>Calibri</vt:lpstr>
      <vt:lpstr>Segoe UI</vt:lpstr>
      <vt:lpstr>나눔바른고딕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XP SP3 FINAL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Administrator</dc:creator>
  <cp:lastModifiedBy>onesound</cp:lastModifiedBy>
  <cp:revision>5738</cp:revision>
  <cp:lastPrinted>2017-02-24T04:57:19Z</cp:lastPrinted>
  <dcterms:created xsi:type="dcterms:W3CDTF">2014-07-17T01:13:30Z</dcterms:created>
  <dcterms:modified xsi:type="dcterms:W3CDTF">2017-11-17T08:25:19Z</dcterms:modified>
</cp:coreProperties>
</file>